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1"/>
  </p:notesMasterIdLst>
  <p:handoutMasterIdLst>
    <p:handoutMasterId r:id="rId92"/>
  </p:handoutMasterIdLst>
  <p:sldIdLst>
    <p:sldId id="267" r:id="rId2"/>
    <p:sldId id="264" r:id="rId3"/>
    <p:sldId id="270" r:id="rId4"/>
    <p:sldId id="392" r:id="rId5"/>
    <p:sldId id="273" r:id="rId6"/>
    <p:sldId id="335" r:id="rId7"/>
    <p:sldId id="274" r:id="rId8"/>
    <p:sldId id="377" r:id="rId9"/>
    <p:sldId id="357" r:id="rId10"/>
    <p:sldId id="359" r:id="rId11"/>
    <p:sldId id="279" r:id="rId12"/>
    <p:sldId id="337" r:id="rId13"/>
    <p:sldId id="280" r:id="rId14"/>
    <p:sldId id="282" r:id="rId15"/>
    <p:sldId id="374" r:id="rId16"/>
    <p:sldId id="338" r:id="rId17"/>
    <p:sldId id="286" r:id="rId18"/>
    <p:sldId id="362" r:id="rId19"/>
    <p:sldId id="361" r:id="rId20"/>
    <p:sldId id="364" r:id="rId21"/>
    <p:sldId id="365" r:id="rId22"/>
    <p:sldId id="366" r:id="rId23"/>
    <p:sldId id="367" r:id="rId24"/>
    <p:sldId id="368" r:id="rId25"/>
    <p:sldId id="370" r:id="rId26"/>
    <p:sldId id="341" r:id="rId27"/>
    <p:sldId id="287" r:id="rId28"/>
    <p:sldId id="288" r:id="rId29"/>
    <p:sldId id="291" r:id="rId30"/>
    <p:sldId id="310" r:id="rId31"/>
    <p:sldId id="342" r:id="rId32"/>
    <p:sldId id="343" r:id="rId33"/>
    <p:sldId id="289" r:id="rId34"/>
    <p:sldId id="311" r:id="rId35"/>
    <p:sldId id="312" r:id="rId36"/>
    <p:sldId id="313" r:id="rId37"/>
    <p:sldId id="290" r:id="rId38"/>
    <p:sldId id="372" r:id="rId39"/>
    <p:sldId id="292" r:id="rId40"/>
    <p:sldId id="293" r:id="rId41"/>
    <p:sldId id="314" r:id="rId42"/>
    <p:sldId id="315" r:id="rId43"/>
    <p:sldId id="316" r:id="rId44"/>
    <p:sldId id="344" r:id="rId45"/>
    <p:sldId id="317" r:id="rId46"/>
    <p:sldId id="318" r:id="rId47"/>
    <p:sldId id="375" r:id="rId48"/>
    <p:sldId id="378" r:id="rId49"/>
    <p:sldId id="373" r:id="rId50"/>
    <p:sldId id="386" r:id="rId51"/>
    <p:sldId id="345" r:id="rId52"/>
    <p:sldId id="379" r:id="rId53"/>
    <p:sldId id="382" r:id="rId54"/>
    <p:sldId id="295" r:id="rId55"/>
    <p:sldId id="319" r:id="rId56"/>
    <p:sldId id="346" r:id="rId57"/>
    <p:sldId id="296" r:id="rId58"/>
    <p:sldId id="347" r:id="rId59"/>
    <p:sldId id="339" r:id="rId60"/>
    <p:sldId id="298" r:id="rId61"/>
    <p:sldId id="299" r:id="rId62"/>
    <p:sldId id="383" r:id="rId63"/>
    <p:sldId id="300" r:id="rId64"/>
    <p:sldId id="301" r:id="rId65"/>
    <p:sldId id="321" r:id="rId66"/>
    <p:sldId id="322" r:id="rId67"/>
    <p:sldId id="323" r:id="rId68"/>
    <p:sldId id="324" r:id="rId69"/>
    <p:sldId id="302" r:id="rId70"/>
    <p:sldId id="325" r:id="rId71"/>
    <p:sldId id="303" r:id="rId72"/>
    <p:sldId id="304" r:id="rId73"/>
    <p:sldId id="305" r:id="rId74"/>
    <p:sldId id="308" r:id="rId75"/>
    <p:sldId id="326" r:id="rId76"/>
    <p:sldId id="327" r:id="rId77"/>
    <p:sldId id="355" r:id="rId78"/>
    <p:sldId id="328" r:id="rId79"/>
    <p:sldId id="329" r:id="rId80"/>
    <p:sldId id="388" r:id="rId81"/>
    <p:sldId id="387" r:id="rId82"/>
    <p:sldId id="390" r:id="rId83"/>
    <p:sldId id="391" r:id="rId84"/>
    <p:sldId id="393" r:id="rId85"/>
    <p:sldId id="394" r:id="rId86"/>
    <p:sldId id="395" r:id="rId87"/>
    <p:sldId id="396" r:id="rId88"/>
    <p:sldId id="397" r:id="rId89"/>
    <p:sldId id="398" r:id="rId90"/>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365125" indent="92075"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730250" indent="18415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096963" indent="274638"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462088" indent="366713"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00000"/>
    <a:srgbClr val="C00000"/>
    <a:srgbClr val="40C0F0"/>
    <a:srgbClr val="40C4F0"/>
    <a:srgbClr val="40C0FF"/>
    <a:srgbClr val="FFFF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49" autoAdjust="0"/>
    <p:restoredTop sz="70270" autoAdjust="0"/>
  </p:normalViewPr>
  <p:slideViewPr>
    <p:cSldViewPr>
      <p:cViewPr>
        <p:scale>
          <a:sx n="164" d="100"/>
          <a:sy n="164" d="100"/>
        </p:scale>
        <p:origin x="-1200" y="-72"/>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7" d="100"/>
          <a:sy n="87" d="100"/>
        </p:scale>
        <p:origin x="-19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42E5D2D4-7FB9-4E51-8E40-FE108CEC1FC8}" type="slidenum">
              <a:rPr lang="en-US"/>
              <a:pPr>
                <a:defRPr/>
              </a:pPr>
              <a:t>‹#›</a:t>
            </a:fld>
            <a:endParaRPr lang="en-US"/>
          </a:p>
        </p:txBody>
      </p:sp>
    </p:spTree>
    <p:extLst>
      <p:ext uri="{BB962C8B-B14F-4D97-AF65-F5344CB8AC3E}">
        <p14:creationId xmlns:p14="http://schemas.microsoft.com/office/powerpoint/2010/main" val="267685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0DDE6651-BB84-4BD4-9FAC-E285F517789E}" type="slidenum">
              <a:rPr lang="en-US"/>
              <a:pPr>
                <a:defRPr/>
              </a:pPr>
              <a:t>‹#›</a:t>
            </a:fld>
            <a:endParaRPr lang="en-US"/>
          </a:p>
        </p:txBody>
      </p:sp>
    </p:spTree>
    <p:extLst>
      <p:ext uri="{BB962C8B-B14F-4D97-AF65-F5344CB8AC3E}">
        <p14:creationId xmlns:p14="http://schemas.microsoft.com/office/powerpoint/2010/main" val="376765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8195" name="Slide Number Placeholder 3"/>
          <p:cNvSpPr>
            <a:spLocks noGrp="1"/>
          </p:cNvSpPr>
          <p:nvPr>
            <p:ph type="sldNum" sz="quarter" idx="5"/>
          </p:nvPr>
        </p:nvSpPr>
        <p:spPr>
          <a:noFill/>
        </p:spPr>
        <p:txBody>
          <a:bodyPr/>
          <a:lstStyle/>
          <a:p>
            <a:fld id="{AF270671-52B2-4B02-A55C-97590F063187}"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latin typeface="Arial" charset="0"/>
                <a:ea typeface="ＭＳ Ｐゴシック" pitchFamily="34" charset="-128"/>
              </a:rPr>
              <a:t>To help understand the baked lighting, I’ll briefly explain the difference between irradiance and radiance, two different measures of light intensity and color. Irradiance is the overall amount of light coming into a surface point from all directions. It is related to diffuse shading and (for a given point) depends on the surface normal </a:t>
            </a:r>
            <a:r>
              <a:rPr lang="en-US" b="1" smtClean="0">
                <a:latin typeface="Times New Roman" pitchFamily="18" charset="0"/>
                <a:ea typeface="ＭＳ Ｐゴシック" pitchFamily="34" charset="-128"/>
                <a:cs typeface="Times New Roman" pitchFamily="18" charset="0"/>
              </a:rPr>
              <a:t>n</a:t>
            </a:r>
            <a:r>
              <a:rPr lang="en-US" smtClean="0">
                <a:latin typeface="Arial" charset="0"/>
                <a:ea typeface="ＭＳ Ｐゴシック" pitchFamily="34" charset="-128"/>
              </a:rPr>
              <a:t>. Radiance is the amount of light in a single ray. The two are related via an integral - irradiance equals the integral (over the hemisphere incoming light directions </a:t>
            </a:r>
            <a:r>
              <a:rPr lang="en-US" b="1" smtClean="0">
                <a:latin typeface="Times New Roman" pitchFamily="18" charset="0"/>
                <a:ea typeface="ＭＳ Ｐゴシック" pitchFamily="34" charset="-128"/>
                <a:cs typeface="Times New Roman" pitchFamily="18" charset="0"/>
              </a:rPr>
              <a:t>l</a:t>
            </a:r>
            <a:r>
              <a:rPr lang="en-US" smtClean="0">
                <a:latin typeface="Arial" charset="0"/>
                <a:ea typeface="ＭＳ Ｐゴシック" pitchFamily="34" charset="-128"/>
              </a:rPr>
              <a:t>) of radiance weighted by </a:t>
            </a:r>
            <a:r>
              <a:rPr lang="en-US" b="1" smtClean="0">
                <a:latin typeface="Times New Roman" pitchFamily="18" charset="0"/>
                <a:ea typeface="ＭＳ Ｐゴシック" pitchFamily="34" charset="-128"/>
                <a:cs typeface="Times New Roman" pitchFamily="18" charset="0"/>
              </a:rPr>
              <a:t>n</a:t>
            </a:r>
            <a:r>
              <a:rPr lang="en-US" smtClean="0">
                <a:latin typeface="Arial" charset="0"/>
                <a:ea typeface="ＭＳ Ｐゴシック" pitchFamily="34" charset="-128"/>
              </a:rPr>
              <a:t> dot </a:t>
            </a:r>
            <a:r>
              <a:rPr lang="en-US" b="1" smtClean="0">
                <a:latin typeface="Times New Roman" pitchFamily="18" charset="0"/>
                <a:ea typeface="ＭＳ Ｐゴシック" pitchFamily="34" charset="-128"/>
                <a:cs typeface="Times New Roman" pitchFamily="18" charset="0"/>
              </a:rPr>
              <a:t>l</a:t>
            </a:r>
            <a:r>
              <a:rPr lang="en-US" smtClean="0">
                <a:latin typeface="Arial" charset="0"/>
                <a:ea typeface="ＭＳ Ｐゴシック" pitchFamily="34" charset="-128"/>
                <a:cs typeface="Times New Roman" pitchFamily="18" charset="0"/>
              </a:rPr>
              <a:t> (the “</a:t>
            </a:r>
            <a:r>
              <a:rPr lang="en-US" smtClean="0">
                <a:latin typeface="Times New Roman" pitchFamily="18" charset="0"/>
                <a:ea typeface="ＭＳ Ｐゴシック" pitchFamily="34" charset="-128"/>
                <a:cs typeface="Times New Roman" pitchFamily="18" charset="0"/>
              </a:rPr>
              <a:t>d</a:t>
            </a:r>
            <a:r>
              <a:rPr lang="en-US" b="1" smtClean="0">
                <a:latin typeface="Times New Roman" pitchFamily="18" charset="0"/>
                <a:ea typeface="ＭＳ Ｐゴシック" pitchFamily="34" charset="-128"/>
                <a:cs typeface="Times New Roman" pitchFamily="18" charset="0"/>
              </a:rPr>
              <a:t>l</a:t>
            </a:r>
            <a:r>
              <a:rPr lang="en-US" smtClean="0">
                <a:latin typeface="Arial" charset="0"/>
                <a:ea typeface="ＭＳ Ｐゴシック" pitchFamily="34" charset="-128"/>
                <a:cs typeface="Times New Roman" pitchFamily="18" charset="0"/>
              </a:rPr>
              <a:t>” at the end is just part of the integral)</a:t>
            </a:r>
            <a:r>
              <a:rPr lang="en-US" smtClean="0">
                <a:latin typeface="Arial" charset="0"/>
                <a:ea typeface="ＭＳ Ｐゴシック" pitchFamily="34" charset="-128"/>
              </a:rPr>
              <a:t>. The dot product doesn’t need to be clamped here since in the hemisphere it is always positive, but when used in shaders it typically needs to be clamped.</a:t>
            </a:r>
          </a:p>
        </p:txBody>
      </p:sp>
      <p:sp>
        <p:nvSpPr>
          <p:cNvPr id="26627" name="Slide Number Placeholder 3"/>
          <p:cNvSpPr>
            <a:spLocks noGrp="1"/>
          </p:cNvSpPr>
          <p:nvPr>
            <p:ph type="sldNum" sz="quarter" idx="5"/>
          </p:nvPr>
        </p:nvSpPr>
        <p:spPr>
          <a:noFill/>
        </p:spPr>
        <p:txBody>
          <a:bodyPr/>
          <a:lstStyle/>
          <a:p>
            <a:fld id="{591D8D91-DD74-43B6-B99F-D3EFF719B120}"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The sun always has 2 cascaded shadowmaps.</a:t>
            </a:r>
          </a:p>
          <a:p>
            <a:r>
              <a:rPr lang="en-US" smtClean="0">
                <a:latin typeface="Arial" charset="0"/>
                <a:ea typeface="ＭＳ Ｐゴシック" pitchFamily="34" charset="-128"/>
              </a:rPr>
              <a:t>Spot/omni get 1 shadowmap, up to 4 shadowmaps in view.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smtClean="0">
                <a:latin typeface="Arial" charset="0"/>
                <a:ea typeface="ＭＳ Ｐゴシック" pitchFamily="34" charset="-128"/>
              </a:rPr>
              <a:t>The diffuse portion isn’t anything new or special, we won’t go into detail.</a:t>
            </a:r>
          </a:p>
        </p:txBody>
      </p:sp>
      <p:sp>
        <p:nvSpPr>
          <p:cNvPr id="30723" name="Slide Number Placeholder 3"/>
          <p:cNvSpPr>
            <a:spLocks noGrp="1"/>
          </p:cNvSpPr>
          <p:nvPr>
            <p:ph type="sldNum" sz="quarter" idx="5"/>
          </p:nvPr>
        </p:nvSpPr>
        <p:spPr>
          <a:noFill/>
        </p:spPr>
        <p:txBody>
          <a:bodyPr/>
          <a:lstStyle/>
          <a:p>
            <a:fld id="{85F8991B-ED7C-4D4D-B21F-53ACEACD9F8C}"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latin typeface="Arial" charset="0"/>
                <a:ea typeface="ＭＳ Ｐゴシック" pitchFamily="34" charset="-128"/>
              </a:rPr>
              <a:t>Microfacet BRDF and environment normalization new for Call of Duty: Black Ops. Most of the improvements focused on the specular shading.</a:t>
            </a:r>
          </a:p>
          <a:p>
            <a:endParaRPr lang="en-US" smtClean="0">
              <a:latin typeface="Arial" charset="0"/>
              <a:ea typeface="ＭＳ Ｐゴシック" pitchFamily="34" charset="-128"/>
            </a:endParaRPr>
          </a:p>
          <a:p>
            <a:r>
              <a:rPr lang="en-US" smtClean="0">
                <a:latin typeface="Arial" charset="0"/>
                <a:ea typeface="ＭＳ Ｐゴシック" pitchFamily="34" charset="-128"/>
              </a:rPr>
              <a:t>Modulating a specular BRDF by the “diffuse” cosine is the right thing to do – this factor is actually not part of the diffuse BRDF but of the equation the BRDF is plugged into. </a:t>
            </a:r>
          </a:p>
          <a:p>
            <a:endParaRPr lang="en-US" smtClean="0">
              <a:latin typeface="Arial" charset="0"/>
              <a:ea typeface="ＭＳ Ｐゴシック" pitchFamily="34" charset="-128"/>
            </a:endParaRPr>
          </a:p>
        </p:txBody>
      </p:sp>
      <p:sp>
        <p:nvSpPr>
          <p:cNvPr id="32771" name="Slide Number Placeholder 3"/>
          <p:cNvSpPr>
            <a:spLocks noGrp="1"/>
          </p:cNvSpPr>
          <p:nvPr>
            <p:ph type="sldNum" sz="quarter" idx="5"/>
          </p:nvPr>
        </p:nvSpPr>
        <p:spPr>
          <a:noFill/>
        </p:spPr>
        <p:txBody>
          <a:bodyPr/>
          <a:lstStyle/>
          <a:p>
            <a:fld id="{94157253-F35B-4545-BF5F-F38706F62373}"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Physically based lighting a good match to our objectives.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Gamma:</a:t>
            </a:r>
          </a:p>
          <a:p>
            <a:r>
              <a:rPr lang="en-US" smtClean="0">
                <a:latin typeface="Arial" charset="0"/>
                <a:ea typeface="ＭＳ Ｐゴシック" pitchFamily="34" charset="-128"/>
              </a:rPr>
              <a:t>Textures converted from sRGB to gamma 2.0 offline, would have been smart to not do it all.</a:t>
            </a:r>
          </a:p>
          <a:p>
            <a:endParaRPr lang="en-US" smtClean="0">
              <a:latin typeface="Arial" charset="0"/>
              <a:ea typeface="ＭＳ Ｐゴシック" pitchFamily="34" charset="-128"/>
            </a:endParaRPr>
          </a:p>
          <a:p>
            <a:r>
              <a:rPr lang="en-US" smtClean="0">
                <a:latin typeface="Arial" charset="0"/>
                <a:ea typeface="ＭＳ Ｐゴシック" pitchFamily="34" charset="-128"/>
              </a:rPr>
              <a:t>HDR:</a:t>
            </a:r>
          </a:p>
          <a:p>
            <a:r>
              <a:rPr lang="en-US" smtClean="0">
                <a:latin typeface="Arial" charset="0"/>
                <a:ea typeface="ＭＳ Ｐゴシック" pitchFamily="34" charset="-128"/>
              </a:rPr>
              <a:t>No clear good solution. Tons of “unsatisfactory” tradeoffs – filtering, range, size, speed.</a:t>
            </a:r>
          </a:p>
          <a:p>
            <a:r>
              <a:rPr lang="en-US" smtClean="0">
                <a:latin typeface="Arial" charset="0"/>
                <a:ea typeface="ＭＳ Ｐゴシック" pitchFamily="34" charset="-128"/>
              </a:rPr>
              <a:t>FP16 is just not feasible at 60fps, barely so for 30fps.</a:t>
            </a:r>
          </a:p>
          <a:p>
            <a:endParaRPr lang="en-US" smtClean="0">
              <a:latin typeface="Arial" charset="0"/>
              <a:ea typeface="ＭＳ Ｐゴシック" pitchFamily="34" charset="-128"/>
            </a:endParaRPr>
          </a:p>
          <a:p>
            <a:r>
              <a:rPr lang="en-US" smtClean="0">
                <a:latin typeface="Arial" charset="0"/>
                <a:ea typeface="ＭＳ Ｐゴシック" pitchFamily="34" charset="-128"/>
              </a:rPr>
              <a:t>Exposure:</a:t>
            </a:r>
          </a:p>
          <a:p>
            <a:r>
              <a:rPr lang="en-US" smtClean="0">
                <a:latin typeface="Arial" charset="0"/>
                <a:ea typeface="ＭＳ Ｐゴシック" pitchFamily="34" charset="-128"/>
              </a:rPr>
              <a:t>Art-driven exposure has several advantages one of them is speed. No need to spend GPU cycles on finding the scene exposure.</a:t>
            </a:r>
          </a:p>
          <a:p>
            <a:endParaRPr lang="en-US" smtClean="0">
              <a:latin typeface="Arial" charset="0"/>
              <a:ea typeface="ＭＳ Ｐゴシック" pitchFamily="34" charset="-128"/>
            </a:endParaRPr>
          </a:p>
          <a:p>
            <a:r>
              <a:rPr lang="en-US" smtClean="0">
                <a:latin typeface="Arial" charset="0"/>
                <a:ea typeface="ＭＳ Ｐゴシック" pitchFamily="34" charset="-128"/>
              </a:rPr>
              <a:t>Filmic curves are best done in HDR but due to performance constraints had to be done in LDR.</a:t>
            </a:r>
          </a:p>
          <a:p>
            <a:endParaRPr lang="en-US" smtClean="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latin typeface="Arial" charset="0"/>
                <a:ea typeface="ＭＳ Ｐゴシック" pitchFamily="34" charset="-128"/>
              </a:rPr>
              <a:t>Here l is the incoming light direction, m is the microfacet normal, and ri is the reflection of l about m – note that both angles are equal (standard mirror reflection).</a:t>
            </a:r>
          </a:p>
        </p:txBody>
      </p:sp>
      <p:sp>
        <p:nvSpPr>
          <p:cNvPr id="39939" name="Slide Number Placeholder 3"/>
          <p:cNvSpPr>
            <a:spLocks noGrp="1"/>
          </p:cNvSpPr>
          <p:nvPr>
            <p:ph type="sldNum" sz="quarter" idx="5"/>
          </p:nvPr>
        </p:nvSpPr>
        <p:spPr>
          <a:noFill/>
        </p:spPr>
        <p:txBody>
          <a:bodyPr/>
          <a:lstStyle/>
          <a:p>
            <a:fld id="{36812428-7956-4956-8325-D5DFF2742E5A}"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US" smtClean="0">
                <a:latin typeface="Arial" charset="0"/>
                <a:ea typeface="ＭＳ Ｐゴシック" pitchFamily="34" charset="-128"/>
              </a:rPr>
              <a:t>This is the significance of the half vector (also called the half-angle vector) h.</a:t>
            </a:r>
          </a:p>
        </p:txBody>
      </p:sp>
      <p:sp>
        <p:nvSpPr>
          <p:cNvPr id="41987" name="Slide Number Placeholder 3"/>
          <p:cNvSpPr>
            <a:spLocks noGrp="1"/>
          </p:cNvSpPr>
          <p:nvPr>
            <p:ph type="sldNum" sz="quarter" idx="5"/>
          </p:nvPr>
        </p:nvSpPr>
        <p:spPr>
          <a:noFill/>
        </p:spPr>
        <p:txBody>
          <a:bodyPr/>
          <a:lstStyle/>
          <a:p>
            <a:fld id="{9B3001FD-D073-4198-9BE8-A6AD5A4A6369}"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44035" name="Slide Number Placeholder 3"/>
          <p:cNvSpPr>
            <a:spLocks noGrp="1"/>
          </p:cNvSpPr>
          <p:nvPr>
            <p:ph type="sldNum" sz="quarter" idx="5"/>
          </p:nvPr>
        </p:nvSpPr>
        <p:spPr>
          <a:noFill/>
        </p:spPr>
        <p:txBody>
          <a:bodyPr/>
          <a:lstStyle/>
          <a:p>
            <a:fld id="{BCADC02B-2A7B-4939-B845-B18E731F4DCA}"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smtClean="0">
                <a:latin typeface="Arial" charset="0"/>
                <a:ea typeface="ＭＳ Ｐゴシック" pitchFamily="34" charset="-128"/>
              </a:rPr>
              <a:t>The microfacet BRDF is derived directly from these assumptions. </a:t>
            </a:r>
          </a:p>
          <a:p>
            <a:endParaRPr lang="en-US" smtClean="0">
              <a:latin typeface="Arial" charset="0"/>
              <a:ea typeface="ＭＳ Ｐゴシック" pitchFamily="34" charset="-128"/>
            </a:endParaRPr>
          </a:p>
          <a:p>
            <a:r>
              <a:rPr lang="en-US" smtClean="0">
                <a:latin typeface="Arial" charset="0"/>
                <a:ea typeface="ＭＳ Ｐゴシック" pitchFamily="34" charset="-128"/>
              </a:rPr>
              <a:t>Note that we are using an underbar as notation for “clamped to zero” – most dot products in this talk will be clamped.</a:t>
            </a:r>
          </a:p>
        </p:txBody>
      </p:sp>
      <p:sp>
        <p:nvSpPr>
          <p:cNvPr id="46083" name="Slide Number Placeholder 3"/>
          <p:cNvSpPr>
            <a:spLocks noGrp="1"/>
          </p:cNvSpPr>
          <p:nvPr>
            <p:ph type="sldNum" sz="quarter" idx="5"/>
          </p:nvPr>
        </p:nvSpPr>
        <p:spPr>
          <a:noFill/>
        </p:spPr>
        <p:txBody>
          <a:bodyPr/>
          <a:lstStyle/>
          <a:p>
            <a:fld id="{4022A743-421B-4BAA-8906-180626269A3F}"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665AFDD1-DBCE-4056-BCE4-F2F77AED72E8}" type="slidenum">
              <a:rPr lang="en-US" smtClean="0">
                <a:ea typeface="ＭＳ Ｐゴシック" pitchFamily="34" charset="-128"/>
              </a:rPr>
              <a:pPr/>
              <a:t>2</a:t>
            </a:fld>
            <a:endParaRPr lang="en-US" smtClean="0">
              <a:ea typeface="ＭＳ Ｐゴシック" pitchFamily="34" charset="-128"/>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US" smtClean="0">
                <a:latin typeface="Arial" charset="0"/>
                <a:ea typeface="ＭＳ Ｐゴシック" pitchFamily="34" charset="-128"/>
              </a:rPr>
              <a:t>The </a:t>
            </a:r>
            <a:r>
              <a:rPr lang="en-US" i="1" smtClean="0">
                <a:latin typeface="Arial" charset="0"/>
                <a:ea typeface="ＭＳ Ｐゴシック" pitchFamily="34" charset="-128"/>
              </a:rPr>
              <a:t>microfacet normal distribution function </a:t>
            </a:r>
            <a:r>
              <a:rPr lang="en-US" b="1" smtClean="0">
                <a:latin typeface="Arial" charset="0"/>
                <a:ea typeface="ＭＳ Ｐゴシック" pitchFamily="34" charset="-128"/>
              </a:rPr>
              <a:t>D</a:t>
            </a:r>
            <a:r>
              <a:rPr lang="en-US" smtClean="0">
                <a:latin typeface="Arial" charset="0"/>
                <a:ea typeface="ＭＳ Ｐゴシック" pitchFamily="34" charset="-128"/>
              </a:rPr>
              <a:t>, evaluated for the half-angle direction </a:t>
            </a:r>
            <a:r>
              <a:rPr lang="en-US" b="1" smtClean="0">
                <a:latin typeface="Arial" charset="0"/>
                <a:ea typeface="ＭＳ Ｐゴシック" pitchFamily="34" charset="-128"/>
              </a:rPr>
              <a:t>h</a:t>
            </a:r>
            <a:r>
              <a:rPr lang="en-US" smtClean="0">
                <a:latin typeface="Arial" charset="0"/>
                <a:ea typeface="ＭＳ Ｐゴシック" pitchFamily="34" charset="-128"/>
              </a:rPr>
              <a:t>, basically is equal to the concentration of microfacets with </a:t>
            </a:r>
            <a:r>
              <a:rPr lang="en-US" b="1" smtClean="0">
                <a:latin typeface="Arial" charset="0"/>
                <a:ea typeface="ＭＳ Ｐゴシック" pitchFamily="34" charset="-128"/>
              </a:rPr>
              <a:t>m=h</a:t>
            </a:r>
            <a:r>
              <a:rPr lang="en-US" smtClean="0">
                <a:latin typeface="Arial" charset="0"/>
                <a:ea typeface="ＭＳ Ｐゴシック" pitchFamily="34" charset="-128"/>
              </a:rPr>
              <a:t>, or in other words those which are pointing just in the right direction to reflect </a:t>
            </a:r>
            <a:r>
              <a:rPr lang="en-US" b="1" smtClean="0">
                <a:latin typeface="Arial" charset="0"/>
                <a:ea typeface="ＭＳ Ｐゴシック" pitchFamily="34" charset="-128"/>
              </a:rPr>
              <a:t>l</a:t>
            </a:r>
            <a:r>
              <a:rPr lang="en-US" smtClean="0">
                <a:latin typeface="Arial" charset="0"/>
                <a:ea typeface="ＭＳ Ｐゴシック" pitchFamily="34" charset="-128"/>
              </a:rPr>
              <a:t> into </a:t>
            </a:r>
            <a:r>
              <a:rPr lang="en-US" b="1" smtClean="0">
                <a:latin typeface="Arial" charset="0"/>
                <a:ea typeface="ＭＳ Ｐゴシック" pitchFamily="34" charset="-128"/>
              </a:rPr>
              <a:t>v</a:t>
            </a:r>
            <a:r>
              <a:rPr lang="en-US" smtClean="0">
                <a:latin typeface="Arial" charset="0"/>
                <a:ea typeface="ＭＳ Ｐゴシック" pitchFamily="34" charset="-128"/>
              </a:rPr>
              <a:t>. </a:t>
            </a:r>
          </a:p>
          <a:p>
            <a:endParaRPr lang="en-US" smtClean="0">
              <a:latin typeface="Arial" charset="0"/>
              <a:ea typeface="ＭＳ Ｐゴシック" pitchFamily="34" charset="-128"/>
            </a:endParaRPr>
          </a:p>
          <a:p>
            <a:r>
              <a:rPr lang="en-US" smtClean="0">
                <a:latin typeface="Arial" charset="0"/>
                <a:ea typeface="ＭＳ Ｐゴシック" pitchFamily="34" charset="-128"/>
              </a:rPr>
              <a:t>Another name for these is the </a:t>
            </a:r>
            <a:r>
              <a:rPr lang="en-US" i="1" smtClean="0">
                <a:latin typeface="Arial" charset="0"/>
                <a:ea typeface="ＭＳ Ｐゴシック" pitchFamily="34" charset="-128"/>
              </a:rPr>
              <a:t>active microfacets</a:t>
            </a:r>
            <a:r>
              <a:rPr lang="en-US" smtClean="0">
                <a:latin typeface="Arial" charset="0"/>
                <a:ea typeface="ＭＳ Ｐゴシック" pitchFamily="34" charset="-128"/>
              </a:rPr>
              <a:t>.</a:t>
            </a:r>
          </a:p>
          <a:p>
            <a:endParaRPr lang="en-US" smtClean="0">
              <a:latin typeface="Arial" charset="0"/>
              <a:ea typeface="ＭＳ Ｐゴシック" pitchFamily="34" charset="-128"/>
            </a:endParaRPr>
          </a:p>
        </p:txBody>
      </p:sp>
      <p:sp>
        <p:nvSpPr>
          <p:cNvPr id="48131" name="Slide Number Placeholder 3"/>
          <p:cNvSpPr>
            <a:spLocks noGrp="1"/>
          </p:cNvSpPr>
          <p:nvPr>
            <p:ph type="sldNum" sz="quarter" idx="5"/>
          </p:nvPr>
        </p:nvSpPr>
        <p:spPr>
          <a:noFill/>
        </p:spPr>
        <p:txBody>
          <a:bodyPr/>
          <a:lstStyle/>
          <a:p>
            <a:fld id="{BF039D47-B3C6-4C7F-905D-2B90C011F179}"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smtClean="0">
                <a:latin typeface="Arial" charset="0"/>
                <a:ea typeface="ＭＳ Ｐゴシック" pitchFamily="34" charset="-128"/>
              </a:rPr>
              <a:t>The </a:t>
            </a:r>
            <a:r>
              <a:rPr lang="en-US" i="1" smtClean="0">
                <a:latin typeface="Arial" charset="0"/>
                <a:ea typeface="ＭＳ Ｐゴシック" pitchFamily="34" charset="-128"/>
              </a:rPr>
              <a:t>Fresnel reflectance function </a:t>
            </a:r>
            <a:r>
              <a:rPr lang="en-US" b="1" smtClean="0">
                <a:latin typeface="Arial" charset="0"/>
                <a:ea typeface="ＭＳ Ｐゴシック" pitchFamily="34" charset="-128"/>
              </a:rPr>
              <a:t>F</a:t>
            </a:r>
            <a:r>
              <a:rPr lang="en-US" smtClean="0">
                <a:latin typeface="Arial" charset="0"/>
                <a:ea typeface="ＭＳ Ｐゴシック" pitchFamily="34" charset="-128"/>
              </a:rPr>
              <a:t>, evaluated for the incoming light direction </a:t>
            </a:r>
            <a:r>
              <a:rPr lang="en-US" b="1" smtClean="0">
                <a:latin typeface="Arial" charset="0"/>
                <a:ea typeface="ＭＳ Ｐゴシック" pitchFamily="34" charset="-128"/>
              </a:rPr>
              <a:t>l</a:t>
            </a:r>
            <a:r>
              <a:rPr lang="en-US" smtClean="0">
                <a:latin typeface="Arial" charset="0"/>
                <a:ea typeface="ＭＳ Ｐゴシック" pitchFamily="34" charset="-128"/>
              </a:rPr>
              <a:t> and the microfacet normal direction is equal to the microfacet reflectance, or in other words the fraction of incoming light hitting each microfacet that is reflected back out again.</a:t>
            </a:r>
          </a:p>
          <a:p>
            <a:endParaRPr lang="en-US" smtClean="0">
              <a:latin typeface="Arial" charset="0"/>
              <a:ea typeface="ＭＳ Ｐゴシック" pitchFamily="34" charset="-128"/>
            </a:endParaRPr>
          </a:p>
        </p:txBody>
      </p:sp>
      <p:sp>
        <p:nvSpPr>
          <p:cNvPr id="50179" name="Slide Number Placeholder 3"/>
          <p:cNvSpPr>
            <a:spLocks noGrp="1"/>
          </p:cNvSpPr>
          <p:nvPr>
            <p:ph type="sldNum" sz="quarter" idx="5"/>
          </p:nvPr>
        </p:nvSpPr>
        <p:spPr>
          <a:noFill/>
        </p:spPr>
        <p:txBody>
          <a:bodyPr/>
          <a:lstStyle/>
          <a:p>
            <a:fld id="{96B7E491-D3F9-490E-B41B-26652A753F6A}"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smtClean="0">
                <a:latin typeface="Arial" charset="0"/>
                <a:ea typeface="ＭＳ Ｐゴシック" pitchFamily="34" charset="-128"/>
              </a:rPr>
              <a:t>The </a:t>
            </a:r>
            <a:r>
              <a:rPr lang="en-US" i="1" smtClean="0">
                <a:latin typeface="Arial" charset="0"/>
                <a:ea typeface="ＭＳ Ｐゴシック" pitchFamily="34" charset="-128"/>
              </a:rPr>
              <a:t>geometry function </a:t>
            </a:r>
            <a:r>
              <a:rPr lang="en-US" smtClean="0">
                <a:latin typeface="Arial" charset="0"/>
                <a:ea typeface="ＭＳ Ｐゴシック" pitchFamily="34" charset="-128"/>
              </a:rPr>
              <a:t>or </a:t>
            </a:r>
            <a:r>
              <a:rPr lang="en-US" i="1" smtClean="0">
                <a:latin typeface="Arial" charset="0"/>
                <a:ea typeface="ＭＳ Ｐゴシック" pitchFamily="34" charset="-128"/>
              </a:rPr>
              <a:t>shadowing / masking function </a:t>
            </a:r>
            <a:r>
              <a:rPr lang="en-US" b="1" smtClean="0">
                <a:latin typeface="Arial" charset="0"/>
                <a:ea typeface="ＭＳ Ｐゴシック" pitchFamily="34" charset="-128"/>
              </a:rPr>
              <a:t>G</a:t>
            </a:r>
            <a:r>
              <a:rPr lang="en-US" smtClean="0">
                <a:latin typeface="Arial" charset="0"/>
                <a:ea typeface="ＭＳ Ｐゴシック" pitchFamily="34" charset="-128"/>
              </a:rPr>
              <a:t>, evaluated for the given </a:t>
            </a:r>
            <a:r>
              <a:rPr lang="en-US" b="1" smtClean="0">
                <a:latin typeface="Arial" charset="0"/>
                <a:ea typeface="ＭＳ Ｐゴシック" pitchFamily="34" charset="-128"/>
              </a:rPr>
              <a:t>l</a:t>
            </a:r>
            <a:r>
              <a:rPr lang="en-US" smtClean="0">
                <a:latin typeface="Arial" charset="0"/>
                <a:ea typeface="ＭＳ Ｐゴシック" pitchFamily="34" charset="-128"/>
              </a:rPr>
              <a:t> and </a:t>
            </a:r>
            <a:r>
              <a:rPr lang="en-US" b="1" smtClean="0">
                <a:latin typeface="Arial" charset="0"/>
                <a:ea typeface="ＭＳ Ｐゴシック" pitchFamily="34" charset="-128"/>
              </a:rPr>
              <a:t>v</a:t>
            </a:r>
            <a:r>
              <a:rPr lang="en-US" smtClean="0">
                <a:latin typeface="Arial" charset="0"/>
                <a:ea typeface="ＭＳ Ｐゴシック" pitchFamily="34" charset="-128"/>
              </a:rPr>
              <a:t> vectors as well as the microfacet normal is equal to the fraction of active microfacets which are visible from both </a:t>
            </a:r>
            <a:r>
              <a:rPr lang="en-US" b="1" smtClean="0">
                <a:latin typeface="Arial" charset="0"/>
                <a:ea typeface="ＭＳ Ｐゴシック" pitchFamily="34" charset="-128"/>
              </a:rPr>
              <a:t>l</a:t>
            </a:r>
            <a:r>
              <a:rPr lang="en-US" smtClean="0">
                <a:latin typeface="Arial" charset="0"/>
                <a:ea typeface="ＭＳ Ｐゴシック" pitchFamily="34" charset="-128"/>
              </a:rPr>
              <a:t> and </a:t>
            </a:r>
            <a:r>
              <a:rPr lang="en-US" b="1" smtClean="0">
                <a:latin typeface="Arial" charset="0"/>
                <a:ea typeface="ＭＳ Ｐゴシック" pitchFamily="34" charset="-128"/>
              </a:rPr>
              <a:t>v</a:t>
            </a:r>
            <a:r>
              <a:rPr lang="en-US" smtClean="0">
                <a:latin typeface="Arial" charset="0"/>
                <a:ea typeface="ＭＳ Ｐゴシック" pitchFamily="34" charset="-128"/>
              </a:rPr>
              <a:t>.</a:t>
            </a:r>
          </a:p>
          <a:p>
            <a:endParaRPr lang="en-US" smtClean="0">
              <a:latin typeface="Arial" charset="0"/>
              <a:ea typeface="ＭＳ Ｐゴシック" pitchFamily="34" charset="-128"/>
            </a:endParaRPr>
          </a:p>
        </p:txBody>
      </p:sp>
      <p:sp>
        <p:nvSpPr>
          <p:cNvPr id="52227" name="Slide Number Placeholder 3"/>
          <p:cNvSpPr>
            <a:spLocks noGrp="1"/>
          </p:cNvSpPr>
          <p:nvPr>
            <p:ph type="sldNum" sz="quarter" idx="5"/>
          </p:nvPr>
        </p:nvSpPr>
        <p:spPr>
          <a:noFill/>
        </p:spPr>
        <p:txBody>
          <a:bodyPr/>
          <a:lstStyle/>
          <a:p>
            <a:fld id="{99E6236D-48F0-4094-BE99-212EA58C57C8}" type="slidenum">
              <a:rPr lang="en-US" smtClean="0">
                <a:ea typeface="ＭＳ Ｐゴシック" pitchFamily="34" charset="-128"/>
              </a:rPr>
              <a:pPr/>
              <a:t>23</a:t>
            </a:fld>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latin typeface="Arial" charset="0"/>
                <a:ea typeface="ＭＳ Ｐゴシック" pitchFamily="34" charset="-128"/>
              </a:rPr>
              <a:t>The rest of the microfacet BRDF are factors that fall out of the derivation. The ‘4’ is related to transforming from the space of half-angle directions to other spaces, and the two clamped dot products are foreshortening factors that relate to the way that the visible area of microfacets change in relation to their orientation.</a:t>
            </a:r>
          </a:p>
          <a:p>
            <a:endParaRPr lang="en-US" smtClean="0">
              <a:latin typeface="Arial" charset="0"/>
              <a:ea typeface="ＭＳ Ｐゴシック" pitchFamily="34" charset="-128"/>
            </a:endParaRPr>
          </a:p>
        </p:txBody>
      </p:sp>
      <p:sp>
        <p:nvSpPr>
          <p:cNvPr id="54275" name="Slide Number Placeholder 3"/>
          <p:cNvSpPr>
            <a:spLocks noGrp="1"/>
          </p:cNvSpPr>
          <p:nvPr>
            <p:ph type="sldNum" sz="quarter" idx="5"/>
          </p:nvPr>
        </p:nvSpPr>
        <p:spPr>
          <a:noFill/>
        </p:spPr>
        <p:txBody>
          <a:bodyPr/>
          <a:lstStyle/>
          <a:p>
            <a:fld id="{F3826815-B93E-41EF-8D50-5F7168D6D555}" type="slidenum">
              <a:rPr lang="en-US" smtClean="0">
                <a:ea typeface="ＭＳ Ｐゴシック" pitchFamily="34" charset="-128"/>
              </a:rPr>
              <a:pPr/>
              <a:t>24</a:t>
            </a:fld>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mtClean="0">
                <a:latin typeface="Arial" charset="0"/>
                <a:ea typeface="ＭＳ Ｐゴシック" pitchFamily="34" charset="-128"/>
              </a:rPr>
              <a:t>Our first tries at bringing physically-based shading to “Black Ops” used the Cook-Torrance BRDF, since a lot of references consider it to be a good example. </a:t>
            </a:r>
          </a:p>
          <a:p>
            <a:endParaRPr lang="en-US" smtClean="0">
              <a:latin typeface="Arial" charset="0"/>
              <a:ea typeface="ＭＳ Ｐゴシック" pitchFamily="34" charset="-128"/>
            </a:endParaRPr>
          </a:p>
          <a:p>
            <a:r>
              <a:rPr lang="en-US" smtClean="0">
                <a:latin typeface="Arial" charset="0"/>
                <a:ea typeface="ＭＳ Ｐゴシック" pitchFamily="34" charset="-128"/>
              </a:rPr>
              <a:t>However, we wanted to look into BRDFs that were cheaper and possibly more realistic. </a:t>
            </a:r>
          </a:p>
          <a:p>
            <a:endParaRPr lang="en-US" smtClean="0">
              <a:latin typeface="Arial" charset="0"/>
              <a:ea typeface="ＭＳ Ｐゴシック" pitchFamily="34" charset="-128"/>
            </a:endParaRPr>
          </a:p>
          <a:p>
            <a:r>
              <a:rPr lang="en-US" smtClean="0">
                <a:latin typeface="Arial" charset="0"/>
                <a:ea typeface="ＭＳ Ｐゴシック" pitchFamily="34" charset="-128"/>
              </a:rPr>
              <a:t>Since different parts of the BRDF such as the distribution function and shadowing-masking term can be chosen independently, we experimented with various choices for those parts instead of swapping out entire BRDFs.</a:t>
            </a:r>
          </a:p>
          <a:p>
            <a:endParaRPr lang="en-US" smtClean="0">
              <a:latin typeface="Arial" charset="0"/>
              <a:ea typeface="ＭＳ Ｐゴシック" pitchFamily="34" charset="-128"/>
            </a:endParaRPr>
          </a:p>
        </p:txBody>
      </p:sp>
      <p:sp>
        <p:nvSpPr>
          <p:cNvPr id="56323" name="Slide Number Placeholder 3"/>
          <p:cNvSpPr>
            <a:spLocks noGrp="1"/>
          </p:cNvSpPr>
          <p:nvPr>
            <p:ph type="sldNum" sz="quarter" idx="5"/>
          </p:nvPr>
        </p:nvSpPr>
        <p:spPr>
          <a:noFill/>
        </p:spPr>
        <p:txBody>
          <a:bodyPr/>
          <a:lstStyle/>
          <a:p>
            <a:fld id="{2AFBFF73-9F76-4FF3-8FAD-AE67714BD0B9}" type="slidenum">
              <a:rPr lang="en-US" smtClean="0">
                <a:ea typeface="ＭＳ Ｐゴシック" pitchFamily="34" charset="-128"/>
              </a:rPr>
              <a:pPr/>
              <a:t>25</a:t>
            </a:fld>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r>
              <a:rPr lang="en-US" smtClean="0">
                <a:latin typeface="Arial" charset="0"/>
                <a:ea typeface="ＭＳ Ｐゴシック" pitchFamily="34" charset="-128"/>
              </a:rPr>
              <a:t>When implementing microfacet BRDFs in our shaders, we found it convenient to factor them into these three components and handle each one separately. </a:t>
            </a:r>
          </a:p>
          <a:p>
            <a:endParaRPr lang="en-US" smtClean="0">
              <a:latin typeface="Arial" charset="0"/>
              <a:ea typeface="ＭＳ Ｐゴシック" pitchFamily="34" charset="-128"/>
            </a:endParaRPr>
          </a:p>
          <a:p>
            <a:r>
              <a:rPr lang="en-US" smtClean="0">
                <a:latin typeface="Arial" charset="0"/>
                <a:ea typeface="ＭＳ Ｐゴシック" pitchFamily="34" charset="-128"/>
              </a:rPr>
              <a:t>Regarding the “PI/4” constant multiplying the distribution function – the “1/4” comes from the microfacet BRDF in the previous slides, and the “PI” factor is something you need to multiply any BRDF by when using it with point or directional lights (an explanation of this can be found in the “Background: Physically-Based Shading” SIGGRAPH 2010 course notes).</a:t>
            </a:r>
          </a:p>
        </p:txBody>
      </p:sp>
      <p:sp>
        <p:nvSpPr>
          <p:cNvPr id="58371" name="Slide Number Placeholder 3"/>
          <p:cNvSpPr>
            <a:spLocks noGrp="1"/>
          </p:cNvSpPr>
          <p:nvPr>
            <p:ph type="sldNum" sz="quarter" idx="5"/>
          </p:nvPr>
        </p:nvSpPr>
        <p:spPr>
          <a:noFill/>
        </p:spPr>
        <p:txBody>
          <a:bodyPr/>
          <a:lstStyle/>
          <a:p>
            <a:fld id="{17CC2FF6-DF73-469E-8E60-1D1F6A5B504F}" type="slidenum">
              <a:rPr lang="en-US" smtClean="0">
                <a:ea typeface="ＭＳ Ｐゴシック" pitchFamily="34" charset="-128"/>
              </a:rPr>
              <a:pPr/>
              <a:t>26</a:t>
            </a:fld>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r>
              <a:rPr lang="en-US" smtClean="0">
                <a:latin typeface="Arial" charset="0"/>
                <a:ea typeface="ＭＳ Ｐゴシック" pitchFamily="34" charset="-128"/>
              </a:rPr>
              <a:t>Since our physical shading experiments started with the Cook-Torrance BRDF, our first normal distribution function was the Beckmann function used by that BRDF. </a:t>
            </a:r>
          </a:p>
          <a:p>
            <a:endParaRPr lang="en-US" smtClean="0">
              <a:latin typeface="Arial" charset="0"/>
              <a:ea typeface="ＭＳ Ｐゴシック" pitchFamily="34" charset="-128"/>
            </a:endParaRPr>
          </a:p>
          <a:p>
            <a:r>
              <a:rPr lang="en-US" smtClean="0">
                <a:latin typeface="Arial" charset="0"/>
                <a:ea typeface="ＭＳ Ｐゴシック" pitchFamily="34" charset="-128"/>
              </a:rPr>
              <a:t>We read the Beckmann roughness </a:t>
            </a:r>
            <a:r>
              <a:rPr lang="en-US" i="1" smtClean="0">
                <a:latin typeface="Arial" charset="0"/>
                <a:ea typeface="ＭＳ Ｐゴシック" pitchFamily="34" charset="-128"/>
              </a:rPr>
              <a:t>m</a:t>
            </a:r>
            <a:r>
              <a:rPr lang="en-US" smtClean="0">
                <a:latin typeface="Arial" charset="0"/>
                <a:ea typeface="ＭＳ Ｐゴシック" pitchFamily="34" charset="-128"/>
              </a:rPr>
              <a:t> directly from a texture, so we got a range of 0 to 1, which is a pretty good range, even though in theory </a:t>
            </a:r>
            <a:r>
              <a:rPr lang="en-US" i="1" smtClean="0">
                <a:latin typeface="Arial" charset="0"/>
                <a:ea typeface="ＭＳ Ｐゴシック" pitchFamily="34" charset="-128"/>
              </a:rPr>
              <a:t>m</a:t>
            </a:r>
            <a:r>
              <a:rPr lang="en-US" smtClean="0">
                <a:latin typeface="Arial" charset="0"/>
                <a:ea typeface="ＭＳ Ｐゴシック" pitchFamily="34" charset="-128"/>
              </a:rPr>
              <a:t> can go to infinity.</a:t>
            </a:r>
          </a:p>
          <a:p>
            <a:endParaRPr lang="en-US" smtClean="0">
              <a:latin typeface="Arial" charset="0"/>
              <a:ea typeface="ＭＳ Ｐゴシック" pitchFamily="34" charset="-128"/>
            </a:endParaRPr>
          </a:p>
          <a:p>
            <a:r>
              <a:rPr lang="en-US" smtClean="0">
                <a:latin typeface="Arial" charset="0"/>
                <a:ea typeface="ＭＳ Ｐゴシック" pitchFamily="34" charset="-128"/>
              </a:rPr>
              <a:t>Divide by zero issues, need to add epsilon before clamping.</a:t>
            </a:r>
          </a:p>
        </p:txBody>
      </p:sp>
      <p:sp>
        <p:nvSpPr>
          <p:cNvPr id="60419" name="Slide Number Placeholder 3"/>
          <p:cNvSpPr>
            <a:spLocks noGrp="1"/>
          </p:cNvSpPr>
          <p:nvPr>
            <p:ph type="sldNum" sz="quarter" idx="5"/>
          </p:nvPr>
        </p:nvSpPr>
        <p:spPr>
          <a:noFill/>
        </p:spPr>
        <p:txBody>
          <a:bodyPr/>
          <a:lstStyle/>
          <a:p>
            <a:fld id="{D4A49BD5-E5DD-4031-B6B4-143BCBFD5696}" type="slidenum">
              <a:rPr lang="en-US" smtClean="0">
                <a:ea typeface="ＭＳ Ｐゴシック" pitchFamily="34" charset="-128"/>
              </a:rPr>
              <a:pPr/>
              <a:t>27</a:t>
            </a:fld>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smtClean="0">
                <a:latin typeface="Arial" charset="0"/>
                <a:ea typeface="ＭＳ Ｐゴシック" pitchFamily="34" charset="-128"/>
              </a:rPr>
              <a:t>To get a good range of specular powers with approximate perceptual uniformity across the range, we used a logarithmic encoding of the specular power in textures. The decoding in the shader used a multiply and an exp2, which wasn’t too bad (“g” is the gloss value read from the texture).</a:t>
            </a:r>
          </a:p>
          <a:p>
            <a:endParaRPr lang="en-US" smtClean="0">
              <a:latin typeface="Arial" charset="0"/>
              <a:ea typeface="ＭＳ Ｐゴシック" pitchFamily="34" charset="-128"/>
            </a:endParaRPr>
          </a:p>
          <a:p>
            <a:r>
              <a:rPr lang="en-US" smtClean="0">
                <a:latin typeface="Arial" charset="0"/>
                <a:ea typeface="ＭＳ Ｐゴシック" pitchFamily="34" charset="-128"/>
              </a:rPr>
              <a:t>(n + 2) / (2 * PI) is the specular normalization term. </a:t>
            </a:r>
          </a:p>
          <a:p>
            <a:endParaRPr lang="en-US" smtClean="0">
              <a:latin typeface="Arial" charset="0"/>
              <a:ea typeface="ＭＳ Ｐゴシック" pitchFamily="34" charset="-128"/>
            </a:endParaRPr>
          </a:p>
          <a:p>
            <a:r>
              <a:rPr lang="en-US" smtClean="0">
                <a:latin typeface="Arial" charset="0"/>
                <a:ea typeface="ＭＳ Ｐゴシック" pitchFamily="34" charset="-128"/>
              </a:rPr>
              <a:t>The PI will end up cancelling with the PI in the shading equation.</a:t>
            </a:r>
          </a:p>
          <a:p>
            <a:endParaRPr lang="en-US" smtClean="0">
              <a:latin typeface="Arial" charset="0"/>
              <a:ea typeface="ＭＳ Ｐゴシック" pitchFamily="34" charset="-128"/>
            </a:endParaRPr>
          </a:p>
        </p:txBody>
      </p:sp>
      <p:sp>
        <p:nvSpPr>
          <p:cNvPr id="62467" name="Slide Number Placeholder 3"/>
          <p:cNvSpPr>
            <a:spLocks noGrp="1"/>
          </p:cNvSpPr>
          <p:nvPr>
            <p:ph type="sldNum" sz="quarter" idx="5"/>
          </p:nvPr>
        </p:nvSpPr>
        <p:spPr>
          <a:noFill/>
        </p:spPr>
        <p:txBody>
          <a:bodyPr/>
          <a:lstStyle/>
          <a:p>
            <a:fld id="{540C6EBF-F181-411E-A75B-775D1D4226F1}" type="slidenum">
              <a:rPr lang="en-US" smtClean="0">
                <a:ea typeface="ＭＳ Ｐゴシック" pitchFamily="34" charset="-128"/>
              </a:rPr>
              <a:pPr/>
              <a:t>28</a:t>
            </a:fld>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Additionally with Blinn-Phong when selecting mips in the environment map, the gloss representation gives natural results with a simple linear function.</a:t>
            </a:r>
          </a:p>
          <a:p>
            <a:endParaRPr lang="en-US" smtClean="0">
              <a:latin typeface="Arial" charset="0"/>
              <a:ea typeface="ＭＳ Ｐゴシック" pitchFamily="34" charset="-128"/>
            </a:endParaRPr>
          </a:p>
          <a:p>
            <a:r>
              <a:rPr lang="en-US" smtClean="0">
                <a:latin typeface="Arial" charset="0"/>
                <a:ea typeface="ＭＳ Ｐゴシック" pitchFamily="34" charset="-128"/>
              </a:rPr>
              <a:t>On DX9 class GPUs:</a:t>
            </a:r>
          </a:p>
          <a:p>
            <a:r>
              <a:rPr lang="en-US" smtClean="0">
                <a:latin typeface="Arial" charset="0"/>
                <a:ea typeface="ＭＳ Ｐゴシック" pitchFamily="34" charset="-128"/>
              </a:rPr>
              <a:t>Blinn-Phong: ~6 instructions</a:t>
            </a:r>
          </a:p>
          <a:p>
            <a:r>
              <a:rPr lang="en-US" smtClean="0">
                <a:latin typeface="Arial" charset="0"/>
                <a:ea typeface="ＭＳ Ｐゴシック" pitchFamily="34" charset="-128"/>
              </a:rPr>
              <a:t>Beckmann: ~11 instructons</a:t>
            </a:r>
          </a:p>
          <a:p>
            <a:endParaRPr lang="en-US" smtClean="0">
              <a:latin typeface="Arial"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r>
              <a:rPr lang="en-US" i="1" smtClean="0">
                <a:latin typeface="Arial" charset="0"/>
                <a:ea typeface="ＭＳ Ｐゴシック" pitchFamily="34" charset="-128"/>
              </a:rPr>
              <a:t>m</a:t>
            </a:r>
            <a:r>
              <a:rPr lang="en-US" smtClean="0">
                <a:latin typeface="Arial" charset="0"/>
                <a:ea typeface="ＭＳ Ｐゴシック" pitchFamily="34" charset="-128"/>
              </a:rPr>
              <a:t> grows from top to bottom.</a:t>
            </a:r>
          </a:p>
          <a:p>
            <a:endParaRPr lang="en-US" smtClean="0">
              <a:latin typeface="Arial" charset="0"/>
              <a:ea typeface="ＭＳ Ｐゴシック" pitchFamily="34" charset="-128"/>
            </a:endParaRPr>
          </a:p>
          <a:p>
            <a:r>
              <a:rPr lang="en-US" smtClean="0">
                <a:latin typeface="Arial" charset="0"/>
                <a:ea typeface="ＭＳ Ｐゴシック" pitchFamily="34" charset="-128"/>
              </a:rPr>
              <a:t>m = 0.01 &lt;-&gt;  n = 8192</a:t>
            </a:r>
          </a:p>
          <a:p>
            <a:r>
              <a:rPr lang="en-US" smtClean="0">
                <a:latin typeface="Arial" charset="0"/>
                <a:ea typeface="ＭＳ Ｐゴシック" pitchFamily="34" charset="-128"/>
              </a:rPr>
              <a:t>m = 0.81 &lt;-&gt;  n = 1</a:t>
            </a:r>
          </a:p>
          <a:p>
            <a:endParaRPr lang="en-US" smtClean="0">
              <a:latin typeface="Arial" charset="0"/>
              <a:ea typeface="ＭＳ Ｐゴシック" pitchFamily="34" charset="-128"/>
            </a:endParaRPr>
          </a:p>
          <a:p>
            <a:r>
              <a:rPr lang="en-US" smtClean="0">
                <a:latin typeface="Arial" charset="0"/>
                <a:ea typeface="ＭＳ Ｐゴシック" pitchFamily="34" charset="-128"/>
              </a:rPr>
              <a:t>With low roughness (high specular power) the curves match really well.</a:t>
            </a:r>
          </a:p>
          <a:p>
            <a:endParaRPr lang="en-US" smtClean="0">
              <a:latin typeface="Arial" charset="0"/>
              <a:ea typeface="ＭＳ Ｐゴシック" pitchFamily="34" charset="-128"/>
            </a:endParaRPr>
          </a:p>
          <a:p>
            <a:r>
              <a:rPr lang="en-US" smtClean="0">
                <a:latin typeface="Arial" charset="0"/>
                <a:ea typeface="ＭＳ Ｐゴシック" pitchFamily="34" charset="-128"/>
              </a:rPr>
              <a:t>With high roughness (low specular power) Beckman has a bit of a “hump” but the absolute intensity is very low and makes visually little difference.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To explain why Physically based lighting/shading made sense for Black Ops we have to start with some background on Call of Duty’s rendering engine architecture.</a:t>
            </a:r>
          </a:p>
          <a:p>
            <a:endParaRPr lang="en-US" smtClean="0">
              <a:latin typeface="Arial"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US" smtClean="0">
                <a:latin typeface="Arial" charset="0"/>
                <a:ea typeface="ＭＳ Ｐゴシック" pitchFamily="34" charset="-128"/>
              </a:rPr>
              <a:t>Note: here “c_spec” is the base specular color, or the reflectance when the light and view directions are the same as the normal. </a:t>
            </a:r>
          </a:p>
          <a:p>
            <a:endParaRPr lang="en-US" smtClean="0">
              <a:latin typeface="Arial" charset="0"/>
              <a:ea typeface="ＭＳ Ｐゴシック" pitchFamily="34" charset="-128"/>
            </a:endParaRPr>
          </a:p>
          <a:p>
            <a:r>
              <a:rPr lang="en-US" smtClean="0">
                <a:latin typeface="Arial" charset="0"/>
                <a:ea typeface="ＭＳ Ｐゴシック" pitchFamily="34" charset="-128"/>
              </a:rPr>
              <a:t>Fresnel (and the Schlick approximation) is originally defined for mirror reflections, and uses the angle between the light (or view) direction and surface normal.</a:t>
            </a:r>
          </a:p>
          <a:p>
            <a:r>
              <a:rPr lang="en-US" smtClean="0">
                <a:latin typeface="Arial" charset="0"/>
                <a:ea typeface="ＭＳ Ｐゴシック" pitchFamily="34" charset="-128"/>
              </a:rPr>
              <a:t>But for microfacet highlights, the surface normal is actually </a:t>
            </a:r>
            <a:r>
              <a:rPr lang="en-US" b="1" smtClean="0">
                <a:latin typeface="Times New Roman" pitchFamily="18" charset="0"/>
                <a:ea typeface="ＭＳ Ｐゴシック" pitchFamily="34" charset="-128"/>
                <a:cs typeface="Times New Roman" pitchFamily="18" charset="0"/>
              </a:rPr>
              <a:t>h</a:t>
            </a:r>
            <a:r>
              <a:rPr lang="en-US" smtClean="0">
                <a:latin typeface="Arial" charset="0"/>
                <a:ea typeface="ＭＳ Ｐゴシック" pitchFamily="34" charset="-128"/>
              </a:rPr>
              <a:t> (since that is the case for the active microfacets). Note that the angle between </a:t>
            </a:r>
            <a:r>
              <a:rPr lang="en-US" b="1" smtClean="0">
                <a:latin typeface="Times New Roman" pitchFamily="18" charset="0"/>
                <a:ea typeface="ＭＳ Ｐゴシック" pitchFamily="34" charset="-128"/>
                <a:cs typeface="Times New Roman" pitchFamily="18" charset="0"/>
              </a:rPr>
              <a:t>h</a:t>
            </a:r>
            <a:r>
              <a:rPr lang="en-US" smtClean="0">
                <a:latin typeface="Arial" charset="0"/>
                <a:ea typeface="ＭＳ Ｐゴシック" pitchFamily="34" charset="-128"/>
              </a:rPr>
              <a:t> and </a:t>
            </a:r>
            <a:r>
              <a:rPr lang="en-US" b="1" smtClean="0">
                <a:latin typeface="Times New Roman" pitchFamily="18" charset="0"/>
                <a:ea typeface="ＭＳ Ｐゴシック" pitchFamily="34" charset="-128"/>
                <a:cs typeface="Times New Roman" pitchFamily="18" charset="0"/>
              </a:rPr>
              <a:t>l</a:t>
            </a:r>
            <a:r>
              <a:rPr lang="en-US" smtClean="0">
                <a:latin typeface="Arial" charset="0"/>
                <a:ea typeface="ＭＳ Ｐゴシック" pitchFamily="34" charset="-128"/>
              </a:rPr>
              <a:t> (or </a:t>
            </a:r>
            <a:r>
              <a:rPr lang="en-US" b="1" smtClean="0">
                <a:latin typeface="Times New Roman" pitchFamily="18" charset="0"/>
                <a:ea typeface="ＭＳ Ｐゴシック" pitchFamily="34" charset="-128"/>
                <a:cs typeface="Times New Roman" pitchFamily="18" charset="0"/>
              </a:rPr>
              <a:t>v</a:t>
            </a:r>
            <a:r>
              <a:rPr lang="en-US" smtClean="0">
                <a:latin typeface="Arial" charset="0"/>
                <a:ea typeface="ＭＳ Ｐゴシック" pitchFamily="34" charset="-128"/>
              </a:rPr>
              <a:t>) can never be greater than 90 degrees so a clamp is not needed.</a:t>
            </a:r>
          </a:p>
          <a:p>
            <a:endParaRPr lang="en-US" smtClean="0">
              <a:latin typeface="Arial" charset="0"/>
              <a:ea typeface="ＭＳ Ｐゴシック" pitchFamily="34" charset="-128"/>
            </a:endParaRPr>
          </a:p>
          <a:p>
            <a:r>
              <a:rPr lang="en-US" smtClean="0">
                <a:latin typeface="Arial" charset="0"/>
                <a:ea typeface="ＭＳ Ｐゴシック" pitchFamily="34" charset="-128"/>
              </a:rPr>
              <a:t>Using “</a:t>
            </a:r>
            <a:r>
              <a:rPr lang="en-US" i="1" smtClean="0">
                <a:latin typeface="Times New Roman" pitchFamily="18" charset="0"/>
                <a:ea typeface="ＭＳ Ｐゴシック" pitchFamily="34" charset="-128"/>
                <a:cs typeface="Times New Roman" pitchFamily="18" charset="0"/>
              </a:rPr>
              <a:t>x</a:t>
            </a:r>
            <a:r>
              <a:rPr lang="en-US" smtClean="0">
                <a:latin typeface="Arial" charset="0"/>
                <a:ea typeface="ＭＳ Ｐゴシック" pitchFamily="34" charset="-128"/>
              </a:rPr>
              <a:t>=</a:t>
            </a:r>
            <a:r>
              <a:rPr lang="en-US" u="sng" smtClean="0">
                <a:latin typeface="Arial" charset="0"/>
                <a:ea typeface="ＭＳ Ｐゴシック" pitchFamily="34" charset="-128"/>
              </a:rPr>
              <a:t>(</a:t>
            </a:r>
            <a:r>
              <a:rPr lang="en-US" b="1" u="sng" smtClean="0">
                <a:latin typeface="Times New Roman" pitchFamily="18" charset="0"/>
                <a:ea typeface="ＭＳ Ｐゴシック" pitchFamily="34" charset="-128"/>
                <a:cs typeface="Times New Roman" pitchFamily="18" charset="0"/>
              </a:rPr>
              <a:t>n</a:t>
            </a:r>
            <a:r>
              <a:rPr lang="en-US" u="sng" smtClean="0">
                <a:latin typeface="Arial" charset="0"/>
                <a:ea typeface="ＭＳ Ｐゴシック" pitchFamily="34" charset="-128"/>
              </a:rPr>
              <a:t> dot </a:t>
            </a:r>
            <a:r>
              <a:rPr lang="en-US" b="1" u="sng" smtClean="0">
                <a:latin typeface="Times New Roman" pitchFamily="18" charset="0"/>
                <a:ea typeface="ＭＳ Ｐゴシック" pitchFamily="34" charset="-128"/>
                <a:cs typeface="Times New Roman" pitchFamily="18" charset="0"/>
              </a:rPr>
              <a:t>v</a:t>
            </a:r>
            <a:r>
              <a:rPr lang="en-US" u="sng" smtClean="0">
                <a:latin typeface="Times New Roman" pitchFamily="18" charset="0"/>
                <a:ea typeface="ＭＳ Ｐゴシック" pitchFamily="34" charset="-128"/>
                <a:cs typeface="Times New Roman" pitchFamily="18" charset="0"/>
              </a:rPr>
              <a:t>)</a:t>
            </a:r>
            <a:r>
              <a:rPr lang="en-US" smtClean="0">
                <a:latin typeface="Calibri" pitchFamily="34" charset="0"/>
                <a:ea typeface="ＭＳ Ｐゴシック" pitchFamily="34" charset="-128"/>
                <a:cs typeface="Times New Roman" pitchFamily="18" charset="0"/>
              </a:rPr>
              <a:t>”</a:t>
            </a:r>
            <a:r>
              <a:rPr lang="en-US" smtClean="0">
                <a:latin typeface="Arial" charset="0"/>
                <a:ea typeface="ＭＳ Ｐゴシック" pitchFamily="34" charset="-128"/>
              </a:rPr>
              <a:t> is OK for environment maps used for mirror reflections (not preflitered environment maps used for glossy reflections – I’ll talk more about that later). However it is a common mistake to use that for both environment maps and highlights.</a:t>
            </a:r>
          </a:p>
        </p:txBody>
      </p:sp>
      <p:sp>
        <p:nvSpPr>
          <p:cNvPr id="70659" name="Slide Number Placeholder 3"/>
          <p:cNvSpPr>
            <a:spLocks noGrp="1"/>
          </p:cNvSpPr>
          <p:nvPr>
            <p:ph type="sldNum" sz="quarter" idx="5"/>
          </p:nvPr>
        </p:nvSpPr>
        <p:spPr>
          <a:noFill/>
        </p:spPr>
        <p:txBody>
          <a:bodyPr/>
          <a:lstStyle/>
          <a:p>
            <a:fld id="{AC4FB922-0A0A-464F-BB24-0773FA0D7DA5}" type="slidenum">
              <a:rPr lang="en-US" smtClean="0">
                <a:ea typeface="ＭＳ Ｐゴシック" pitchFamily="34" charset="-128"/>
              </a:rPr>
              <a:pPr/>
              <a:t>33</a:t>
            </a:fld>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smtClean="0">
                <a:latin typeface="Arial" charset="0"/>
                <a:ea typeface="ＭＳ Ｐゴシック" pitchFamily="34" charset="-128"/>
              </a:rPr>
              <a:t>“No Fresnel” uses the base reflectance (which for most materials is quite low) for all angles.</a:t>
            </a:r>
          </a:p>
        </p:txBody>
      </p:sp>
      <p:sp>
        <p:nvSpPr>
          <p:cNvPr id="72707" name="Slide Number Placeholder 3"/>
          <p:cNvSpPr>
            <a:spLocks noGrp="1"/>
          </p:cNvSpPr>
          <p:nvPr>
            <p:ph type="sldNum" sz="quarter" idx="5"/>
          </p:nvPr>
        </p:nvSpPr>
        <p:spPr>
          <a:noFill/>
        </p:spPr>
        <p:txBody>
          <a:bodyPr/>
          <a:lstStyle/>
          <a:p>
            <a:fld id="{A1B3ACA2-7444-49CC-A5C3-C29F66BAD014}" type="slidenum">
              <a:rPr lang="en-US" smtClean="0">
                <a:ea typeface="ＭＳ Ｐゴシック" pitchFamily="34" charset="-128"/>
              </a:rPr>
              <a:pPr/>
              <a:t>34</a:t>
            </a:fld>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r>
              <a:rPr lang="en-US" smtClean="0">
                <a:latin typeface="Arial" charset="0"/>
                <a:ea typeface="ＭＳ Ｐゴシック" pitchFamily="34" charset="-128"/>
              </a:rPr>
              <a:t>This version uses the correct (for highlights) “</a:t>
            </a:r>
            <a:r>
              <a:rPr lang="en-US" i="1" smtClean="0">
                <a:latin typeface="Times New Roman" pitchFamily="18" charset="0"/>
                <a:ea typeface="ＭＳ Ｐゴシック" pitchFamily="34" charset="-128"/>
                <a:cs typeface="Times New Roman" pitchFamily="18" charset="0"/>
              </a:rPr>
              <a:t>x</a:t>
            </a:r>
            <a:r>
              <a:rPr lang="en-US" smtClean="0">
                <a:latin typeface="Arial" charset="0"/>
                <a:ea typeface="ＭＳ Ｐゴシック" pitchFamily="34" charset="-128"/>
              </a:rPr>
              <a:t>=</a:t>
            </a:r>
            <a:r>
              <a:rPr lang="en-US" u="sng" smtClean="0">
                <a:latin typeface="Arial" charset="0"/>
                <a:ea typeface="ＭＳ Ｐゴシック" pitchFamily="34" charset="-128"/>
              </a:rPr>
              <a:t>(</a:t>
            </a:r>
            <a:r>
              <a:rPr lang="en-US" b="1" u="sng" smtClean="0">
                <a:latin typeface="Times New Roman" pitchFamily="18" charset="0"/>
                <a:ea typeface="ＭＳ Ｐゴシック" pitchFamily="34" charset="-128"/>
                <a:cs typeface="Times New Roman" pitchFamily="18" charset="0"/>
              </a:rPr>
              <a:t>l</a:t>
            </a:r>
            <a:r>
              <a:rPr lang="en-US" u="sng" smtClean="0">
                <a:latin typeface="Arial" charset="0"/>
                <a:ea typeface="ＭＳ Ｐゴシック" pitchFamily="34" charset="-128"/>
              </a:rPr>
              <a:t> dot </a:t>
            </a:r>
            <a:r>
              <a:rPr lang="en-US" b="1" u="sng" smtClean="0">
                <a:latin typeface="Times New Roman" pitchFamily="18" charset="0"/>
                <a:ea typeface="ＭＳ Ｐゴシック" pitchFamily="34" charset="-128"/>
                <a:cs typeface="Times New Roman" pitchFamily="18" charset="0"/>
              </a:rPr>
              <a:t>h</a:t>
            </a:r>
            <a:r>
              <a:rPr lang="en-US" u="sng" smtClean="0">
                <a:latin typeface="Times New Roman" pitchFamily="18" charset="0"/>
                <a:ea typeface="ＭＳ Ｐゴシック" pitchFamily="34" charset="-128"/>
                <a:cs typeface="Times New Roman" pitchFamily="18" charset="0"/>
              </a:rPr>
              <a:t>)</a:t>
            </a:r>
            <a:r>
              <a:rPr lang="en-US" smtClean="0">
                <a:latin typeface="Arial" charset="0"/>
                <a:ea typeface="ＭＳ Ｐゴシック" pitchFamily="34" charset="-128"/>
              </a:rPr>
              <a:t>” term for the Shlick approximation. </a:t>
            </a:r>
          </a:p>
          <a:p>
            <a:endParaRPr lang="en-US" smtClean="0">
              <a:latin typeface="Arial" charset="0"/>
              <a:ea typeface="ＭＳ Ｐゴシック" pitchFamily="34" charset="-128"/>
            </a:endParaRPr>
          </a:p>
          <a:p>
            <a:r>
              <a:rPr lang="en-US" smtClean="0">
                <a:latin typeface="Arial" charset="0"/>
                <a:ea typeface="ＭＳ Ｐゴシック" pitchFamily="34" charset="-128"/>
              </a:rPr>
              <a:t>This is a very specific term – it only kicks in when both the view and lighting directions form large angles with the surface normal. So you can see that it brightens the reflections in a selective manner compared to “no Fresnel”.</a:t>
            </a:r>
          </a:p>
        </p:txBody>
      </p:sp>
      <p:sp>
        <p:nvSpPr>
          <p:cNvPr id="74755" name="Slide Number Placeholder 3"/>
          <p:cNvSpPr>
            <a:spLocks noGrp="1"/>
          </p:cNvSpPr>
          <p:nvPr>
            <p:ph type="sldNum" sz="quarter" idx="5"/>
          </p:nvPr>
        </p:nvSpPr>
        <p:spPr>
          <a:noFill/>
        </p:spPr>
        <p:txBody>
          <a:bodyPr/>
          <a:lstStyle/>
          <a:p>
            <a:fld id="{F76C49DE-7D17-4F08-A46A-7DCF688FBB90}" type="slidenum">
              <a:rPr lang="en-US" smtClean="0">
                <a:ea typeface="ＭＳ Ｐゴシック" pitchFamily="34" charset="-128"/>
              </a:rPr>
              <a:pPr/>
              <a:t>35</a:t>
            </a:fld>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smtClean="0">
                <a:latin typeface="Arial" charset="0"/>
                <a:ea typeface="ＭＳ Ｐゴシック" pitchFamily="34" charset="-128"/>
              </a:rPr>
              <a:t>Here highlight Fresnel uses the “</a:t>
            </a:r>
            <a:r>
              <a:rPr lang="en-US" i="1" smtClean="0">
                <a:latin typeface="Times New Roman" pitchFamily="18" charset="0"/>
                <a:ea typeface="ＭＳ Ｐゴシック" pitchFamily="34" charset="-128"/>
                <a:cs typeface="Times New Roman" pitchFamily="18" charset="0"/>
              </a:rPr>
              <a:t>x</a:t>
            </a:r>
            <a:r>
              <a:rPr lang="en-US" smtClean="0">
                <a:latin typeface="Arial" charset="0"/>
                <a:ea typeface="ＭＳ Ｐゴシック" pitchFamily="34" charset="-128"/>
              </a:rPr>
              <a:t>=</a:t>
            </a:r>
            <a:r>
              <a:rPr lang="en-US" u="sng" smtClean="0">
                <a:latin typeface="Arial" charset="0"/>
                <a:ea typeface="ＭＳ Ｐゴシック" pitchFamily="34" charset="-128"/>
              </a:rPr>
              <a:t>(</a:t>
            </a:r>
            <a:r>
              <a:rPr lang="en-US" b="1" u="sng" smtClean="0">
                <a:latin typeface="Times New Roman" pitchFamily="18" charset="0"/>
                <a:ea typeface="ＭＳ Ｐゴシック" pitchFamily="34" charset="-128"/>
                <a:cs typeface="Times New Roman" pitchFamily="18" charset="0"/>
              </a:rPr>
              <a:t>n</a:t>
            </a:r>
            <a:r>
              <a:rPr lang="en-US" u="sng" smtClean="0">
                <a:latin typeface="Arial" charset="0"/>
                <a:ea typeface="ＭＳ Ｐゴシック" pitchFamily="34" charset="-128"/>
              </a:rPr>
              <a:t> dot </a:t>
            </a:r>
            <a:r>
              <a:rPr lang="en-US" b="1" u="sng" smtClean="0">
                <a:latin typeface="Times New Roman" pitchFamily="18" charset="0"/>
                <a:ea typeface="ＭＳ Ｐゴシック" pitchFamily="34" charset="-128"/>
                <a:cs typeface="Times New Roman" pitchFamily="18" charset="0"/>
              </a:rPr>
              <a:t>v</a:t>
            </a:r>
            <a:r>
              <a:rPr lang="en-US" u="sng" smtClean="0">
                <a:latin typeface="Times New Roman" pitchFamily="18" charset="0"/>
                <a:ea typeface="ＭＳ Ｐゴシック" pitchFamily="34" charset="-128"/>
                <a:cs typeface="Times New Roman" pitchFamily="18" charset="0"/>
              </a:rPr>
              <a:t>)</a:t>
            </a:r>
            <a:r>
              <a:rPr lang="en-US" smtClean="0">
                <a:latin typeface="Arial" charset="0"/>
                <a:ea typeface="ＭＳ Ｐゴシック" pitchFamily="34" charset="-128"/>
                <a:cs typeface="Times New Roman" pitchFamily="18" charset="0"/>
              </a:rPr>
              <a:t>”</a:t>
            </a:r>
            <a:r>
              <a:rPr lang="en-US" smtClean="0">
                <a:latin typeface="Arial" charset="0"/>
                <a:ea typeface="ＭＳ Ｐゴシック" pitchFamily="34" charset="-128"/>
              </a:rPr>
              <a:t> term, which is correct for mirror reflections but incorrect for point light highlights. </a:t>
            </a:r>
          </a:p>
          <a:p>
            <a:endParaRPr lang="en-US" smtClean="0">
              <a:latin typeface="Arial" charset="0"/>
              <a:ea typeface="ＭＳ Ｐゴシック" pitchFamily="34" charset="-128"/>
            </a:endParaRPr>
          </a:p>
          <a:p>
            <a:r>
              <a:rPr lang="en-US" smtClean="0">
                <a:latin typeface="Arial" charset="0"/>
                <a:ea typeface="ＭＳ Ｐゴシック" pitchFamily="34" charset="-128"/>
              </a:rPr>
              <a:t>This term is too non-specific, and brightens up the highlights all over the scene whenever the surface normal is glancing to the view direction.</a:t>
            </a:r>
          </a:p>
          <a:p>
            <a:endParaRPr lang="en-US" smtClean="0">
              <a:latin typeface="Arial" charset="0"/>
              <a:ea typeface="ＭＳ Ｐゴシック" pitchFamily="34" charset="-128"/>
            </a:endParaRPr>
          </a:p>
          <a:p>
            <a:r>
              <a:rPr lang="en-US" smtClean="0">
                <a:latin typeface="Arial" charset="0"/>
                <a:ea typeface="ＭＳ Ｐゴシック" pitchFamily="34" charset="-128"/>
              </a:rPr>
              <a:t>“No Fresnel” is actually closer to the correct image.</a:t>
            </a:r>
          </a:p>
        </p:txBody>
      </p:sp>
      <p:sp>
        <p:nvSpPr>
          <p:cNvPr id="76803" name="Slide Number Placeholder 3"/>
          <p:cNvSpPr>
            <a:spLocks noGrp="1"/>
          </p:cNvSpPr>
          <p:nvPr>
            <p:ph type="sldNum" sz="quarter" idx="5"/>
          </p:nvPr>
        </p:nvSpPr>
        <p:spPr>
          <a:noFill/>
        </p:spPr>
        <p:txBody>
          <a:bodyPr/>
          <a:lstStyle/>
          <a:p>
            <a:fld id="{9B22002C-695A-4E0C-9140-23DA4A8C2D0F}" type="slidenum">
              <a:rPr lang="en-US" smtClean="0">
                <a:ea typeface="ＭＳ Ｐゴシック" pitchFamily="34" charset="-128"/>
              </a:rPr>
              <a:pPr/>
              <a:t>36</a:t>
            </a:fld>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smtClean="0">
                <a:latin typeface="Arial" charset="0"/>
                <a:ea typeface="ＭＳ Ｐゴシック" pitchFamily="34" charset="-128"/>
              </a:rPr>
              <a:t>This is a very common case in game engines. </a:t>
            </a:r>
          </a:p>
          <a:p>
            <a:endParaRPr lang="en-US" smtClean="0">
              <a:latin typeface="Arial" charset="0"/>
              <a:ea typeface="ＭＳ Ｐゴシック" pitchFamily="34" charset="-128"/>
            </a:endParaRPr>
          </a:p>
          <a:p>
            <a:r>
              <a:rPr lang="en-US" smtClean="0">
                <a:latin typeface="Arial" charset="0"/>
                <a:ea typeface="ＭＳ Ｐゴシック" pitchFamily="34" charset="-128"/>
              </a:rPr>
              <a:t>You can think of this as an implicit “cheaper than free” (because it also avoids the foreshortening terms) shadowing-masking function.</a:t>
            </a:r>
          </a:p>
        </p:txBody>
      </p:sp>
      <p:sp>
        <p:nvSpPr>
          <p:cNvPr id="78851" name="Slide Number Placeholder 3"/>
          <p:cNvSpPr>
            <a:spLocks noGrp="1"/>
          </p:cNvSpPr>
          <p:nvPr>
            <p:ph type="sldNum" sz="quarter" idx="5"/>
          </p:nvPr>
        </p:nvSpPr>
        <p:spPr>
          <a:noFill/>
        </p:spPr>
        <p:txBody>
          <a:bodyPr/>
          <a:lstStyle/>
          <a:p>
            <a:fld id="{37B49C98-30A6-4517-ACAC-03C4CA13B524}" type="slidenum">
              <a:rPr lang="en-US" smtClean="0">
                <a:ea typeface="ＭＳ Ｐゴシック" pitchFamily="34" charset="-128"/>
              </a:rPr>
              <a:pPr/>
              <a:t>37</a:t>
            </a:fld>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r>
              <a:rPr lang="en-US" smtClean="0">
                <a:latin typeface="Arial" charset="0"/>
                <a:ea typeface="ＭＳ Ｐゴシック" pitchFamily="34" charset="-128"/>
              </a:rPr>
              <a:t>A pretty good approximation to Cook-Torrance shadow-masking function.</a:t>
            </a:r>
          </a:p>
          <a:p>
            <a:endParaRPr lang="en-US" smtClean="0">
              <a:latin typeface="Arial" charset="0"/>
              <a:ea typeface="ＭＳ Ｐゴシック" pitchFamily="34" charset="-128"/>
            </a:endParaRPr>
          </a:p>
          <a:p>
            <a:r>
              <a:rPr lang="en-US" smtClean="0">
                <a:latin typeface="Arial" charset="0"/>
                <a:ea typeface="ＭＳ Ｐゴシック" pitchFamily="34" charset="-128"/>
              </a:rPr>
              <a:t>Needs clamping to epsilon (or adding epsilon and clamping to zero) to avoid divide by zero.</a:t>
            </a:r>
          </a:p>
          <a:p>
            <a:endParaRPr lang="en-US" smtClean="0">
              <a:latin typeface="Arial" charset="0"/>
              <a:ea typeface="ＭＳ Ｐゴシック" pitchFamily="34" charset="-128"/>
            </a:endParaRPr>
          </a:p>
          <a:p>
            <a:r>
              <a:rPr lang="en-US" smtClean="0">
                <a:latin typeface="Arial" charset="0"/>
                <a:ea typeface="ＭＳ Ｐゴシック" pitchFamily="34" charset="-128"/>
              </a:rPr>
              <a:t>Emphasis on the un-normalized V/L sum, and un-saturated dot product (i.e. this dot product can exceed one, which is by design).</a:t>
            </a:r>
          </a:p>
          <a:p>
            <a:endParaRPr lang="en-US" smtClean="0">
              <a:latin typeface="Arial" charset="0"/>
              <a:ea typeface="ＭＳ Ｐゴシック" pitchFamily="34" charset="-128"/>
            </a:endParaRPr>
          </a:p>
          <a:p>
            <a:r>
              <a:rPr lang="en-US" smtClean="0">
                <a:latin typeface="Arial" charset="0"/>
                <a:ea typeface="ＭＳ Ｐゴシック" pitchFamily="34" charset="-128"/>
              </a:rPr>
              <a:t>On DX9 class GPU:</a:t>
            </a:r>
          </a:p>
          <a:p>
            <a:r>
              <a:rPr lang="en-US" smtClean="0">
                <a:latin typeface="Arial" charset="0"/>
                <a:ea typeface="ＭＳ Ｐゴシック" pitchFamily="34" charset="-128"/>
              </a:rPr>
              <a:t>4 instructions</a:t>
            </a:r>
          </a:p>
        </p:txBody>
      </p:sp>
      <p:sp>
        <p:nvSpPr>
          <p:cNvPr id="80899" name="Slide Number Placeholder 3"/>
          <p:cNvSpPr>
            <a:spLocks noGrp="1"/>
          </p:cNvSpPr>
          <p:nvPr>
            <p:ph type="sldNum" sz="quarter" idx="5"/>
          </p:nvPr>
        </p:nvSpPr>
        <p:spPr>
          <a:noFill/>
        </p:spPr>
        <p:txBody>
          <a:bodyPr/>
          <a:lstStyle/>
          <a:p>
            <a:fld id="{4066DFF3-4736-4208-B662-5E6C215E828D}" type="slidenum">
              <a:rPr lang="en-US" smtClean="0">
                <a:ea typeface="ＭＳ Ｐゴシック" pitchFamily="34" charset="-128"/>
              </a:rPr>
              <a:pPr/>
              <a:t>38</a:t>
            </a:fld>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Shlick originally defined this in terms of the Beckmann “m” roughness, so we need to convert to the “n” specular power.</a:t>
            </a:r>
          </a:p>
          <a:p>
            <a:endParaRPr lang="en-US" smtClean="0">
              <a:latin typeface="Arial" charset="0"/>
              <a:ea typeface="ＭＳ Ｐゴシック" pitchFamily="34" charset="-128"/>
            </a:endParaRPr>
          </a:p>
          <a:p>
            <a:r>
              <a:rPr lang="en-US" smtClean="0">
                <a:latin typeface="Arial" charset="0"/>
                <a:ea typeface="ＭＳ Ｐゴシック" pitchFamily="34" charset="-128"/>
              </a:rPr>
              <a:t>On DX9 class GPU:</a:t>
            </a:r>
          </a:p>
          <a:p>
            <a:r>
              <a:rPr lang="en-US" smtClean="0">
                <a:latin typeface="Arial" charset="0"/>
                <a:ea typeface="ＭＳ Ｐゴシック" pitchFamily="34" charset="-128"/>
              </a:rPr>
              <a:t>8 instructions.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US" smtClean="0">
                <a:latin typeface="Arial" charset="0"/>
                <a:ea typeface="ＭＳ Ｐゴシック" pitchFamily="34" charset="-128"/>
              </a:rPr>
              <a:t>We shipped Call of Duty: Black Ops with Smith Visibility function.</a:t>
            </a:r>
          </a:p>
          <a:p>
            <a:endParaRPr lang="en-US" smtClean="0">
              <a:latin typeface="Arial" charset="0"/>
              <a:ea typeface="ＭＳ Ｐゴシック" pitchFamily="34" charset="-128"/>
            </a:endParaRPr>
          </a:p>
          <a:p>
            <a:r>
              <a:rPr lang="en-US" smtClean="0">
                <a:latin typeface="Arial" charset="0"/>
                <a:ea typeface="ＭＳ Ｐゴシック" pitchFamily="34" charset="-128"/>
              </a:rPr>
              <a:t>Even though more expensive than Kelemen, the savings we made from Beckmann paid off for using the higher quality Smith function.</a:t>
            </a:r>
          </a:p>
          <a:p>
            <a:endParaRPr lang="en-US" smtClean="0">
              <a:latin typeface="Arial" charset="0"/>
              <a:ea typeface="ＭＳ Ｐゴシック" pitchFamily="34" charset="-128"/>
            </a:endParaRPr>
          </a:p>
          <a:p>
            <a:r>
              <a:rPr lang="en-US" smtClean="0">
                <a:latin typeface="Arial" charset="0"/>
                <a:ea typeface="ＭＳ Ｐゴシック" pitchFamily="34" charset="-128"/>
              </a:rPr>
              <a:t>Beckmann + Kelemen = 11 + 4 = 15</a:t>
            </a:r>
          </a:p>
          <a:p>
            <a:r>
              <a:rPr lang="en-US" smtClean="0">
                <a:latin typeface="Arial" charset="0"/>
                <a:ea typeface="ＭＳ Ｐゴシック" pitchFamily="34" charset="-128"/>
              </a:rPr>
              <a:t>Blinn-Phong + Schlick = 6 + 8 = 14</a:t>
            </a:r>
          </a:p>
        </p:txBody>
      </p:sp>
      <p:sp>
        <p:nvSpPr>
          <p:cNvPr id="84995" name="Slide Number Placeholder 3"/>
          <p:cNvSpPr>
            <a:spLocks noGrp="1"/>
          </p:cNvSpPr>
          <p:nvPr>
            <p:ph type="sldNum" sz="quarter" idx="5"/>
          </p:nvPr>
        </p:nvSpPr>
        <p:spPr>
          <a:noFill/>
        </p:spPr>
        <p:txBody>
          <a:bodyPr/>
          <a:lstStyle/>
          <a:p>
            <a:fld id="{8247CF1D-D6C5-41C5-9825-B8903B04D478}" type="slidenum">
              <a:rPr lang="en-US" smtClean="0">
                <a:ea typeface="ＭＳ Ｐゴシック" pitchFamily="34" charset="-128"/>
              </a:rPr>
              <a:pPr/>
              <a:t>40</a:t>
            </a:fld>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Notice the problems due to lack of respect for roughness/gloss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One environment map per surface.</a:t>
            </a:r>
          </a:p>
          <a:p>
            <a:endParaRPr lang="en-US" smtClean="0">
              <a:latin typeface="Arial" charset="0"/>
              <a:ea typeface="ＭＳ Ｐゴシック" pitchFamily="34" charset="-128"/>
            </a:endParaRPr>
          </a:p>
          <a:p>
            <a:r>
              <a:rPr lang="en-US" smtClean="0">
                <a:latin typeface="Arial" charset="0"/>
                <a:ea typeface="ＭＳ Ｐゴシック" pitchFamily="34" charset="-128"/>
              </a:rPr>
              <a:t>Call of Duty: World at War used dozens of 64x64 environment maps.</a:t>
            </a:r>
          </a:p>
          <a:p>
            <a:endParaRPr lang="en-US" smtClean="0">
              <a:latin typeface="Arial" charset="0"/>
              <a:ea typeface="ＭＳ Ｐゴシック" pitchFamily="34" charset="-128"/>
            </a:endParaRPr>
          </a:p>
          <a:p>
            <a:r>
              <a:rPr lang="en-US" smtClean="0">
                <a:latin typeface="Arial" charset="0"/>
                <a:ea typeface="ＭＳ Ｐゴシック" pitchFamily="34" charset="-128"/>
              </a:rPr>
              <a:t>Call of Duty: Black Ops switched to 256x256 environment maps, but having dozens of them was prohibitive in memory cost.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For Call of Duty, everything starts and ends with performance (frame rate of 60 fps). </a:t>
            </a:r>
          </a:p>
          <a:p>
            <a:endParaRPr lang="en-US" smtClean="0">
              <a:latin typeface="Arial" charset="0"/>
              <a:ea typeface="ＭＳ Ｐゴシック" pitchFamily="34" charset="-128"/>
            </a:endParaRPr>
          </a:p>
          <a:p>
            <a:r>
              <a:rPr lang="en-US" smtClean="0">
                <a:latin typeface="Arial" charset="0"/>
                <a:ea typeface="ＭＳ Ｐゴシック" pitchFamily="34" charset="-128"/>
              </a:rPr>
              <a:t>Constraints – carefully selected, simplifies difficult problems, saves implementation time</a:t>
            </a:r>
          </a:p>
          <a:p>
            <a:r>
              <a:rPr lang="en-US" smtClean="0">
                <a:latin typeface="Arial" charset="0"/>
                <a:ea typeface="ＭＳ Ｐゴシック" pitchFamily="34" charset="-128"/>
              </a:rPr>
              <a:t>Specialization – special case processing and avoid abstraction penalties, push the constraints to max</a:t>
            </a:r>
          </a:p>
          <a:p>
            <a:endParaRPr lang="en-US" smtClean="0">
              <a:latin typeface="Arial" charset="0"/>
              <a:ea typeface="ＭＳ Ｐゴシック" pitchFamily="34" charset="-128"/>
            </a:endParaRPr>
          </a:p>
          <a:p>
            <a:r>
              <a:rPr lang="en-US" smtClean="0">
                <a:latin typeface="Arial" charset="0"/>
                <a:ea typeface="ＭＳ Ｐゴシック" pitchFamily="34" charset="-128"/>
              </a:rPr>
              <a:t>Lighting and shading is just one example of those principles, which will hopefully transpire in the following slides.</a:t>
            </a:r>
          </a:p>
          <a:p>
            <a:endParaRPr lang="en-US" smtClean="0">
              <a:latin typeface="Arial" charset="0"/>
              <a:ea typeface="ＭＳ Ｐゴシック" pitchFamily="34" charset="-128"/>
            </a:endParaRPr>
          </a:p>
          <a:p>
            <a:endParaRPr lang="en-US" smtClean="0">
              <a:latin typeface="Arial" charset="0"/>
              <a:ea typeface="ＭＳ Ｐゴシック" pitchFamily="34" charset="-128"/>
            </a:endParaRPr>
          </a:p>
          <a:p>
            <a:endParaRPr lang="en-US" smtClean="0">
              <a:latin typeface="Arial"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The normalization process turns the environment map into a </a:t>
            </a:r>
            <a:r>
              <a:rPr lang="en-US" b="1" smtClean="0">
                <a:latin typeface="Arial" charset="0"/>
                <a:ea typeface="ＭＳ Ｐゴシック" pitchFamily="34" charset="-128"/>
              </a:rPr>
              <a:t>environment distribution map </a:t>
            </a:r>
            <a:r>
              <a:rPr lang="en-US" smtClean="0">
                <a:latin typeface="Arial" charset="0"/>
                <a:ea typeface="ＭＳ Ｐゴシック" pitchFamily="34" charset="-128"/>
              </a:rPr>
              <a:t>- it no longer encodes absolute intensities but the distribution of light intensities over the various incoming directions.</a:t>
            </a:r>
            <a:endParaRPr lang="en-US" b="1" smtClean="0">
              <a:latin typeface="Arial" charset="0"/>
              <a:ea typeface="ＭＳ Ｐゴシック" pitchFamily="34" charset="-128"/>
            </a:endParaRPr>
          </a:p>
          <a:p>
            <a:endParaRPr lang="en-US" smtClean="0">
              <a:latin typeface="Arial" charset="0"/>
              <a:ea typeface="ＭＳ Ｐゴシック" pitchFamily="34" charset="-128"/>
            </a:endParaRPr>
          </a:p>
          <a:p>
            <a:r>
              <a:rPr lang="en-US" smtClean="0">
                <a:latin typeface="Arial" charset="0"/>
                <a:ea typeface="ＭＳ Ｐゴシック" pitchFamily="34" charset="-128"/>
              </a:rPr>
              <a:t>The average lighting can be recovered from the already existing information in the lightmap/lightgrid. </a:t>
            </a:r>
          </a:p>
          <a:p>
            <a:endParaRPr lang="en-US" smtClean="0">
              <a:latin typeface="Arial" charset="0"/>
              <a:ea typeface="ＭＳ Ｐゴシック" pitchFamily="34" charset="-128"/>
            </a:endParaRPr>
          </a:p>
          <a:p>
            <a:r>
              <a:rPr lang="en-US" smtClean="0">
                <a:latin typeface="Arial" charset="0"/>
                <a:ea typeface="ＭＳ Ｐゴシック" pitchFamily="34" charset="-128"/>
              </a:rPr>
              <a:t>The normalization must be performed before filtering / mip mapping.</a:t>
            </a:r>
          </a:p>
          <a:p>
            <a:endParaRPr lang="en-US" smtClean="0">
              <a:latin typeface="Arial"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1 environment map is a bit too extreme. </a:t>
            </a:r>
          </a:p>
          <a:p>
            <a:endParaRPr lang="en-US" smtClean="0">
              <a:latin typeface="Arial" charset="0"/>
              <a:ea typeface="ＭＳ Ｐゴシック" pitchFamily="34" charset="-128"/>
            </a:endParaRPr>
          </a:p>
          <a:p>
            <a:r>
              <a:rPr lang="en-US" smtClean="0">
                <a:latin typeface="Arial" charset="0"/>
                <a:ea typeface="ＭＳ Ｐゴシック" pitchFamily="34" charset="-128"/>
              </a:rPr>
              <a:t>Normalization will still let you reuse more often than not.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p:spPr>
        <p:txBody>
          <a:bodyPr/>
          <a:lstStyle/>
          <a:p>
            <a:r>
              <a:rPr lang="en-US" smtClean="0">
                <a:latin typeface="Arial" charset="0"/>
                <a:ea typeface="ＭＳ Ｐゴシック" pitchFamily="34" charset="-128"/>
              </a:rPr>
              <a:t>Support for CubeMapGen is unfortunately discontinued.</a:t>
            </a:r>
          </a:p>
          <a:p>
            <a:endParaRPr lang="en-US" smtClean="0">
              <a:latin typeface="Arial" charset="0"/>
              <a:ea typeface="ＭＳ Ｐゴシック" pitchFamily="34" charset="-128"/>
            </a:endParaRPr>
          </a:p>
          <a:p>
            <a:r>
              <a:rPr lang="en-US" smtClean="0">
                <a:latin typeface="Arial" charset="0"/>
                <a:ea typeface="ＭＳ Ｐゴシック" pitchFamily="34" charset="-128"/>
              </a:rPr>
              <a:t>DXT face stitching still a problem – fundamentally it is very hard to satisfy both correct color and edge conditions at the same time.</a:t>
            </a:r>
          </a:p>
        </p:txBody>
      </p:sp>
      <p:sp>
        <p:nvSpPr>
          <p:cNvPr id="1003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EDCAB40-0159-414A-961B-2FD9926A6047}" type="slidenum">
              <a:rPr lang="en-US" sz="1200"/>
              <a:pPr algn="r"/>
              <a:t>50</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R is the reflection vector of V around N.</a:t>
            </a:r>
          </a:p>
          <a:p>
            <a:endParaRPr lang="en-US" smtClean="0">
              <a:latin typeface="Arial" charset="0"/>
              <a:ea typeface="ＭＳ Ｐゴシック" pitchFamily="34" charset="-128"/>
            </a:endParaRPr>
          </a:p>
          <a:p>
            <a:r>
              <a:rPr lang="en-US" smtClean="0">
                <a:latin typeface="Arial" charset="0"/>
                <a:ea typeface="ＭＳ Ｐゴシック" pitchFamily="34" charset="-128"/>
              </a:rPr>
              <a:t>We used 256x256 environment maps – number of mips = 8.</a:t>
            </a:r>
          </a:p>
          <a:p>
            <a:endParaRPr lang="en-US" smtClean="0">
              <a:latin typeface="Arial" charset="0"/>
              <a:ea typeface="ＭＳ Ｐゴシック" pitchFamily="34" charset="-128"/>
            </a:endParaRPr>
          </a:p>
          <a:p>
            <a:r>
              <a:rPr lang="en-US" smtClean="0">
                <a:latin typeface="Arial" charset="0"/>
                <a:ea typeface="ＭＳ Ｐゴシック" pitchFamily="34" charset="-128"/>
              </a:rPr>
              <a:t>Since gloss is dependent on specular power, we (empirically) chose a specular power that matches the blurriness of a 256x256 environment map</a:t>
            </a:r>
          </a:p>
          <a:p>
            <a:endParaRPr lang="en-US" smtClean="0">
              <a:latin typeface="Arial" charset="0"/>
              <a:ea typeface="ＭＳ Ｐゴシック" pitchFamily="34" charset="-128"/>
            </a:endParaRPr>
          </a:p>
          <a:p>
            <a:r>
              <a:rPr lang="en-US" smtClean="0">
                <a:latin typeface="Arial" charset="0"/>
                <a:ea typeface="ＭＳ Ｐゴシック" pitchFamily="34" charset="-128"/>
              </a:rPr>
              <a:t>The texture trashing was minimized by a different method (variance-to-gloss).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There is not a single well-defined surface normal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This factor needs more tuning, the current approximation is a bit too bright, especially for rough surfaces (recall that “g” is the gloss value read from the gloss map texture).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Notice how environment map blurring matches the hot spot roll-off.</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The pre-filtering works well with just secondary lighting too.</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In all of the previous images, there was some additional magic that made them look good.</a:t>
            </a:r>
          </a:p>
          <a:p>
            <a:r>
              <a:rPr lang="en-US" smtClean="0">
                <a:latin typeface="Arial" charset="0"/>
                <a:ea typeface="ＭＳ Ｐゴシック" pitchFamily="34" charset="-128"/>
              </a:rPr>
              <a:t>Here’s what it looks like without that magic.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Knee-jerk reaction is to kill Fresnel and Shadow-Masking functions.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Deferred lighting not suitable for 60fps. </a:t>
            </a:r>
          </a:p>
          <a:p>
            <a:r>
              <a:rPr lang="en-US" smtClean="0">
                <a:latin typeface="Arial" charset="0"/>
                <a:ea typeface="ＭＳ Ｐゴシック" pitchFamily="34" charset="-128"/>
              </a:rPr>
              <a:t>Too much constant overhead, extra passes or fat G-Buffer, doesn’t handle MSAA, doesn’t handle transparency.</a:t>
            </a:r>
          </a:p>
          <a:p>
            <a:endParaRPr lang="en-US" smtClean="0">
              <a:latin typeface="Arial" charset="0"/>
              <a:ea typeface="ＭＳ Ｐゴシック" pitchFamily="34" charset="-128"/>
            </a:endParaRPr>
          </a:p>
          <a:p>
            <a:r>
              <a:rPr lang="en-US" smtClean="0">
                <a:latin typeface="Arial" charset="0"/>
                <a:ea typeface="ＭＳ Ｐゴシック" pitchFamily="34" charset="-128"/>
              </a:rPr>
              <a:t>Blending is still just too expensive.</a:t>
            </a:r>
          </a:p>
          <a:p>
            <a:endParaRPr lang="en-US" smtClean="0">
              <a:latin typeface="Arial"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ln/>
        </p:spPr>
      </p:sp>
      <p:sp>
        <p:nvSpPr>
          <p:cNvPr id="11878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See Marc Olano &amp; Dan Baker’s LEAN mapping paper from I3d 2010 and Dan Baker’s CLEAN mapping paper from GDC 2011.</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We used a 3x3 tent shaped filter to model the variance coming from bilinear filtering.</a:t>
            </a:r>
          </a:p>
          <a:p>
            <a:endParaRPr lang="en-US" smtClean="0">
              <a:latin typeface="Arial" charset="0"/>
              <a:ea typeface="ＭＳ Ｐゴシック" pitchFamily="34" charset="-128"/>
            </a:endParaRPr>
          </a:p>
          <a:p>
            <a:r>
              <a:rPr lang="en-US" smtClean="0">
                <a:latin typeface="Arial" charset="0"/>
                <a:ea typeface="ＭＳ Ｐゴシック" pitchFamily="34" charset="-128"/>
              </a:rPr>
              <a:t>“v” is the variance.</a:t>
            </a:r>
          </a:p>
          <a:p>
            <a:endParaRPr lang="en-US" smtClean="0">
              <a:latin typeface="Arial" charset="0"/>
              <a:ea typeface="ＭＳ Ｐゴシック" pitchFamily="34" charset="-128"/>
            </a:endParaRPr>
          </a:p>
          <a:p>
            <a:r>
              <a:rPr lang="en-US" smtClean="0">
                <a:latin typeface="Arial" charset="0"/>
                <a:ea typeface="ＭＳ Ｐゴシック" pitchFamily="34" charset="-128"/>
              </a:rPr>
              <a:t>‘n overbar’ is the local average normal (within the filter range)</a:t>
            </a:r>
          </a:p>
          <a:p>
            <a:endParaRPr lang="en-US" smtClean="0">
              <a:latin typeface="Arial" charset="0"/>
              <a:ea typeface="ＭＳ Ｐゴシック" pitchFamily="34" charset="-128"/>
            </a:endParaRPr>
          </a:p>
          <a:p>
            <a:r>
              <a:rPr lang="en-US" smtClean="0">
                <a:latin typeface="Arial" charset="0"/>
                <a:ea typeface="ＭＳ Ｐゴシック" pitchFamily="34" charset="-128"/>
              </a:rPr>
              <a:t>The “one minus dot squared” quantity is the “sine” of the angle between each normal and the local average. This is a measure of variance, however this is not the exact variance of the Beckmann distribution, which is a “tangent” of the angle. </a:t>
            </a:r>
          </a:p>
          <a:p>
            <a:endParaRPr lang="en-US" smtClean="0">
              <a:latin typeface="Arial" charset="0"/>
              <a:ea typeface="ＭＳ Ｐゴシック" pitchFamily="34" charset="-128"/>
            </a:endParaRPr>
          </a:p>
          <a:p>
            <a:endParaRPr lang="en-US" smtClean="0">
              <a:latin typeface="Arial"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p:spPr>
        <p:txBody>
          <a:bodyPr/>
          <a:lstStyle/>
          <a:p>
            <a:r>
              <a:rPr lang="en-US" smtClean="0">
                <a:latin typeface="Arial" charset="0"/>
                <a:ea typeface="ＭＳ Ｐゴシック" pitchFamily="34" charset="-128"/>
              </a:rPr>
              <a:t>Once we have the normal variance we add in the variance from the gloss map. Recall that “n” (the specular power) is equal to “n_max” (the max specular power, 8192 for Black Ops) raised to the power of the value “g” read from the gloss map.</a:t>
            </a:r>
          </a:p>
          <a:p>
            <a:endParaRPr lang="en-US" smtClean="0">
              <a:latin typeface="Arial" charset="0"/>
              <a:ea typeface="ＭＳ Ｐゴシック" pitchFamily="34" charset="-128"/>
            </a:endParaRPr>
          </a:p>
        </p:txBody>
      </p:sp>
      <p:sp>
        <p:nvSpPr>
          <p:cNvPr id="122883" name="Slide Number Placeholder 3"/>
          <p:cNvSpPr>
            <a:spLocks noGrp="1"/>
          </p:cNvSpPr>
          <p:nvPr>
            <p:ph type="sldNum" sz="quarter" idx="5"/>
          </p:nvPr>
        </p:nvSpPr>
        <p:spPr>
          <a:noFill/>
        </p:spPr>
        <p:txBody>
          <a:bodyPr/>
          <a:lstStyle/>
          <a:p>
            <a:fld id="{508B0CC2-C956-47FC-B0C9-C02A041A56DB}" type="slidenum">
              <a:rPr lang="en-US" smtClean="0">
                <a:ea typeface="ＭＳ Ｐゴシック" pitchFamily="34" charset="-128"/>
              </a:rPr>
              <a:pPr/>
              <a:t>62</a:t>
            </a:fld>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Min specular power = 1</a:t>
            </a:r>
          </a:p>
          <a:p>
            <a:r>
              <a:rPr lang="en-US" smtClean="0">
                <a:latin typeface="Arial" charset="0"/>
                <a:ea typeface="ＭＳ Ｐゴシック" pitchFamily="34" charset="-128"/>
              </a:rPr>
              <a:t>Max specular power = 8192</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r>
              <a:rPr lang="en-US" smtClean="0">
                <a:latin typeface="Arial" charset="0"/>
                <a:ea typeface="ＭＳ Ｐゴシック" pitchFamily="34" charset="-128"/>
              </a:rPr>
              <a:t>Normals and Gloss need to be known at convert time.</a:t>
            </a:r>
          </a:p>
          <a:p>
            <a:endParaRPr lang="en-US" smtClean="0">
              <a:latin typeface="Arial" charset="0"/>
              <a:ea typeface="ＭＳ Ｐゴシック" pitchFamily="34" charset="-128"/>
            </a:endParaRPr>
          </a:p>
          <a:p>
            <a:r>
              <a:rPr lang="en-US" smtClean="0">
                <a:latin typeface="Arial" charset="0"/>
                <a:ea typeface="ＭＳ Ｐゴシック" pitchFamily="34" charset="-128"/>
              </a:rPr>
              <a:t>Does not help with vertex normal variance.</a:t>
            </a:r>
          </a:p>
        </p:txBody>
      </p:sp>
      <p:sp>
        <p:nvSpPr>
          <p:cNvPr id="126979" name="Slide Number Placeholder 3"/>
          <p:cNvSpPr>
            <a:spLocks noGrp="1"/>
          </p:cNvSpPr>
          <p:nvPr>
            <p:ph type="sldNum" sz="quarter" idx="5"/>
          </p:nvPr>
        </p:nvSpPr>
        <p:spPr>
          <a:noFill/>
        </p:spPr>
        <p:txBody>
          <a:bodyPr/>
          <a:lstStyle/>
          <a:p>
            <a:fld id="{4FD51B3F-1195-45F1-9906-8399E2C1BA7C}" type="slidenum">
              <a:rPr lang="en-US" smtClean="0">
                <a:ea typeface="ＭＳ Ｐゴシック" pitchFamily="34" charset="-128"/>
              </a:rPr>
              <a:pPr/>
              <a:t>64</a:t>
            </a:fld>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All surfaces have the non-metal specular color of 0.04.</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Very high gloss on the “tracks”.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ln/>
        </p:spPr>
      </p:sp>
      <p:sp>
        <p:nvSpPr>
          <p:cNvPr id="134146" name="Notes Placeholder 2"/>
          <p:cNvSpPr>
            <a:spLocks noGrp="1"/>
          </p:cNvSpPr>
          <p:nvPr>
            <p:ph type="body" idx="1"/>
          </p:nvPr>
        </p:nvSpPr>
        <p:spPr>
          <a:noFill/>
          <a:ln/>
        </p:spPr>
        <p:txBody>
          <a:bodyPr/>
          <a:lstStyle/>
          <a:p>
            <a:r>
              <a:rPr lang="en-US" smtClean="0">
                <a:latin typeface="Arial" charset="0"/>
                <a:ea typeface="ＭＳ Ｐゴシック" pitchFamily="34" charset="-128"/>
              </a:rPr>
              <a:t>Notice the “edging” caused by the 3x3 filter performed on the top mip.</a:t>
            </a:r>
          </a:p>
        </p:txBody>
      </p:sp>
      <p:sp>
        <p:nvSpPr>
          <p:cNvPr id="134147" name="Slide Number Placeholder 3"/>
          <p:cNvSpPr>
            <a:spLocks noGrp="1"/>
          </p:cNvSpPr>
          <p:nvPr>
            <p:ph type="sldNum" sz="quarter" idx="5"/>
          </p:nvPr>
        </p:nvSpPr>
        <p:spPr>
          <a:noFill/>
        </p:spPr>
        <p:txBody>
          <a:bodyPr/>
          <a:lstStyle/>
          <a:p>
            <a:fld id="{389F7A02-70FE-42F1-BDE6-BF60570E08B0}" type="slidenum">
              <a:rPr lang="en-US" smtClean="0">
                <a:ea typeface="ＭＳ Ｐゴシック" pitchFamily="34" charset="-128"/>
              </a:rPr>
              <a:pPr/>
              <a:t>68</a:t>
            </a:fld>
            <a:endParaRPr 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r>
              <a:rPr lang="en-US" smtClean="0">
                <a:latin typeface="Arial" charset="0"/>
                <a:ea typeface="ＭＳ Ｐゴシック" pitchFamily="34" charset="-128"/>
              </a:rPr>
              <a:t>Photos are composite images of both diffuse and specular. </a:t>
            </a:r>
          </a:p>
          <a:p>
            <a:endParaRPr lang="en-US" smtClean="0">
              <a:latin typeface="Arial" charset="0"/>
              <a:ea typeface="ＭＳ Ｐゴシック" pitchFamily="34" charset="-128"/>
            </a:endParaRPr>
          </a:p>
          <a:p>
            <a:r>
              <a:rPr lang="en-US" smtClean="0">
                <a:latin typeface="Arial" charset="0"/>
                <a:ea typeface="ＭＳ Ｐゴシック" pitchFamily="34" charset="-128"/>
              </a:rPr>
              <a:t>Gamma correction makes things trickier, especially if not using calibrated monitors/TVs.</a:t>
            </a:r>
          </a:p>
          <a:p>
            <a:endParaRPr lang="en-US" smtClean="0">
              <a:latin typeface="Arial" charset="0"/>
              <a:ea typeface="ＭＳ Ｐゴシック" pitchFamily="34" charset="-128"/>
            </a:endParaRPr>
          </a:p>
          <a:p>
            <a:r>
              <a:rPr lang="en-US" smtClean="0">
                <a:latin typeface="Arial" charset="0"/>
                <a:ea typeface="ＭＳ Ｐゴシック" pitchFamily="34" charset="-128"/>
              </a:rPr>
              <a:t>Cross-polarization-separated-diffuse can surprise even veteran/technical artists.</a:t>
            </a:r>
          </a:p>
          <a:p>
            <a:endParaRPr lang="en-US" smtClean="0">
              <a:latin typeface="Arial" charset="0"/>
              <a:ea typeface="ＭＳ Ｐゴシック" pitchFamily="34" charset="-128"/>
            </a:endParaRPr>
          </a:p>
        </p:txBody>
      </p:sp>
      <p:sp>
        <p:nvSpPr>
          <p:cNvPr id="137219" name="Slide Number Placeholder 3"/>
          <p:cNvSpPr>
            <a:spLocks noGrp="1"/>
          </p:cNvSpPr>
          <p:nvPr>
            <p:ph type="sldNum" sz="quarter" idx="5"/>
          </p:nvPr>
        </p:nvSpPr>
        <p:spPr>
          <a:noFill/>
        </p:spPr>
        <p:txBody>
          <a:bodyPr/>
          <a:lstStyle/>
          <a:p>
            <a:fld id="{77D507EF-646F-49A2-B806-95AD3F35EC5D}" type="slidenum">
              <a:rPr lang="en-US" smtClean="0">
                <a:ea typeface="ＭＳ Ｐゴシック" pitchFamily="34" charset="-128"/>
              </a:rPr>
              <a:pPr/>
              <a:t>70</a:t>
            </a:fld>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Can’t bake AO into the specular anymore.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Even forward rendering does not guarantee running well at 60 fps.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Would be nice to have support for gloss maps in Z-Brush, Mudbox and other 3D painting packages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With PBS specular color is also known as base reflectance -&gt; easy to measure.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r>
              <a:rPr lang="en-US" smtClean="0">
                <a:latin typeface="Arial" charset="0"/>
                <a:ea typeface="ＭＳ Ｐゴシック" pitchFamily="34" charset="-128"/>
              </a:rPr>
              <a:t>“metalness” shader is a bad idea (see bonus slides).</a:t>
            </a:r>
          </a:p>
          <a:p>
            <a:endParaRPr lang="en-US" smtClean="0">
              <a:latin typeface="Arial" charset="0"/>
              <a:ea typeface="ＭＳ Ｐゴシック" pitchFamily="34" charset="-128"/>
            </a:endParaRPr>
          </a:p>
          <a:p>
            <a:r>
              <a:rPr lang="en-US" smtClean="0">
                <a:latin typeface="Arial" charset="0"/>
                <a:ea typeface="ＭＳ Ｐゴシック" pitchFamily="34" charset="-128"/>
              </a:rPr>
              <a:t>We didn’t actually use the Pure Metal shader because it’s a relatively rare case.</a:t>
            </a:r>
          </a:p>
          <a:p>
            <a:endParaRPr lang="en-US" smtClean="0">
              <a:latin typeface="Arial" charset="0"/>
              <a:ea typeface="ＭＳ Ｐゴシック" pitchFamily="34" charset="-128"/>
            </a:endParaRPr>
          </a:p>
          <a:p>
            <a:r>
              <a:rPr lang="en-US" smtClean="0">
                <a:latin typeface="Arial" charset="0"/>
                <a:ea typeface="ＭＳ Ｐゴシック" pitchFamily="34" charset="-128"/>
              </a:rPr>
              <a:t>The “simple” shader was actually a huge hit. In the context of Black Ops there are a tons of materials that can be modeled with it – dirt, rocks, wood, cloth etc.</a:t>
            </a:r>
          </a:p>
        </p:txBody>
      </p:sp>
      <p:sp>
        <p:nvSpPr>
          <p:cNvPr id="145411" name="Slide Number Placeholder 3"/>
          <p:cNvSpPr>
            <a:spLocks noGrp="1"/>
          </p:cNvSpPr>
          <p:nvPr>
            <p:ph type="sldNum" sz="quarter" idx="5"/>
          </p:nvPr>
        </p:nvSpPr>
        <p:spPr>
          <a:noFill/>
        </p:spPr>
        <p:txBody>
          <a:bodyPr/>
          <a:lstStyle/>
          <a:p>
            <a:fld id="{53FFB64B-7294-4D46-9596-C71CF8529992}" type="slidenum">
              <a:rPr lang="en-US" smtClean="0">
                <a:ea typeface="ＭＳ Ｐゴシック" pitchFamily="34" charset="-128"/>
              </a:rPr>
              <a:pPr/>
              <a:t>74</a:t>
            </a:fld>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a:ln/>
        </p:spPr>
      </p:sp>
      <p:sp>
        <p:nvSpPr>
          <p:cNvPr id="147458" name="Notes Placeholder 2"/>
          <p:cNvSpPr>
            <a:spLocks noGrp="1"/>
          </p:cNvSpPr>
          <p:nvPr>
            <p:ph type="body" idx="1"/>
          </p:nvPr>
        </p:nvSpPr>
        <p:spPr>
          <a:noFill/>
          <a:ln/>
        </p:spPr>
        <p:txBody>
          <a:bodyPr/>
          <a:lstStyle/>
          <a:p>
            <a:r>
              <a:rPr lang="en-US" smtClean="0">
                <a:latin typeface="Arial" charset="0"/>
                <a:ea typeface="ＭＳ Ｐゴシック" pitchFamily="34" charset="-128"/>
              </a:rPr>
              <a:t>Cost increase as compared to Call of Duty: World at War. </a:t>
            </a:r>
          </a:p>
          <a:p>
            <a:r>
              <a:rPr lang="en-US" smtClean="0">
                <a:latin typeface="Arial" charset="0"/>
                <a:ea typeface="ＭＳ Ｐゴシック" pitchFamily="34" charset="-128"/>
              </a:rPr>
              <a:t>It would be more if compared to bare-bones Phong.</a:t>
            </a:r>
          </a:p>
          <a:p>
            <a:endParaRPr lang="en-US" smtClean="0">
              <a:latin typeface="Arial" charset="0"/>
              <a:ea typeface="ＭＳ Ｐゴシック" pitchFamily="34" charset="-128"/>
            </a:endParaRPr>
          </a:p>
          <a:p>
            <a:r>
              <a:rPr lang="en-US" smtClean="0">
                <a:latin typeface="Arial" charset="0"/>
                <a:ea typeface="ＭＳ Ｐゴシック" pitchFamily="34" charset="-128"/>
              </a:rPr>
              <a:t>Lambert: everything in nature has specular, however for certain cases it might not be reasonable to pay the specular cost (foliage, fences etc).</a:t>
            </a:r>
          </a:p>
        </p:txBody>
      </p:sp>
      <p:sp>
        <p:nvSpPr>
          <p:cNvPr id="147459" name="Slide Number Placeholder 3"/>
          <p:cNvSpPr>
            <a:spLocks noGrp="1"/>
          </p:cNvSpPr>
          <p:nvPr>
            <p:ph type="sldNum" sz="quarter" idx="5"/>
          </p:nvPr>
        </p:nvSpPr>
        <p:spPr>
          <a:noFill/>
        </p:spPr>
        <p:txBody>
          <a:bodyPr/>
          <a:lstStyle/>
          <a:p>
            <a:fld id="{0A7FFF5F-AC3F-49E8-9885-AB74A90CCA3C}" type="slidenum">
              <a:rPr lang="en-US" smtClean="0">
                <a:ea typeface="ＭＳ Ｐゴシック" pitchFamily="34" charset="-128"/>
              </a:rPr>
              <a:pPr/>
              <a:t>75</a:t>
            </a:fld>
            <a:endParaRPr lang="en-US"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noFill/>
          <a:ln/>
        </p:spPr>
        <p:txBody>
          <a:bodyPr/>
          <a:lstStyle/>
          <a:p>
            <a:pPr marL="190500" indent="-190500"/>
            <a:r>
              <a:rPr lang="en-US" smtClean="0">
                <a:latin typeface="Arial" charset="0"/>
                <a:ea typeface="ＭＳ Ｐゴシック" pitchFamily="34" charset="-128"/>
              </a:rPr>
              <a:t>Package deal: </a:t>
            </a:r>
          </a:p>
          <a:p>
            <a:pPr marL="190500" indent="-190500">
              <a:buFontTx/>
              <a:buAutoNum type="arabicParenR"/>
            </a:pPr>
            <a:r>
              <a:rPr lang="en-US" smtClean="0">
                <a:latin typeface="Arial" charset="0"/>
                <a:ea typeface="ＭＳ Ｐゴシック" pitchFamily="34" charset="-128"/>
              </a:rPr>
              <a:t> Can use just the Blinn-Phong normalization term</a:t>
            </a:r>
          </a:p>
          <a:p>
            <a:pPr marL="190500" indent="-190500">
              <a:buFontTx/>
              <a:buAutoNum type="arabicParenR"/>
            </a:pPr>
            <a:r>
              <a:rPr lang="en-US" smtClean="0">
                <a:latin typeface="Arial" charset="0"/>
                <a:ea typeface="ＭＳ Ｐゴシック" pitchFamily="34" charset="-128"/>
              </a:rPr>
              <a:t> Can use default Visibility function</a:t>
            </a:r>
          </a:p>
          <a:p>
            <a:pPr marL="190500" indent="-190500">
              <a:buFontTx/>
              <a:buAutoNum type="arabicParenR"/>
            </a:pPr>
            <a:r>
              <a:rPr lang="en-US" smtClean="0">
                <a:latin typeface="Arial" charset="0"/>
                <a:ea typeface="ＭＳ Ｐゴシック" pitchFamily="34" charset="-128"/>
              </a:rPr>
              <a:t> Fresnel will force the issue of good Visibility function and normal mipping (variance)</a:t>
            </a:r>
          </a:p>
          <a:p>
            <a:pPr marL="190500" indent="-190500"/>
            <a:endParaRPr lang="en-US" smtClean="0">
              <a:latin typeface="Arial"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endParaRPr lang="en-US" smtClean="0">
              <a:latin typeface="Arial" charset="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p:spPr>
        <p:txBody>
          <a:bodyPr/>
          <a:lstStyle/>
          <a:p>
            <a:endParaRPr lang="en-US" smtClean="0">
              <a:latin typeface="Arial"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r>
              <a:rPr lang="en-US" smtClean="0">
                <a:latin typeface="Arial" charset="0"/>
                <a:ea typeface="ＭＳ Ｐゴシック" pitchFamily="34" charset="-128"/>
              </a:rPr>
              <a:t>This assumption is one of the ways in which microfacet theory is only an approximation; in a sense it is similar to the assumption behind ambient occlusion (that directions blocked by other geometry contribute no light).</a:t>
            </a:r>
          </a:p>
        </p:txBody>
      </p:sp>
      <p:sp>
        <p:nvSpPr>
          <p:cNvPr id="157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228616A-1FC2-47BB-8D82-B8C4EA51B8CB}" type="slidenum">
              <a:rPr lang="en-US" sz="1200"/>
              <a:pPr algn="r"/>
              <a:t>81</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a:lstStyle/>
          <a:p>
            <a:r>
              <a:rPr lang="en-US" smtClean="0">
                <a:latin typeface="Arial" charset="0"/>
                <a:ea typeface="ＭＳ Ｐゴシック" pitchFamily="34" charset="-128"/>
              </a:rPr>
              <a:t>“Real-Time Rendering” 3</a:t>
            </a:r>
            <a:r>
              <a:rPr lang="en-US" baseline="30000" smtClean="0">
                <a:latin typeface="Arial" charset="0"/>
                <a:ea typeface="ＭＳ Ｐゴシック" pitchFamily="34" charset="-128"/>
              </a:rPr>
              <a:t>rd</a:t>
            </a:r>
            <a:r>
              <a:rPr lang="en-US" smtClean="0">
                <a:latin typeface="Arial" charset="0"/>
                <a:ea typeface="ＭＳ Ｐゴシック" pitchFamily="34" charset="-128"/>
              </a:rPr>
              <a:t> edition did also discuss the (n+2) factor, but it recommended (n+8). The (n+8) results from normalizing the entire BRDF. The BRDF used had a too-dark visibility function (the implicit one described separately in the talk) so the normalization factor ends up being brighter to compensate. The problem is that this brightening happens at the wrong angles – it is more correct to normalize just the NDF by itself (resulting in n+2) and then to use a brighter visibility term. Visibility terms are discussed in more detail in other slides.</a:t>
            </a:r>
          </a:p>
        </p:txBody>
      </p:sp>
      <p:sp>
        <p:nvSpPr>
          <p:cNvPr id="159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EE6A334-6F67-4077-8AA8-2035111E67F8}" type="slidenum">
              <a:rPr lang="en-US" sz="1200"/>
              <a:pPr algn="r"/>
              <a:t>82</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AO is great, but it’s meant to be subtle, so it can’t solve the normal mipping problem on its 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Surface – a piece of geometry associated with one material (and one light) = one draw call</a:t>
            </a:r>
          </a:p>
          <a:p>
            <a:endParaRPr lang="en-US" smtClean="0">
              <a:latin typeface="Arial" charset="0"/>
              <a:ea typeface="ＭＳ Ｐゴシック" pitchFamily="34" charset="-128"/>
            </a:endParaRPr>
          </a:p>
          <a:p>
            <a:r>
              <a:rPr lang="en-US" smtClean="0">
                <a:latin typeface="Arial" charset="0"/>
                <a:ea typeface="ＭＳ Ｐゴシック" pitchFamily="34" charset="-128"/>
              </a:rPr>
              <a:t>World static geometry is chopped up + carefully  authored lights.</a:t>
            </a:r>
          </a:p>
          <a:p>
            <a:r>
              <a:rPr lang="en-US" smtClean="0">
                <a:latin typeface="Arial" charset="0"/>
                <a:ea typeface="ＭＳ Ｐゴシック" pitchFamily="34" charset="-128"/>
              </a:rPr>
              <a:t>Static/dynamic objects pick one based on light origin.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When authoring primary lights, lighters are vary careful to avoid overlaps. </a:t>
            </a:r>
          </a:p>
          <a:p>
            <a:endParaRPr lang="en-US" smtClean="0">
              <a:latin typeface="Arial" charset="0"/>
              <a:ea typeface="ＭＳ Ｐゴシック" pitchFamily="34" charset="-128"/>
            </a:endParaRPr>
          </a:p>
          <a:p>
            <a:r>
              <a:rPr lang="en-US" smtClean="0">
                <a:latin typeface="Arial" charset="0"/>
                <a:ea typeface="ＭＳ Ｐゴシック" pitchFamily="34" charset="-128"/>
              </a:rPr>
              <a:t>Desired overlaps can still be handled by using secondary lights (either manually or by demoting via special separation planes).</a:t>
            </a:r>
          </a:p>
          <a:p>
            <a:endParaRPr lang="en-US" smtClean="0">
              <a:latin typeface="Arial" charset="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BSP is authored via a dedicated editor (Radiant)</a:t>
            </a:r>
          </a:p>
          <a:p>
            <a:endParaRPr lang="en-US" smtClean="0">
              <a:latin typeface="Arial" charset="0"/>
              <a:ea typeface="ＭＳ Ｐゴシック" pitchFamily="34" charset="-128"/>
            </a:endParaRPr>
          </a:p>
          <a:p>
            <a:r>
              <a:rPr lang="en-US" smtClean="0">
                <a:latin typeface="Arial" charset="0"/>
                <a:ea typeface="ＭＳ Ｐゴシック" pitchFamily="34" charset="-128"/>
              </a:rPr>
              <a:t>Certain (tagged) static objects can be baked as BSP.</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p:spPr>
        <p:txBody>
          <a:bodyPr/>
          <a:lstStyle/>
          <a:p>
            <a:endParaRPr lang="en-US" smtClean="0">
              <a:latin typeface="Arial" charset="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noFill/>
          <a:ln/>
        </p:spPr>
        <p:txBody>
          <a:bodyPr/>
          <a:lstStyle/>
          <a:p>
            <a:endParaRPr lang="en-US" smtClean="0">
              <a:latin typeface="Arial" charset="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Bottom line – don’t do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Effect lights used to be done via additive passes, but for Black Ops we switched to a single pass (via shader permutations).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We rely heavily on baking. This is one of the components that guarantees constant performance.</a:t>
            </a:r>
          </a:p>
          <a:p>
            <a:endParaRPr lang="en-US" smtClean="0">
              <a:latin typeface="Arial" charset="0"/>
              <a:ea typeface="ＭＳ Ｐゴシック" pitchFamily="34" charset="-128"/>
            </a:endParaRPr>
          </a:p>
          <a:p>
            <a:r>
              <a:rPr lang="en-US" smtClean="0">
                <a:latin typeface="Arial" charset="0"/>
                <a:ea typeface="ＭＳ Ｐゴシック" pitchFamily="34" charset="-128"/>
              </a:rPr>
              <a:t>Lightmaps – used on world geometry (BSP)</a:t>
            </a:r>
          </a:p>
          <a:p>
            <a:r>
              <a:rPr lang="en-US" smtClean="0">
                <a:latin typeface="Arial" charset="0"/>
                <a:ea typeface="ＭＳ Ｐゴシック" pitchFamily="34" charset="-128"/>
              </a:rPr>
              <a:t>Lightgrid – used for static and dynamic objects, at sparse but fixed grid locations, stores also primary light choice per grid</a:t>
            </a:r>
          </a:p>
          <a:p>
            <a:r>
              <a:rPr lang="en-US" smtClean="0">
                <a:latin typeface="Arial" charset="0"/>
                <a:ea typeface="ＭＳ Ｐゴシック" pitchFamily="34" charset="-128"/>
              </a:rPr>
              <a:t>Environment probes – applied to all geometry, art authored locations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Logo-Right.png"/>
          <p:cNvPicPr>
            <a:picLocks noChangeAspect="1"/>
          </p:cNvPicPr>
          <p:nvPr userDrawn="1"/>
        </p:nvPicPr>
        <p:blipFill>
          <a:blip r:embed="rId2"/>
          <a:srcRect/>
          <a:stretch>
            <a:fillRect/>
          </a:stretch>
        </p:blipFill>
        <p:spPr bwMode="auto">
          <a:xfrm>
            <a:off x="76200" y="3432175"/>
            <a:ext cx="2133600" cy="606425"/>
          </a:xfrm>
          <a:prstGeom prst="rect">
            <a:avLst/>
          </a:prstGeom>
          <a:noFill/>
          <a:ln w="9525">
            <a:noFill/>
            <a:miter lim="800000"/>
            <a:headEnd/>
            <a:tailEnd/>
          </a:ln>
        </p:spPr>
      </p:pic>
      <p:sp>
        <p:nvSpPr>
          <p:cNvPr id="5" name="TextBox 4"/>
          <p:cNvSpPr txBox="1"/>
          <p:nvPr userDrawn="1"/>
        </p:nvSpPr>
        <p:spPr>
          <a:xfrm>
            <a:off x="1143000" y="2971800"/>
            <a:ext cx="5334000" cy="261938"/>
          </a:xfrm>
          <a:prstGeom prst="rect">
            <a:avLst/>
          </a:prstGeom>
          <a:noFill/>
        </p:spPr>
        <p:txBody>
          <a:bodyPr>
            <a:spAutoFit/>
          </a:bodyPr>
          <a:lstStyle/>
          <a:p>
            <a:pPr algn="ctr">
              <a:defRPr/>
            </a:pPr>
            <a:r>
              <a:rPr lang="en-US" sz="1100" b="1" dirty="0">
                <a:latin typeface="Calibri" pitchFamily="34" charset="0"/>
                <a:ea typeface="ＭＳ Ｐゴシック" charset="0"/>
                <a:cs typeface="Calibri" pitchFamily="34" charset="0"/>
              </a:rPr>
              <a:t>Advances in Real-Time Rendering in Games</a:t>
            </a:r>
          </a:p>
        </p:txBody>
      </p:sp>
      <p:sp>
        <p:nvSpPr>
          <p:cNvPr id="44034" name="Rectangle 2"/>
          <p:cNvSpPr>
            <a:spLocks noGrp="1" noChangeArrowheads="1"/>
          </p:cNvSpPr>
          <p:nvPr>
            <p:ph type="ctrTitle"/>
          </p:nvPr>
        </p:nvSpPr>
        <p:spPr>
          <a:xfrm>
            <a:off x="294642" y="838200"/>
            <a:ext cx="6746015" cy="946683"/>
          </a:xfr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p:spPr>
        <p:txBody>
          <a:bodyPr/>
          <a:lstStyle>
            <a:lvl1pPr marL="0" indent="0" algn="ctr">
              <a:buFontTx/>
              <a:buNone/>
              <a:defRPr>
                <a:solidFill>
                  <a:schemeClr val="tx1"/>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0" y="0"/>
            <a:ext cx="7315200" cy="647700"/>
            <a:chOff x="0" y="0"/>
            <a:chExt cx="7315200" cy="647700"/>
          </a:xfrm>
        </p:grpSpPr>
        <p:pic>
          <p:nvPicPr>
            <p:cNvPr id="5" name="Picture 4" descr="S11_SlideBack3.png"/>
            <p:cNvPicPr>
              <a:picLocks noChangeAspect="1"/>
            </p:cNvPicPr>
            <p:nvPr/>
          </p:nvPicPr>
          <p:blipFill>
            <a:blip r:embed="rId2"/>
            <a:srcRect b="84259"/>
            <a:stretch>
              <a:fillRect/>
            </a:stretch>
          </p:blipFill>
          <p:spPr bwMode="auto">
            <a:xfrm>
              <a:off x="0" y="0"/>
              <a:ext cx="7315200" cy="647700"/>
            </a:xfrm>
            <a:prstGeom prst="rect">
              <a:avLst/>
            </a:prstGeom>
            <a:noFill/>
            <a:ln w="9525">
              <a:noFill/>
              <a:miter lim="800000"/>
              <a:headEnd/>
              <a:tailEnd/>
            </a:ln>
          </p:spPr>
        </p:pic>
        <p:pic>
          <p:nvPicPr>
            <p:cNvPr id="6" name="Picture 5" descr="S11_LogoHor.png"/>
            <p:cNvPicPr>
              <a:picLocks noChangeAspect="1"/>
            </p:cNvPicPr>
            <p:nvPr/>
          </p:nvPicPr>
          <p:blipFill>
            <a:blip r:embed="rId3"/>
            <a:srcRect t="79630" r="54198"/>
            <a:stretch>
              <a:fillRect/>
            </a:stretch>
          </p:blipFill>
          <p:spPr bwMode="auto">
            <a:xfrm>
              <a:off x="5638800" y="40256"/>
              <a:ext cx="1584039" cy="493144"/>
            </a:xfrm>
            <a:prstGeom prst="rect">
              <a:avLst/>
            </a:prstGeom>
            <a:noFill/>
            <a:ln w="9525">
              <a:noFill/>
              <a:miter lim="800000"/>
              <a:headEnd/>
              <a:tailEnd/>
            </a:ln>
          </p:spPr>
        </p:pic>
      </p:grpSp>
      <p:sp>
        <p:nvSpPr>
          <p:cNvPr id="7" name="TextBox 7"/>
          <p:cNvSpPr txBox="1"/>
          <p:nvPr userDrawn="1"/>
        </p:nvSpPr>
        <p:spPr>
          <a:xfrm>
            <a:off x="1143000" y="3810000"/>
            <a:ext cx="5334000" cy="261938"/>
          </a:xfrm>
          <a:prstGeom prst="rect">
            <a:avLst/>
          </a:prstGeom>
          <a:noFill/>
        </p:spPr>
        <p:txBody>
          <a:bodyPr>
            <a:spAutoFit/>
          </a:bodyPr>
          <a:lstStyle/>
          <a:p>
            <a:pPr algn="ctr">
              <a:defRPr/>
            </a:pPr>
            <a:r>
              <a:rPr lang="en-US" sz="1100" dirty="0">
                <a:latin typeface="Calibri" pitchFamily="34" charset="0"/>
                <a:ea typeface="ＭＳ Ｐゴシック" charset="0"/>
                <a:cs typeface="Calibri" pitchFamily="34" charset="0"/>
              </a:rPr>
              <a:t>Advances in Real-Time Rendering in Games</a:t>
            </a:r>
          </a:p>
        </p:txBody>
      </p:sp>
      <p:sp>
        <p:nvSpPr>
          <p:cNvPr id="2" name="Title 1"/>
          <p:cNvSpPr>
            <a:spLocks noGrp="1"/>
          </p:cNvSpPr>
          <p:nvPr>
            <p:ph type="title"/>
          </p:nvPr>
        </p:nvSpPr>
        <p:spPr>
          <a:xfrm>
            <a:off x="152400" y="0"/>
            <a:ext cx="6721475" cy="579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4475" y="762001"/>
            <a:ext cx="6731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0" y="0"/>
            <a:ext cx="7315200" cy="647700"/>
            <a:chOff x="0" y="0"/>
            <a:chExt cx="7315200" cy="647700"/>
          </a:xfrm>
        </p:grpSpPr>
        <p:pic>
          <p:nvPicPr>
            <p:cNvPr id="6" name="Picture 5" descr="S11_SlideBack3.png"/>
            <p:cNvPicPr>
              <a:picLocks noChangeAspect="1"/>
            </p:cNvPicPr>
            <p:nvPr/>
          </p:nvPicPr>
          <p:blipFill>
            <a:blip r:embed="rId2"/>
            <a:srcRect b="84259"/>
            <a:stretch>
              <a:fillRect/>
            </a:stretch>
          </p:blipFill>
          <p:spPr bwMode="auto">
            <a:xfrm>
              <a:off x="0" y="0"/>
              <a:ext cx="7315200" cy="647700"/>
            </a:xfrm>
            <a:prstGeom prst="rect">
              <a:avLst/>
            </a:prstGeom>
            <a:noFill/>
            <a:ln w="9525">
              <a:noFill/>
              <a:miter lim="800000"/>
              <a:headEnd/>
              <a:tailEnd/>
            </a:ln>
          </p:spPr>
        </p:pic>
        <p:pic>
          <p:nvPicPr>
            <p:cNvPr id="7" name="Picture 6" descr="S11_LogoHor.png"/>
            <p:cNvPicPr>
              <a:picLocks noChangeAspect="1"/>
            </p:cNvPicPr>
            <p:nvPr/>
          </p:nvPicPr>
          <p:blipFill>
            <a:blip r:embed="rId3"/>
            <a:srcRect t="79630" r="54198"/>
            <a:stretch>
              <a:fillRect/>
            </a:stretch>
          </p:blipFill>
          <p:spPr bwMode="auto">
            <a:xfrm>
              <a:off x="5638800" y="40256"/>
              <a:ext cx="1584039" cy="493144"/>
            </a:xfrm>
            <a:prstGeom prst="rect">
              <a:avLst/>
            </a:prstGeom>
            <a:noFill/>
            <a:ln w="9525">
              <a:noFill/>
              <a:miter lim="800000"/>
              <a:headEnd/>
              <a:tailEnd/>
            </a:ln>
          </p:spPr>
        </p:pic>
      </p:grpSp>
      <p:sp>
        <p:nvSpPr>
          <p:cNvPr id="8" name="TextBox 7"/>
          <p:cNvSpPr txBox="1"/>
          <p:nvPr userDrawn="1"/>
        </p:nvSpPr>
        <p:spPr>
          <a:xfrm>
            <a:off x="1143000" y="3810000"/>
            <a:ext cx="5334000" cy="261938"/>
          </a:xfrm>
          <a:prstGeom prst="rect">
            <a:avLst/>
          </a:prstGeom>
          <a:noFill/>
        </p:spPr>
        <p:txBody>
          <a:bodyPr>
            <a:spAutoFit/>
          </a:bodyPr>
          <a:lstStyle/>
          <a:p>
            <a:pPr algn="ctr">
              <a:defRPr/>
            </a:pPr>
            <a:r>
              <a:rPr lang="en-US" sz="1100" dirty="0">
                <a:latin typeface="Calibri" pitchFamily="34" charset="0"/>
                <a:ea typeface="ＭＳ Ｐゴシック" charset="0"/>
                <a:cs typeface="Calibri" pitchFamily="34" charset="0"/>
              </a:rPr>
              <a:t>Advances in Real-Time Rendering in Games</a:t>
            </a:r>
          </a:p>
        </p:txBody>
      </p:sp>
      <p:sp>
        <p:nvSpPr>
          <p:cNvPr id="2" name="Title 1"/>
          <p:cNvSpPr>
            <a:spLocks noGrp="1"/>
          </p:cNvSpPr>
          <p:nvPr>
            <p:ph type="title"/>
          </p:nvPr>
        </p:nvSpPr>
        <p:spPr>
          <a:xfrm>
            <a:off x="152400" y="0"/>
            <a:ext cx="6722110" cy="57912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43841" y="762000"/>
            <a:ext cx="330454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70301" y="762000"/>
            <a:ext cx="330581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44475" y="106363"/>
            <a:ext cx="6721475" cy="579437"/>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244475" y="914400"/>
            <a:ext cx="6731000" cy="3063875"/>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l" rtl="0" eaLnBrk="0" fontAlgn="base" hangingPunct="0">
        <a:spcBef>
          <a:spcPct val="0"/>
        </a:spcBef>
        <a:spcAft>
          <a:spcPct val="0"/>
        </a:spcAft>
        <a:defRPr sz="3000" b="1">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rgbClr val="0C569E"/>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rgbClr val="0C569E"/>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rgbClr val="0C569E"/>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rgbClr val="0C569E"/>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rgbClr val="0C569E"/>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dlazarov@treyarch.com"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Content Placeholder 1" descr="S11_PosterElements-Mountains.png"/>
          <p:cNvPicPr>
            <a:picLocks noGrp="1" noChangeAspect="1"/>
          </p:cNvPicPr>
          <p:nvPr>
            <p:ph idx="1"/>
          </p:nvPr>
        </p:nvPicPr>
        <p:blipFill>
          <a:blip r:embed="rId3"/>
          <a:srcRect l="7344" r="7533" b="13831"/>
          <a:stretch>
            <a:fillRect/>
          </a:stretch>
        </p:blipFill>
        <p:spPr>
          <a:xfrm>
            <a:off x="0" y="-12700"/>
            <a:ext cx="7391400" cy="4208463"/>
          </a:xfrm>
        </p:spPr>
      </p:pic>
      <p:pic>
        <p:nvPicPr>
          <p:cNvPr id="4" name="Picture 3" descr="S11_LogoVer.png"/>
          <p:cNvPicPr>
            <a:picLocks noChangeAspect="1"/>
          </p:cNvPicPr>
          <p:nvPr/>
        </p:nvPicPr>
        <p:blipFill rotWithShape="1">
          <a:blip r:embed="rId4"/>
          <a:srcRect t="74691" r="60570"/>
          <a:stretch/>
        </p:blipFill>
        <p:spPr>
          <a:xfrm>
            <a:off x="2057400" y="1031875"/>
            <a:ext cx="3517900" cy="2168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Radiance vs. irradiance</a:t>
            </a:r>
          </a:p>
        </p:txBody>
      </p:sp>
      <p:sp>
        <p:nvSpPr>
          <p:cNvPr id="25602" name="Arc 13"/>
          <p:cNvSpPr>
            <a:spLocks/>
          </p:cNvSpPr>
          <p:nvPr/>
        </p:nvSpPr>
        <p:spPr bwMode="auto">
          <a:xfrm rot="10588233" flipV="1">
            <a:off x="66675" y="796925"/>
            <a:ext cx="3651250" cy="2303463"/>
          </a:xfrm>
          <a:custGeom>
            <a:avLst/>
            <a:gdLst>
              <a:gd name="T0" fmla="*/ 2147483647 w 43197"/>
              <a:gd name="T1" fmla="*/ 2147483647 h 23754"/>
              <a:gd name="T2" fmla="*/ 2147483647 w 43197"/>
              <a:gd name="T3" fmla="*/ 2147483647 h 23754"/>
              <a:gd name="T4" fmla="*/ 2147483647 w 43197"/>
              <a:gd name="T5" fmla="*/ 2147483647 h 23754"/>
              <a:gd name="T6" fmla="*/ 0 60000 65536"/>
              <a:gd name="T7" fmla="*/ 0 60000 65536"/>
              <a:gd name="T8" fmla="*/ 0 60000 65536"/>
              <a:gd name="T9" fmla="*/ 0 w 43197"/>
              <a:gd name="T10" fmla="*/ 0 h 23754"/>
              <a:gd name="T11" fmla="*/ 43197 w 43197"/>
              <a:gd name="T12" fmla="*/ 23754 h 23754"/>
            </a:gdLst>
            <a:ahLst/>
            <a:cxnLst>
              <a:cxn ang="T6">
                <a:pos x="T0" y="T1"/>
              </a:cxn>
              <a:cxn ang="T7">
                <a:pos x="T2" y="T3"/>
              </a:cxn>
              <a:cxn ang="T8">
                <a:pos x="T4" y="T5"/>
              </a:cxn>
            </a:cxnLst>
            <a:rect l="T9" t="T10" r="T11" b="T12"/>
            <a:pathLst>
              <a:path w="43197" h="23754" fill="none" extrusionOk="0">
                <a:moveTo>
                  <a:pt x="107" y="23754"/>
                </a:moveTo>
                <a:cubicBezTo>
                  <a:pt x="35" y="23038"/>
                  <a:pt x="0" y="22319"/>
                  <a:pt x="0" y="21600"/>
                </a:cubicBezTo>
                <a:cubicBezTo>
                  <a:pt x="0" y="9670"/>
                  <a:pt x="9670" y="0"/>
                  <a:pt x="21600" y="0"/>
                </a:cubicBezTo>
                <a:cubicBezTo>
                  <a:pt x="33388" y="-1"/>
                  <a:pt x="42999" y="9452"/>
                  <a:pt x="43196" y="21239"/>
                </a:cubicBezTo>
              </a:path>
              <a:path w="43197" h="23754" stroke="0" extrusionOk="0">
                <a:moveTo>
                  <a:pt x="107" y="23754"/>
                </a:moveTo>
                <a:cubicBezTo>
                  <a:pt x="35" y="23038"/>
                  <a:pt x="0" y="22319"/>
                  <a:pt x="0" y="21600"/>
                </a:cubicBezTo>
                <a:cubicBezTo>
                  <a:pt x="0" y="9670"/>
                  <a:pt x="9670" y="0"/>
                  <a:pt x="21600" y="0"/>
                </a:cubicBezTo>
                <a:cubicBezTo>
                  <a:pt x="33388" y="-1"/>
                  <a:pt x="42999" y="9452"/>
                  <a:pt x="43196" y="21239"/>
                </a:cubicBezTo>
                <a:lnTo>
                  <a:pt x="21600" y="21600"/>
                </a:lnTo>
                <a:close/>
              </a:path>
            </a:pathLst>
          </a:custGeom>
          <a:noFill/>
          <a:ln w="50800">
            <a:solidFill>
              <a:schemeClr val="folHlink"/>
            </a:solidFill>
            <a:round/>
            <a:headEnd/>
            <a:tailEnd/>
          </a:ln>
        </p:spPr>
        <p:txBody>
          <a:bodyPr/>
          <a:lstStyle/>
          <a:p>
            <a:endParaRPr lang="en-US"/>
          </a:p>
        </p:txBody>
      </p:sp>
      <p:sp>
        <p:nvSpPr>
          <p:cNvPr id="25603" name="Oval 15"/>
          <p:cNvSpPr>
            <a:spLocks noChangeArrowheads="1"/>
          </p:cNvSpPr>
          <p:nvPr/>
        </p:nvSpPr>
        <p:spPr bwMode="auto">
          <a:xfrm>
            <a:off x="125413" y="2811463"/>
            <a:ext cx="3652837" cy="252412"/>
          </a:xfrm>
          <a:prstGeom prst="ellipse">
            <a:avLst/>
          </a:prstGeom>
          <a:noFill/>
          <a:ln w="50800" algn="ctr">
            <a:solidFill>
              <a:schemeClr val="folHlink"/>
            </a:solidFill>
            <a:round/>
            <a:headEnd/>
            <a:tailEnd/>
          </a:ln>
        </p:spPr>
        <p:txBody>
          <a:bodyPr/>
          <a:lstStyle/>
          <a:p>
            <a:endParaRPr lang="en-US"/>
          </a:p>
        </p:txBody>
      </p:sp>
      <p:sp>
        <p:nvSpPr>
          <p:cNvPr id="43" name="Line 17"/>
          <p:cNvSpPr>
            <a:spLocks noChangeShapeType="1"/>
          </p:cNvSpPr>
          <p:nvPr/>
        </p:nvSpPr>
        <p:spPr bwMode="auto">
          <a:xfrm flipH="1">
            <a:off x="2171700" y="2528888"/>
            <a:ext cx="1485900" cy="314325"/>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48" name="Oval 47"/>
          <p:cNvSpPr/>
          <p:nvPr/>
        </p:nvSpPr>
        <p:spPr>
          <a:xfrm>
            <a:off x="1828800" y="2811463"/>
            <a:ext cx="177800" cy="177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Line 17"/>
          <p:cNvSpPr>
            <a:spLocks noChangeShapeType="1"/>
          </p:cNvSpPr>
          <p:nvPr/>
        </p:nvSpPr>
        <p:spPr bwMode="auto">
          <a:xfrm flipH="1">
            <a:off x="2105025" y="1939925"/>
            <a:ext cx="1381125" cy="827088"/>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0" name="Line 17"/>
          <p:cNvSpPr>
            <a:spLocks noChangeShapeType="1"/>
          </p:cNvSpPr>
          <p:nvPr/>
        </p:nvSpPr>
        <p:spPr bwMode="auto">
          <a:xfrm flipH="1">
            <a:off x="2047875" y="1385888"/>
            <a:ext cx="1000125" cy="1323975"/>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1" name="Line 17"/>
          <p:cNvSpPr>
            <a:spLocks noChangeShapeType="1"/>
          </p:cNvSpPr>
          <p:nvPr/>
        </p:nvSpPr>
        <p:spPr bwMode="auto">
          <a:xfrm flipH="1">
            <a:off x="1985963" y="1157288"/>
            <a:ext cx="561975" cy="1514475"/>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2" name="Line 17"/>
          <p:cNvSpPr>
            <a:spLocks noChangeShapeType="1"/>
          </p:cNvSpPr>
          <p:nvPr/>
        </p:nvSpPr>
        <p:spPr bwMode="auto">
          <a:xfrm flipH="1">
            <a:off x="1924050" y="985838"/>
            <a:ext cx="38100" cy="1674812"/>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3" name="Line 17"/>
          <p:cNvSpPr>
            <a:spLocks noChangeShapeType="1"/>
          </p:cNvSpPr>
          <p:nvPr/>
        </p:nvSpPr>
        <p:spPr bwMode="auto">
          <a:xfrm>
            <a:off x="1295400" y="1146175"/>
            <a:ext cx="561975" cy="1514475"/>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4" name="Line 17"/>
          <p:cNvSpPr>
            <a:spLocks noChangeShapeType="1"/>
          </p:cNvSpPr>
          <p:nvPr/>
        </p:nvSpPr>
        <p:spPr bwMode="auto">
          <a:xfrm>
            <a:off x="784225" y="1358900"/>
            <a:ext cx="1000125" cy="1323975"/>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6" name="Line 17"/>
          <p:cNvSpPr>
            <a:spLocks noChangeShapeType="1"/>
          </p:cNvSpPr>
          <p:nvPr/>
        </p:nvSpPr>
        <p:spPr bwMode="auto">
          <a:xfrm>
            <a:off x="388938" y="1930400"/>
            <a:ext cx="1381125" cy="827088"/>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7" name="Line 17"/>
          <p:cNvSpPr>
            <a:spLocks noChangeShapeType="1"/>
          </p:cNvSpPr>
          <p:nvPr/>
        </p:nvSpPr>
        <p:spPr bwMode="auto">
          <a:xfrm>
            <a:off x="244475" y="2517775"/>
            <a:ext cx="1490663" cy="328613"/>
          </a:xfrm>
          <a:prstGeom prst="line">
            <a:avLst/>
          </a:prstGeom>
          <a:noFill/>
          <a:ln w="38100">
            <a:solidFill>
              <a:schemeClr val="bg2">
                <a:lumMod val="50000"/>
                <a:lumOff val="50000"/>
              </a:schemeClr>
            </a:solidFill>
            <a:round/>
            <a:headEnd/>
            <a:tailEnd type="triangle" w="med" len="lg"/>
          </a:ln>
          <a:extLst/>
        </p:spPr>
        <p:txBody>
          <a:bodyPr/>
          <a:lstStyle/>
          <a:p>
            <a:pPr>
              <a:defRPr/>
            </a:pPr>
            <a:endParaRPr lang="en-US"/>
          </a:p>
        </p:txBody>
      </p:sp>
      <p:sp>
        <p:nvSpPr>
          <p:cNvPr id="58" name="Line 17"/>
          <p:cNvSpPr>
            <a:spLocks noChangeShapeType="1"/>
          </p:cNvSpPr>
          <p:nvPr/>
        </p:nvSpPr>
        <p:spPr bwMode="auto">
          <a:xfrm flipV="1">
            <a:off x="4267200" y="838200"/>
            <a:ext cx="2743200" cy="917575"/>
          </a:xfrm>
          <a:prstGeom prst="line">
            <a:avLst/>
          </a:prstGeom>
          <a:noFill/>
          <a:ln w="50800">
            <a:solidFill>
              <a:schemeClr val="bg2">
                <a:lumMod val="50000"/>
                <a:lumOff val="50000"/>
              </a:schemeClr>
            </a:solidFill>
            <a:round/>
            <a:headEnd/>
            <a:tailEnd type="triangle" w="med" len="lg"/>
          </a:ln>
          <a:extLst/>
        </p:spPr>
        <p:txBody>
          <a:bodyPr/>
          <a:lstStyle/>
          <a:p>
            <a:pPr>
              <a:defRPr/>
            </a:pPr>
            <a:endParaRPr lang="en-US"/>
          </a:p>
        </p:txBody>
      </p:sp>
      <p:sp>
        <p:nvSpPr>
          <p:cNvPr id="25615" name="TextBox 58"/>
          <p:cNvSpPr txBox="1">
            <a:spLocks noChangeArrowheads="1"/>
          </p:cNvSpPr>
          <p:nvPr/>
        </p:nvSpPr>
        <p:spPr bwMode="auto">
          <a:xfrm>
            <a:off x="779463" y="3133725"/>
            <a:ext cx="2344737" cy="523875"/>
          </a:xfrm>
          <a:prstGeom prst="rect">
            <a:avLst/>
          </a:prstGeom>
          <a:noFill/>
          <a:ln w="9525">
            <a:noFill/>
            <a:miter lim="800000"/>
            <a:headEnd/>
            <a:tailEnd/>
          </a:ln>
        </p:spPr>
        <p:txBody>
          <a:bodyPr wrap="none">
            <a:spAutoFit/>
          </a:bodyPr>
          <a:lstStyle/>
          <a:p>
            <a:r>
              <a:rPr lang="en-US" sz="2800"/>
              <a:t>Irradiance (</a:t>
            </a:r>
            <a:r>
              <a:rPr lang="en-US" sz="2800" i="1">
                <a:latin typeface="Times New Roman" pitchFamily="18" charset="0"/>
                <a:cs typeface="Times New Roman" pitchFamily="18" charset="0"/>
              </a:rPr>
              <a:t>E</a:t>
            </a:r>
            <a:r>
              <a:rPr lang="en-US" sz="2800"/>
              <a:t>)</a:t>
            </a:r>
          </a:p>
        </p:txBody>
      </p:sp>
      <p:sp>
        <p:nvSpPr>
          <p:cNvPr id="25616" name="TextBox 59"/>
          <p:cNvSpPr txBox="1">
            <a:spLocks noChangeArrowheads="1"/>
          </p:cNvSpPr>
          <p:nvPr/>
        </p:nvSpPr>
        <p:spPr bwMode="auto">
          <a:xfrm>
            <a:off x="4757738" y="1668463"/>
            <a:ext cx="2246312" cy="522287"/>
          </a:xfrm>
          <a:prstGeom prst="rect">
            <a:avLst/>
          </a:prstGeom>
          <a:noFill/>
          <a:ln w="9525">
            <a:noFill/>
            <a:miter lim="800000"/>
            <a:headEnd/>
            <a:tailEnd/>
          </a:ln>
        </p:spPr>
        <p:txBody>
          <a:bodyPr wrap="none">
            <a:spAutoFit/>
          </a:bodyPr>
          <a:lstStyle/>
          <a:p>
            <a:r>
              <a:rPr lang="en-US" sz="2800"/>
              <a:t>Radiance (</a:t>
            </a:r>
            <a:r>
              <a:rPr lang="en-US" sz="2800" i="1">
                <a:latin typeface="Times New Roman" pitchFamily="18" charset="0"/>
                <a:cs typeface="Times New Roman" pitchFamily="18" charset="0"/>
              </a:rPr>
              <a:t>L</a:t>
            </a:r>
            <a:r>
              <a:rPr lang="en-US" sz="2800"/>
              <a:t>)</a:t>
            </a:r>
          </a:p>
        </p:txBody>
      </p:sp>
      <p:pic>
        <p:nvPicPr>
          <p:cNvPr id="25617" name="Picture 1"/>
          <p:cNvPicPr>
            <a:picLocks noChangeAspect="1"/>
          </p:cNvPicPr>
          <p:nvPr/>
        </p:nvPicPr>
        <p:blipFill>
          <a:blip r:embed="rId3"/>
          <a:srcRect/>
          <a:stretch>
            <a:fillRect/>
          </a:stretch>
        </p:blipFill>
        <p:spPr bwMode="auto">
          <a:xfrm>
            <a:off x="3886200" y="2590800"/>
            <a:ext cx="327501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Run-time lighting</a:t>
            </a:r>
          </a:p>
        </p:txBody>
      </p:sp>
      <p:sp>
        <p:nvSpPr>
          <p:cNvPr id="2765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All Primary lighting is computed in the shader</a:t>
            </a:r>
          </a:p>
          <a:p>
            <a:pPr>
              <a:buFont typeface="Wingdings" pitchFamily="2" charset="2"/>
              <a:buChar char="§"/>
            </a:pPr>
            <a:r>
              <a:rPr lang="en-US" sz="2000" smtClean="0">
                <a:effectLst/>
                <a:ea typeface="ＭＳ Ｐゴシック" pitchFamily="34" charset="-128"/>
              </a:rPr>
              <a:t>A run-time shadowmap per primary overrides the baked shadow in a radius around the camera</a:t>
            </a:r>
          </a:p>
          <a:p>
            <a:pPr>
              <a:buFont typeface="Wingdings" pitchFamily="2" charset="2"/>
              <a:buChar char="§"/>
            </a:pPr>
            <a:r>
              <a:rPr lang="en-US" sz="2000" smtClean="0">
                <a:effectLst/>
                <a:ea typeface="ＭＳ Ｐゴシック" pitchFamily="34" charset="-128"/>
              </a:rPr>
              <a:t>As a result:</a:t>
            </a:r>
          </a:p>
          <a:p>
            <a:pPr marL="742950" lvl="1" indent="-285750">
              <a:buFont typeface="Wingdings" pitchFamily="2" charset="2"/>
              <a:buChar char="§"/>
            </a:pPr>
            <a:r>
              <a:rPr lang="en-US" sz="2000" smtClean="0">
                <a:effectLst/>
                <a:ea typeface="ＭＳ Ｐゴシック" pitchFamily="34" charset="-128"/>
              </a:rPr>
              <a:t>Primary can change color and intensity, move and rotate to a small extent and still look correct</a:t>
            </a:r>
          </a:p>
          <a:p>
            <a:pPr marL="742950" lvl="1" indent="-285750">
              <a:buFont typeface="Wingdings" pitchFamily="2" charset="2"/>
              <a:buChar char="§"/>
            </a:pPr>
            <a:r>
              <a:rPr lang="en-US" sz="2000" smtClean="0">
                <a:effectLst/>
                <a:ea typeface="ＭＳ Ｐゴシック" pitchFamily="34" charset="-128"/>
              </a:rPr>
              <a:t>Static and dynamic shadows integrate well together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Run-time lighting: diffuse</a:t>
            </a:r>
          </a:p>
        </p:txBody>
      </p:sp>
      <p:sp>
        <p:nvSpPr>
          <p:cNvPr id="29698"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Primary Diffuse</a:t>
            </a:r>
          </a:p>
          <a:p>
            <a:pPr lvl="1">
              <a:buFont typeface="Wingdings" pitchFamily="2" charset="2"/>
              <a:buChar char="§"/>
            </a:pPr>
            <a:r>
              <a:rPr lang="en-US" sz="1800" smtClean="0">
                <a:effectLst/>
                <a:ea typeface="ＭＳ Ｐゴシック" pitchFamily="34" charset="-128"/>
              </a:rPr>
              <a:t>Classic Lambert term </a:t>
            </a:r>
          </a:p>
          <a:p>
            <a:pPr lvl="1">
              <a:buFont typeface="Wingdings" pitchFamily="2" charset="2"/>
              <a:buChar char="§"/>
            </a:pPr>
            <a:r>
              <a:rPr lang="en-US" sz="1800" smtClean="0">
                <a:effectLst/>
                <a:ea typeface="ＭＳ Ｐゴシック" pitchFamily="34" charset="-128"/>
              </a:rPr>
              <a:t>Modulated by the shadow and the diffuse albedo</a:t>
            </a:r>
          </a:p>
          <a:p>
            <a:pPr>
              <a:buFont typeface="Wingdings" pitchFamily="2" charset="2"/>
              <a:buChar char="§"/>
            </a:pPr>
            <a:r>
              <a:rPr lang="en-US" sz="2000" smtClean="0">
                <a:effectLst/>
                <a:ea typeface="ＭＳ Ｐゴシック" pitchFamily="34" charset="-128"/>
              </a:rPr>
              <a:t>Secondary Diffuse</a:t>
            </a:r>
          </a:p>
          <a:p>
            <a:pPr lvl="1">
              <a:buFont typeface="Wingdings" pitchFamily="2" charset="2"/>
              <a:buChar char="§"/>
            </a:pPr>
            <a:r>
              <a:rPr lang="en-US" sz="1800" smtClean="0">
                <a:effectLst/>
                <a:ea typeface="ＭＳ Ｐゴシック" pitchFamily="34" charset="-128"/>
              </a:rPr>
              <a:t>Reconstructed from lightmap/lightgrid secondary irradiance with per-pixel normal, modulated by the diffuse albedo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Run-time lighting: specular</a:t>
            </a:r>
          </a:p>
        </p:txBody>
      </p:sp>
      <p:sp>
        <p:nvSpPr>
          <p:cNvPr id="31746"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Primary Specular</a:t>
            </a:r>
          </a:p>
          <a:p>
            <a:pPr lvl="1">
              <a:buFont typeface="Wingdings" pitchFamily="2" charset="2"/>
              <a:buChar char="§"/>
            </a:pPr>
            <a:r>
              <a:rPr lang="en-US" sz="1800" smtClean="0">
                <a:effectLst/>
                <a:ea typeface="ＭＳ Ｐゴシック" pitchFamily="34" charset="-128"/>
              </a:rPr>
              <a:t>Microfacet BRDF</a:t>
            </a:r>
          </a:p>
          <a:p>
            <a:pPr lvl="1">
              <a:buFont typeface="Wingdings" pitchFamily="2" charset="2"/>
              <a:buChar char="§"/>
            </a:pPr>
            <a:r>
              <a:rPr lang="en-US" sz="1800" smtClean="0">
                <a:effectLst/>
                <a:ea typeface="ＭＳ Ｐゴシック" pitchFamily="34" charset="-128"/>
              </a:rPr>
              <a:t>Modulated by the shadow and the “diffuse” cosine factor</a:t>
            </a:r>
          </a:p>
          <a:p>
            <a:pPr>
              <a:buFont typeface="Wingdings" pitchFamily="2" charset="2"/>
              <a:buChar char="§"/>
            </a:pPr>
            <a:r>
              <a:rPr lang="en-US" sz="2000" smtClean="0">
                <a:effectLst/>
                <a:ea typeface="ＭＳ Ｐゴシック" pitchFamily="34" charset="-128"/>
              </a:rPr>
              <a:t>Secondary Specular</a:t>
            </a:r>
          </a:p>
          <a:p>
            <a:pPr lvl="1">
              <a:buFont typeface="Wingdings" pitchFamily="2" charset="2"/>
              <a:buChar char="§"/>
            </a:pPr>
            <a:r>
              <a:rPr lang="en-US" sz="1800" smtClean="0">
                <a:effectLst/>
                <a:ea typeface="ＭＳ Ｐゴシック" pitchFamily="34" charset="-128"/>
              </a:rPr>
              <a:t>Reconstructed from environment probe with per-pixel normal and Fresnel term, also tied to secondary irradiance</a:t>
            </a:r>
          </a:p>
          <a:p>
            <a:pPr lvl="1">
              <a:buFont typeface="Wingdings" pitchFamily="2" charset="2"/>
              <a:buChar char="§"/>
            </a:pPr>
            <a:r>
              <a:rPr lang="en-US" sz="1800" smtClean="0">
                <a:effectLst/>
                <a:ea typeface="ＭＳ Ｐゴシック" pitchFamily="34" charset="-128"/>
              </a:rPr>
              <a:t>Based on same BRDF parameters as primary specular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810000"/>
            <a:ext cx="25908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Why Physically-Based</a:t>
            </a:r>
          </a:p>
        </p:txBody>
      </p:sp>
      <p:sp>
        <p:nvSpPr>
          <p:cNvPr id="33795" name="Rectangle 3"/>
          <p:cNvSpPr>
            <a:spLocks noGrp="1" noChangeArrowheads="1"/>
          </p:cNvSpPr>
          <p:nvPr>
            <p:ph type="body" idx="4294967295"/>
          </p:nvPr>
        </p:nvSpPr>
        <p:spPr>
          <a:noFill/>
        </p:spPr>
        <p:txBody>
          <a:bodyPr/>
          <a:lstStyle/>
          <a:p>
            <a:pPr>
              <a:buFont typeface="Wingdings" pitchFamily="2" charset="2"/>
              <a:buChar char="§"/>
            </a:pPr>
            <a:r>
              <a:rPr lang="en-US" sz="2000" i="1" smtClean="0">
                <a:effectLst/>
                <a:ea typeface="ＭＳ Ｐゴシック" pitchFamily="34" charset="-128"/>
              </a:rPr>
              <a:t>Crafting Physically Motivated Shading Models for Game Development</a:t>
            </a:r>
            <a:r>
              <a:rPr lang="en-US" sz="2000" smtClean="0">
                <a:effectLst/>
                <a:ea typeface="ＭＳ Ｐゴシック" pitchFamily="34" charset="-128"/>
              </a:rPr>
              <a:t> (SIGGRAPH 2010):</a:t>
            </a:r>
          </a:p>
          <a:p>
            <a:pPr marL="742950" lvl="1" indent="-285750">
              <a:buFont typeface="Wingdings" pitchFamily="2" charset="2"/>
              <a:buChar char="§"/>
            </a:pPr>
            <a:r>
              <a:rPr lang="en-US" sz="2000" smtClean="0">
                <a:effectLst/>
                <a:ea typeface="ＭＳ Ｐゴシック" pitchFamily="34" charset="-128"/>
              </a:rPr>
              <a:t>Easier to achieve photo/hyper realism</a:t>
            </a:r>
          </a:p>
          <a:p>
            <a:pPr marL="742950" lvl="1" indent="-285750">
              <a:buFont typeface="Wingdings" pitchFamily="2" charset="2"/>
              <a:buChar char="§"/>
            </a:pPr>
            <a:r>
              <a:rPr lang="en-US" sz="2000" smtClean="0">
                <a:effectLst/>
                <a:ea typeface="ＭＳ Ｐゴシック" pitchFamily="34" charset="-128"/>
              </a:rPr>
              <a:t>Consistent look under different lighting conditions</a:t>
            </a:r>
          </a:p>
          <a:p>
            <a:pPr marL="742950" lvl="1" indent="-285750">
              <a:buFont typeface="Wingdings" pitchFamily="2" charset="2"/>
              <a:buChar char="§"/>
            </a:pPr>
            <a:r>
              <a:rPr lang="en-US" sz="2000" smtClean="0">
                <a:effectLst/>
                <a:ea typeface="ＭＳ Ｐゴシック" pitchFamily="34" charset="-128"/>
              </a:rPr>
              <a:t>Just works - less tweaking and “fudge factors”</a:t>
            </a:r>
          </a:p>
          <a:p>
            <a:pPr marL="742950" lvl="1" indent="-285750">
              <a:buFont typeface="Wingdings" pitchFamily="2" charset="2"/>
              <a:buChar char="§"/>
            </a:pPr>
            <a:r>
              <a:rPr lang="en-US" sz="2000" smtClean="0">
                <a:effectLst/>
                <a:ea typeface="ＭＳ Ｐゴシック" pitchFamily="34" charset="-128"/>
              </a:rPr>
              <a:t>Simpler material interface for artists</a:t>
            </a:r>
          </a:p>
          <a:p>
            <a:pPr marL="742950" lvl="1" indent="-285750">
              <a:buFont typeface="Wingdings" pitchFamily="2" charset="2"/>
              <a:buChar char="§"/>
            </a:pPr>
            <a:r>
              <a:rPr lang="en-US" sz="2000" smtClean="0">
                <a:effectLst/>
                <a:ea typeface="ＭＳ Ｐゴシック" pitchFamily="34" charset="-128"/>
              </a:rPr>
              <a:t>Easier to troubleshoot and extend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Why Physically-Based continued</a:t>
            </a:r>
          </a:p>
        </p:txBody>
      </p:sp>
      <p:sp>
        <p:nvSpPr>
          <p:cNvPr id="34818" name="Rectangle 3"/>
          <p:cNvSpPr>
            <a:spLocks noGrp="1" noChangeArrowheads="1"/>
          </p:cNvSpPr>
          <p:nvPr>
            <p:ph type="body" idx="4294967295"/>
          </p:nvPr>
        </p:nvSpPr>
        <p:spPr>
          <a:noFill/>
        </p:spPr>
        <p:txBody>
          <a:bodyPr/>
          <a:lstStyle/>
          <a:p>
            <a:pPr>
              <a:buFont typeface="Wingdings" pitchFamily="2" charset="2"/>
              <a:buChar char="§"/>
            </a:pPr>
            <a:r>
              <a:rPr lang="en-US" sz="2000" i="1" smtClean="0">
                <a:effectLst/>
                <a:ea typeface="ＭＳ Ｐゴシック" pitchFamily="34" charset="-128"/>
              </a:rPr>
              <a:t>Call of Duty: Black Ops</a:t>
            </a:r>
            <a:r>
              <a:rPr lang="en-US" sz="2000" smtClean="0">
                <a:effectLst/>
                <a:ea typeface="ＭＳ Ｐゴシック" pitchFamily="34" charset="-128"/>
              </a:rPr>
              <a:t> objectives:</a:t>
            </a:r>
          </a:p>
          <a:p>
            <a:pPr marL="742950" lvl="1" indent="-285750">
              <a:buFont typeface="Wingdings" pitchFamily="2" charset="2"/>
              <a:buChar char="§"/>
            </a:pPr>
            <a:r>
              <a:rPr lang="en-US" sz="2000" smtClean="0">
                <a:effectLst/>
                <a:ea typeface="ＭＳ Ｐゴシック" pitchFamily="34" charset="-128"/>
              </a:rPr>
              <a:t>Maximize the value of the one primary light</a:t>
            </a:r>
          </a:p>
          <a:p>
            <a:pPr marL="742950" lvl="1" indent="-285750">
              <a:buFont typeface="Wingdings" pitchFamily="2" charset="2"/>
              <a:buChar char="§"/>
            </a:pPr>
            <a:r>
              <a:rPr lang="en-US" sz="2000" smtClean="0">
                <a:effectLst/>
                <a:ea typeface="ＭＳ Ｐゴシック" pitchFamily="34" charset="-128"/>
              </a:rPr>
              <a:t>Improve realism, lighting consistency (move to linear/HDR lighting, improve specular lighting)</a:t>
            </a:r>
          </a:p>
          <a:p>
            <a:pPr marL="742950" lvl="1" indent="-285750">
              <a:buFont typeface="Wingdings" pitchFamily="2" charset="2"/>
              <a:buChar char="§"/>
            </a:pPr>
            <a:r>
              <a:rPr lang="en-US" sz="2000" smtClean="0">
                <a:effectLst/>
                <a:ea typeface="ＭＳ Ｐゴシック" pitchFamily="34" charset="-128"/>
              </a:rPr>
              <a:t>Simplify authoring (remove per material tweaks for Fresnel, Environment map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Some prerequisites</a:t>
            </a:r>
          </a:p>
        </p:txBody>
      </p:sp>
      <p:sp>
        <p:nvSpPr>
          <p:cNvPr id="36866" name="Rectangle 3"/>
          <p:cNvSpPr>
            <a:spLocks noGrp="1" noChangeArrowheads="1"/>
          </p:cNvSpPr>
          <p:nvPr>
            <p:ph type="body" idx="4294967295"/>
          </p:nvPr>
        </p:nvSpPr>
        <p:spPr>
          <a:xfrm>
            <a:off x="228600" y="838200"/>
            <a:ext cx="6731000" cy="3063875"/>
          </a:xfrm>
          <a:noFill/>
        </p:spPr>
        <p:txBody>
          <a:bodyPr/>
          <a:lstStyle/>
          <a:p>
            <a:pPr>
              <a:buFont typeface="Wingdings" pitchFamily="2" charset="2"/>
              <a:buChar char="§"/>
            </a:pPr>
            <a:r>
              <a:rPr lang="en-US" sz="2000" smtClean="0">
                <a:effectLst/>
                <a:ea typeface="ＭＳ Ｐゴシック" pitchFamily="34" charset="-128"/>
              </a:rPr>
              <a:t>Gamma correct pipeline</a:t>
            </a:r>
          </a:p>
          <a:p>
            <a:pPr marL="742950" lvl="1" indent="-285750">
              <a:buFont typeface="Wingdings" pitchFamily="2" charset="2"/>
              <a:buChar char="§"/>
            </a:pPr>
            <a:r>
              <a:rPr lang="en-US" sz="1800" smtClean="0">
                <a:effectLst/>
                <a:ea typeface="ＭＳ Ｐゴシック" pitchFamily="34" charset="-128"/>
              </a:rPr>
              <a:t>Used gamma 2.0, mix of shader &amp; GPU conversion</a:t>
            </a:r>
          </a:p>
          <a:p>
            <a:pPr>
              <a:buFont typeface="Wingdings" pitchFamily="2" charset="2"/>
              <a:buChar char="§"/>
            </a:pPr>
            <a:r>
              <a:rPr lang="en-US" sz="2000" smtClean="0">
                <a:effectLst/>
                <a:ea typeface="ＭＳ Ｐゴシック" pitchFamily="34" charset="-128"/>
              </a:rPr>
              <a:t>HDR lighting values</a:t>
            </a:r>
          </a:p>
          <a:p>
            <a:pPr marL="742950" lvl="1" indent="-285750">
              <a:buFont typeface="Wingdings" pitchFamily="2" charset="2"/>
              <a:buChar char="§"/>
            </a:pPr>
            <a:r>
              <a:rPr lang="en-US" sz="1800" smtClean="0">
                <a:effectLst/>
                <a:ea typeface="ＭＳ Ｐゴシック" pitchFamily="34" charset="-128"/>
              </a:rPr>
              <a:t>Limited range (0 to 4), stored in various forms</a:t>
            </a:r>
          </a:p>
          <a:p>
            <a:pPr>
              <a:buFont typeface="Wingdings" pitchFamily="2" charset="2"/>
              <a:buChar char="§"/>
            </a:pPr>
            <a:r>
              <a:rPr lang="en-US" sz="2000" smtClean="0">
                <a:effectLst/>
                <a:ea typeface="ＭＳ Ｐゴシック" pitchFamily="34" charset="-128"/>
              </a:rPr>
              <a:t>Exposure and tone-mapping</a:t>
            </a:r>
          </a:p>
          <a:p>
            <a:pPr marL="742950" lvl="1" indent="-285750">
              <a:buFont typeface="Wingdings" pitchFamily="2" charset="2"/>
              <a:buChar char="§"/>
            </a:pPr>
            <a:r>
              <a:rPr lang="en-US" sz="1800" smtClean="0">
                <a:effectLst/>
                <a:ea typeface="ＭＳ Ｐゴシック" pitchFamily="34" charset="-128"/>
              </a:rPr>
              <a:t>Art-driven, applied at the end of every shader</a:t>
            </a:r>
          </a:p>
          <a:p>
            <a:pPr marL="742950" lvl="1" indent="-285750">
              <a:buFont typeface="Wingdings" pitchFamily="2" charset="2"/>
              <a:buChar char="§"/>
            </a:pPr>
            <a:r>
              <a:rPr lang="en-US" sz="1800" smtClean="0">
                <a:effectLst/>
                <a:ea typeface="ＭＳ Ｐゴシック" pitchFamily="34" charset="-128"/>
              </a:rPr>
              <a:t>Filmic curve part of final color LUT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3"/>
          <a:srcRect b="50000"/>
          <a:stretch>
            <a:fillRect/>
          </a:stretch>
        </p:blipFill>
        <p:spPr bwMode="auto">
          <a:xfrm>
            <a:off x="1295400" y="2001838"/>
            <a:ext cx="4648200" cy="2036762"/>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Microfacet theory</a:t>
            </a:r>
          </a:p>
        </p:txBody>
      </p:sp>
      <p:sp>
        <p:nvSpPr>
          <p:cNvPr id="38915" name="Rectangle 3"/>
          <p:cNvSpPr>
            <a:spLocks noGrp="1" noChangeArrowheads="1"/>
          </p:cNvSpPr>
          <p:nvPr>
            <p:ph type="body" idx="4294967295"/>
          </p:nvPr>
        </p:nvSpPr>
        <p:spPr>
          <a:xfrm>
            <a:off x="228600" y="914400"/>
            <a:ext cx="6781800" cy="3063875"/>
          </a:xfrm>
          <a:noFill/>
        </p:spPr>
        <p:txBody>
          <a:bodyPr/>
          <a:lstStyle/>
          <a:p>
            <a:pPr>
              <a:buFont typeface="Wingdings" pitchFamily="2" charset="2"/>
              <a:buChar char="§"/>
            </a:pPr>
            <a:r>
              <a:rPr lang="en-US" sz="2000" smtClean="0">
                <a:effectLst/>
                <a:ea typeface="ＭＳ Ｐゴシック" pitchFamily="34" charset="-128"/>
              </a:rPr>
              <a:t>Theory for specular reflection; assumes surface made of </a:t>
            </a:r>
            <a:r>
              <a:rPr lang="en-US" sz="2000" i="1" smtClean="0">
                <a:effectLst/>
                <a:ea typeface="ＭＳ Ｐゴシック" pitchFamily="34" charset="-128"/>
              </a:rPr>
              <a:t>microfacets</a:t>
            </a:r>
            <a:r>
              <a:rPr lang="en-US" sz="2000" smtClean="0">
                <a:effectLst/>
                <a:ea typeface="ＭＳ Ｐゴシック" pitchFamily="34" charset="-128"/>
              </a:rPr>
              <a:t> – tiny mirrors that reflect incoming light in the mirror direction around the microfacet normal </a:t>
            </a:r>
            <a:r>
              <a:rPr lang="en-US" sz="2000" b="1" smtClean="0">
                <a:effectLst/>
                <a:latin typeface="Times New Roman" pitchFamily="18" charset="0"/>
                <a:ea typeface="ＭＳ Ｐゴシック" pitchFamily="34" charset="-128"/>
                <a:cs typeface="Times New Roman" pitchFamily="18" charset="0"/>
              </a:rPr>
              <a:t>m</a:t>
            </a:r>
          </a:p>
          <a:p>
            <a:pPr>
              <a:buFont typeface="Wingdings" pitchFamily="2" charset="2"/>
              <a:buChar char="§"/>
            </a:pPr>
            <a:endParaRPr lang="en-US" sz="2000" smtClean="0">
              <a:effectLst/>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The half vector</a:t>
            </a:r>
          </a:p>
        </p:txBody>
      </p:sp>
      <p:sp>
        <p:nvSpPr>
          <p:cNvPr id="40962" name="Rectangle 3"/>
          <p:cNvSpPr>
            <a:spLocks noGrp="1" noChangeArrowheads="1"/>
          </p:cNvSpPr>
          <p:nvPr>
            <p:ph type="body" idx="4294967295"/>
          </p:nvPr>
        </p:nvSpPr>
        <p:spPr>
          <a:xfrm>
            <a:off x="228600" y="914400"/>
            <a:ext cx="6781800" cy="3063875"/>
          </a:xfrm>
          <a:noFill/>
        </p:spPr>
        <p:txBody>
          <a:bodyPr/>
          <a:lstStyle/>
          <a:p>
            <a:pPr>
              <a:buFont typeface="Wingdings" pitchFamily="2" charset="2"/>
              <a:buChar char="§"/>
            </a:pPr>
            <a:r>
              <a:rPr lang="en-US" sz="2000" smtClean="0">
                <a:effectLst/>
                <a:ea typeface="ＭＳ Ｐゴシック" pitchFamily="34" charset="-128"/>
              </a:rPr>
              <a:t>For given </a:t>
            </a:r>
            <a:r>
              <a:rPr lang="en-US" sz="2000" b="1" smtClean="0">
                <a:effectLst/>
                <a:latin typeface="Times New Roman" pitchFamily="18" charset="0"/>
                <a:ea typeface="ＭＳ Ｐゴシック" pitchFamily="34" charset="-128"/>
                <a:cs typeface="Times New Roman" pitchFamily="18" charset="0"/>
              </a:rPr>
              <a:t>l</a:t>
            </a:r>
            <a:r>
              <a:rPr lang="en-US" sz="2000" smtClean="0">
                <a:effectLst/>
                <a:ea typeface="ＭＳ Ｐゴシック" pitchFamily="34" charset="-128"/>
              </a:rPr>
              <a:t> and </a:t>
            </a:r>
            <a:r>
              <a:rPr lang="en-US" sz="2000" b="1" smtClean="0">
                <a:effectLst/>
                <a:latin typeface="Times New Roman" pitchFamily="18" charset="0"/>
                <a:ea typeface="ＭＳ Ｐゴシック" pitchFamily="34" charset="-128"/>
                <a:cs typeface="Times New Roman" pitchFamily="18" charset="0"/>
              </a:rPr>
              <a:t>v</a:t>
            </a:r>
            <a:r>
              <a:rPr lang="en-US" sz="2000" smtClean="0">
                <a:effectLst/>
                <a:ea typeface="ＭＳ Ｐゴシック" pitchFamily="34" charset="-128"/>
              </a:rPr>
              <a:t> vectors, </a:t>
            </a:r>
            <a:r>
              <a:rPr lang="en-US" sz="2000" u="sng" smtClean="0">
                <a:effectLst/>
                <a:ea typeface="ＭＳ Ｐゴシック" pitchFamily="34" charset="-128"/>
              </a:rPr>
              <a:t>only</a:t>
            </a:r>
            <a:r>
              <a:rPr lang="en-US" sz="2000" smtClean="0">
                <a:effectLst/>
                <a:ea typeface="ＭＳ Ｐゴシック" pitchFamily="34" charset="-128"/>
              </a:rPr>
              <a:t> microfacets which happen to have their surface normal </a:t>
            </a:r>
            <a:r>
              <a:rPr lang="en-US" sz="2000" b="1" smtClean="0">
                <a:effectLst/>
                <a:latin typeface="Times New Roman" pitchFamily="18" charset="0"/>
                <a:ea typeface="ＭＳ Ｐゴシック" pitchFamily="34" charset="-128"/>
                <a:cs typeface="Times New Roman" pitchFamily="18" charset="0"/>
              </a:rPr>
              <a:t>m</a:t>
            </a:r>
            <a:r>
              <a:rPr lang="en-US" sz="2000" smtClean="0">
                <a:effectLst/>
                <a:ea typeface="ＭＳ Ｐゴシック" pitchFamily="34" charset="-128"/>
              </a:rPr>
              <a:t> oriented exactly halfway between </a:t>
            </a:r>
            <a:r>
              <a:rPr lang="en-US" sz="2000" b="1" smtClean="0">
                <a:effectLst/>
                <a:latin typeface="Times New Roman" pitchFamily="18" charset="0"/>
                <a:ea typeface="ＭＳ Ｐゴシック" pitchFamily="34" charset="-128"/>
                <a:cs typeface="Times New Roman" pitchFamily="18" charset="0"/>
              </a:rPr>
              <a:t>l</a:t>
            </a:r>
            <a:r>
              <a:rPr lang="en-US" sz="2000" smtClean="0">
                <a:effectLst/>
                <a:ea typeface="ＭＳ Ｐゴシック" pitchFamily="34" charset="-128"/>
              </a:rPr>
              <a:t> and </a:t>
            </a:r>
            <a:r>
              <a:rPr lang="en-US" sz="2000" b="1" smtClean="0">
                <a:effectLst/>
                <a:latin typeface="Times New Roman" pitchFamily="18" charset="0"/>
                <a:ea typeface="ＭＳ Ｐゴシック" pitchFamily="34" charset="-128"/>
                <a:cs typeface="Times New Roman" pitchFamily="18" charset="0"/>
              </a:rPr>
              <a:t>v</a:t>
            </a:r>
            <a:r>
              <a:rPr lang="en-US" sz="2000" smtClean="0">
                <a:effectLst/>
                <a:ea typeface="ＭＳ Ｐゴシック" pitchFamily="34" charset="-128"/>
              </a:rPr>
              <a:t> (</a:t>
            </a:r>
            <a:r>
              <a:rPr lang="en-US" sz="2000" b="1" smtClean="0">
                <a:effectLst/>
                <a:latin typeface="Times New Roman" pitchFamily="18" charset="0"/>
                <a:ea typeface="ＭＳ Ｐゴシック" pitchFamily="34" charset="-128"/>
                <a:cs typeface="Times New Roman" pitchFamily="18" charset="0"/>
              </a:rPr>
              <a:t>m = h</a:t>
            </a:r>
            <a:r>
              <a:rPr lang="en-US" sz="2000" smtClean="0">
                <a:effectLst/>
                <a:ea typeface="ＭＳ Ｐゴシック" pitchFamily="34" charset="-128"/>
              </a:rPr>
              <a:t>) reflect any visible light</a:t>
            </a:r>
          </a:p>
        </p:txBody>
      </p:sp>
      <p:pic>
        <p:nvPicPr>
          <p:cNvPr id="40963" name="Picture 4"/>
          <p:cNvPicPr>
            <a:picLocks noChangeAspect="1"/>
          </p:cNvPicPr>
          <p:nvPr/>
        </p:nvPicPr>
        <p:blipFill>
          <a:blip r:embed="rId3"/>
          <a:srcRect/>
          <a:stretch>
            <a:fillRect/>
          </a:stretch>
        </p:blipFill>
        <p:spPr bwMode="auto">
          <a:xfrm>
            <a:off x="95250" y="2057400"/>
            <a:ext cx="7067550" cy="1800225"/>
          </a:xfrm>
          <a:prstGeom prst="rect">
            <a:avLst/>
          </a:prstGeom>
          <a:noFill/>
          <a:ln w="9525">
            <a:noFill/>
            <a:miter lim="800000"/>
            <a:headEnd/>
            <a:tailEnd/>
          </a:ln>
        </p:spPr>
      </p:pic>
      <p:sp>
        <p:nvSpPr>
          <p:cNvPr id="2" name="Rectangle 1"/>
          <p:cNvSpPr/>
          <p:nvPr/>
        </p:nvSpPr>
        <p:spPr>
          <a:xfrm>
            <a:off x="2514600" y="3781425"/>
            <a:ext cx="2590800" cy="2571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p:nvPr/>
        </p:nvSpPr>
        <p:spPr>
          <a:xfrm>
            <a:off x="2662238" y="3783013"/>
            <a:ext cx="4597400" cy="276225"/>
          </a:xfrm>
          <a:prstGeom prst="rect">
            <a:avLst/>
          </a:prstGeom>
          <a:noFill/>
        </p:spPr>
        <p:txBody>
          <a:bodyPr wrap="none">
            <a:spAutoFit/>
          </a:bodyPr>
          <a:lstStyle/>
          <a:p>
            <a:pPr>
              <a:defRPr/>
            </a:pPr>
            <a:r>
              <a:rPr lang="en-US" sz="1200" dirty="0">
                <a:solidFill>
                  <a:schemeClr val="bg1">
                    <a:lumMod val="50000"/>
                  </a:schemeClr>
                </a:solidFill>
              </a:rPr>
              <a:t>Image from “Real-Time Rendering, 3</a:t>
            </a:r>
            <a:r>
              <a:rPr lang="en-US" sz="1200" baseline="30000" dirty="0">
                <a:solidFill>
                  <a:schemeClr val="bg1">
                    <a:lumMod val="50000"/>
                  </a:schemeClr>
                </a:solidFill>
              </a:rPr>
              <a:t>rd</a:t>
            </a:r>
            <a:r>
              <a:rPr lang="en-US" sz="1200" dirty="0">
                <a:solidFill>
                  <a:schemeClr val="bg1">
                    <a:lumMod val="50000"/>
                  </a:schemeClr>
                </a:solidFill>
              </a:rPr>
              <a:t> Edition”, A K Peters 2008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Shadowing and masking</a:t>
            </a:r>
          </a:p>
        </p:txBody>
      </p:sp>
      <p:sp>
        <p:nvSpPr>
          <p:cNvPr id="43010" name="Rectangle 3"/>
          <p:cNvSpPr>
            <a:spLocks noGrp="1" noChangeArrowheads="1"/>
          </p:cNvSpPr>
          <p:nvPr>
            <p:ph type="body" idx="4294967295"/>
          </p:nvPr>
        </p:nvSpPr>
        <p:spPr>
          <a:xfrm>
            <a:off x="228600" y="914400"/>
            <a:ext cx="6781800" cy="3063875"/>
          </a:xfrm>
          <a:noFill/>
        </p:spPr>
        <p:txBody>
          <a:bodyPr/>
          <a:lstStyle/>
          <a:p>
            <a:pPr>
              <a:buFont typeface="Wingdings" pitchFamily="2" charset="2"/>
              <a:buChar char="§"/>
            </a:pPr>
            <a:r>
              <a:rPr lang="en-US" sz="2000" smtClean="0">
                <a:effectLst/>
                <a:ea typeface="ＭＳ Ｐゴシック" pitchFamily="34" charset="-128"/>
              </a:rPr>
              <a:t>Not all microfacets with </a:t>
            </a:r>
            <a:r>
              <a:rPr lang="en-US" sz="2000" b="1" smtClean="0">
                <a:effectLst/>
                <a:latin typeface="Times New Roman" pitchFamily="18" charset="0"/>
                <a:ea typeface="ＭＳ Ｐゴシック" pitchFamily="34" charset="-128"/>
                <a:cs typeface="Times New Roman" pitchFamily="18" charset="0"/>
              </a:rPr>
              <a:t>m = h</a:t>
            </a:r>
            <a:r>
              <a:rPr lang="en-US" sz="2000" smtClean="0">
                <a:effectLst/>
                <a:ea typeface="ＭＳ Ｐゴシック" pitchFamily="34" charset="-128"/>
              </a:rPr>
              <a:t> contribute; some blocked by other microfacets from </a:t>
            </a:r>
            <a:r>
              <a:rPr lang="en-US" sz="2000" b="1" smtClean="0">
                <a:effectLst/>
                <a:latin typeface="Times New Roman" pitchFamily="18" charset="0"/>
                <a:ea typeface="ＭＳ Ｐゴシック" pitchFamily="34" charset="-128"/>
                <a:cs typeface="Times New Roman" pitchFamily="18" charset="0"/>
              </a:rPr>
              <a:t>l</a:t>
            </a:r>
            <a:r>
              <a:rPr lang="en-US" sz="2000" smtClean="0">
                <a:effectLst/>
                <a:ea typeface="ＭＳ Ｐゴシック" pitchFamily="34" charset="-128"/>
              </a:rPr>
              <a:t> (</a:t>
            </a:r>
            <a:r>
              <a:rPr lang="en-US" sz="2000" i="1" smtClean="0">
                <a:effectLst/>
                <a:ea typeface="ＭＳ Ｐゴシック" pitchFamily="34" charset="-128"/>
              </a:rPr>
              <a:t>shadowing</a:t>
            </a:r>
            <a:r>
              <a:rPr lang="en-US" sz="2000" smtClean="0">
                <a:effectLst/>
                <a:ea typeface="ＭＳ Ｐゴシック" pitchFamily="34" charset="-128"/>
              </a:rPr>
              <a:t>) or </a:t>
            </a:r>
            <a:r>
              <a:rPr lang="en-US" sz="2000" b="1" smtClean="0">
                <a:effectLst/>
                <a:latin typeface="Times New Roman" pitchFamily="18" charset="0"/>
                <a:ea typeface="ＭＳ Ｐゴシック" pitchFamily="34" charset="-128"/>
                <a:cs typeface="Times New Roman" pitchFamily="18" charset="0"/>
              </a:rPr>
              <a:t>v</a:t>
            </a:r>
            <a:r>
              <a:rPr lang="en-US" sz="2000" smtClean="0">
                <a:effectLst/>
                <a:ea typeface="ＭＳ Ｐゴシック" pitchFamily="34" charset="-128"/>
              </a:rPr>
              <a:t> (</a:t>
            </a:r>
            <a:r>
              <a:rPr lang="en-US" sz="2000" i="1" smtClean="0">
                <a:effectLst/>
                <a:ea typeface="ＭＳ Ｐゴシック" pitchFamily="34" charset="-128"/>
              </a:rPr>
              <a:t>masking</a:t>
            </a:r>
            <a:r>
              <a:rPr lang="en-US" sz="2000" smtClean="0">
                <a:effectLst/>
                <a:ea typeface="ＭＳ Ｐゴシック" pitchFamily="34" charset="-128"/>
              </a:rPr>
              <a:t>)</a:t>
            </a:r>
          </a:p>
        </p:txBody>
      </p:sp>
      <p:sp>
        <p:nvSpPr>
          <p:cNvPr id="2" name="Rectangle 1"/>
          <p:cNvSpPr/>
          <p:nvPr/>
        </p:nvSpPr>
        <p:spPr>
          <a:xfrm>
            <a:off x="2514600" y="3781425"/>
            <a:ext cx="2590800" cy="2571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3012" name="Picture 8"/>
          <p:cNvPicPr>
            <a:picLocks noChangeAspect="1"/>
          </p:cNvPicPr>
          <p:nvPr/>
        </p:nvPicPr>
        <p:blipFill>
          <a:blip r:embed="rId3"/>
          <a:srcRect/>
          <a:stretch>
            <a:fillRect/>
          </a:stretch>
        </p:blipFill>
        <p:spPr bwMode="auto">
          <a:xfrm>
            <a:off x="152400" y="1674813"/>
            <a:ext cx="6978650" cy="2211387"/>
          </a:xfrm>
          <a:prstGeom prst="rect">
            <a:avLst/>
          </a:prstGeom>
          <a:noFill/>
          <a:ln w="9525">
            <a:noFill/>
            <a:miter lim="800000"/>
            <a:headEnd/>
            <a:tailEnd/>
          </a:ln>
        </p:spPr>
      </p:pic>
      <p:sp>
        <p:nvSpPr>
          <p:cNvPr id="7" name="TextBox 6"/>
          <p:cNvSpPr txBox="1"/>
          <p:nvPr/>
        </p:nvSpPr>
        <p:spPr>
          <a:xfrm>
            <a:off x="2662238" y="3783013"/>
            <a:ext cx="4597400" cy="276225"/>
          </a:xfrm>
          <a:prstGeom prst="rect">
            <a:avLst/>
          </a:prstGeom>
          <a:noFill/>
        </p:spPr>
        <p:txBody>
          <a:bodyPr wrap="none">
            <a:spAutoFit/>
          </a:bodyPr>
          <a:lstStyle/>
          <a:p>
            <a:pPr>
              <a:defRPr/>
            </a:pPr>
            <a:r>
              <a:rPr lang="en-US" sz="1200" dirty="0">
                <a:solidFill>
                  <a:schemeClr val="bg1">
                    <a:lumMod val="50000"/>
                  </a:schemeClr>
                </a:solidFill>
              </a:rPr>
              <a:t>Images from “Real-Time Rendering, 3</a:t>
            </a:r>
            <a:r>
              <a:rPr lang="en-US" sz="1200" baseline="30000" dirty="0">
                <a:solidFill>
                  <a:schemeClr val="bg1">
                    <a:lumMod val="50000"/>
                  </a:schemeClr>
                </a:solidFill>
              </a:rPr>
              <a:t>rd</a:t>
            </a:r>
            <a:r>
              <a:rPr lang="en-US" sz="1200" dirty="0">
                <a:solidFill>
                  <a:schemeClr val="bg1">
                    <a:lumMod val="50000"/>
                  </a:schemeClr>
                </a:solidFill>
              </a:rPr>
              <a:t> Edition”, A K Peters 2008</a:t>
            </a:r>
          </a:p>
        </p:txBody>
      </p:sp>
      <p:sp>
        <p:nvSpPr>
          <p:cNvPr id="43014" name="TextBox 9"/>
          <p:cNvSpPr txBox="1">
            <a:spLocks noChangeArrowheads="1"/>
          </p:cNvSpPr>
          <p:nvPr/>
        </p:nvSpPr>
        <p:spPr bwMode="auto">
          <a:xfrm>
            <a:off x="187325" y="3411538"/>
            <a:ext cx="1389063" cy="369887"/>
          </a:xfrm>
          <a:prstGeom prst="rect">
            <a:avLst/>
          </a:prstGeom>
          <a:noFill/>
          <a:ln w="9525">
            <a:noFill/>
            <a:miter lim="800000"/>
            <a:headEnd/>
            <a:tailEnd/>
          </a:ln>
        </p:spPr>
        <p:txBody>
          <a:bodyPr wrap="none">
            <a:spAutoFit/>
          </a:bodyPr>
          <a:lstStyle/>
          <a:p>
            <a:r>
              <a:rPr lang="en-US" b="1"/>
              <a:t>shadowing</a:t>
            </a:r>
          </a:p>
        </p:txBody>
      </p:sp>
      <p:sp>
        <p:nvSpPr>
          <p:cNvPr id="43015" name="TextBox 10"/>
          <p:cNvSpPr txBox="1">
            <a:spLocks noChangeArrowheads="1"/>
          </p:cNvSpPr>
          <p:nvPr/>
        </p:nvSpPr>
        <p:spPr bwMode="auto">
          <a:xfrm>
            <a:off x="3678238" y="3411538"/>
            <a:ext cx="1120775" cy="369887"/>
          </a:xfrm>
          <a:prstGeom prst="rect">
            <a:avLst/>
          </a:prstGeom>
          <a:noFill/>
          <a:ln w="9525">
            <a:noFill/>
            <a:miter lim="800000"/>
            <a:headEnd/>
            <a:tailEnd/>
          </a:ln>
        </p:spPr>
        <p:txBody>
          <a:bodyPr wrap="none">
            <a:spAutoFit/>
          </a:bodyPr>
          <a:lstStyle/>
          <a:p>
            <a:r>
              <a:rPr lang="en-US" b="1"/>
              <a:t>masking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1066800"/>
            <a:ext cx="6345238" cy="1189038"/>
          </a:xfrm>
          <a:prstGeom prst="rect">
            <a:avLst/>
          </a:prstGeom>
          <a:noFill/>
          <a:ln>
            <a:noFill/>
          </a:ln>
          <a:extLst/>
        </p:spPr>
        <p:txBody>
          <a:bodyPr lIns="73152" tIns="36576" rIns="73152" bIns="36576">
            <a:spAutoFit/>
          </a:bodyPr>
          <a:lstStyle/>
          <a:p>
            <a:pPr algn="ctr">
              <a:spcBef>
                <a:spcPct val="50000"/>
              </a:spcBef>
              <a:defRPr/>
            </a:pPr>
            <a:r>
              <a:rPr lang="en-US" sz="2900" dirty="0">
                <a:solidFill>
                  <a:schemeClr val="bg2"/>
                </a:solidFill>
                <a:effectLst>
                  <a:outerShdw blurRad="38100" dist="38100" dir="2700000" algn="tl">
                    <a:srgbClr val="C0C0C0"/>
                  </a:outerShdw>
                </a:effectLst>
                <a:latin typeface="Arial Bold" pitchFamily="34" charset="0"/>
              </a:rPr>
              <a:t>Physically Based Lighting in </a:t>
            </a:r>
          </a:p>
          <a:p>
            <a:pPr algn="ctr">
              <a:spcBef>
                <a:spcPct val="50000"/>
              </a:spcBef>
              <a:defRPr/>
            </a:pPr>
            <a:r>
              <a:rPr lang="en-US" sz="2900" i="1" dirty="0">
                <a:solidFill>
                  <a:schemeClr val="bg2"/>
                </a:solidFill>
                <a:effectLst>
                  <a:outerShdw blurRad="38100" dist="38100" dir="2700000" algn="tl">
                    <a:srgbClr val="C0C0C0"/>
                  </a:outerShdw>
                </a:effectLst>
                <a:latin typeface="Arial Bold" pitchFamily="34" charset="0"/>
              </a:rPr>
              <a:t>Call of Duty: Black Ops</a:t>
            </a:r>
          </a:p>
        </p:txBody>
      </p:sp>
      <p:sp>
        <p:nvSpPr>
          <p:cNvPr id="3075" name="Text Box 10"/>
          <p:cNvSpPr txBox="1">
            <a:spLocks noChangeArrowheads="1"/>
          </p:cNvSpPr>
          <p:nvPr/>
        </p:nvSpPr>
        <p:spPr bwMode="auto">
          <a:xfrm>
            <a:off x="609600" y="2514600"/>
            <a:ext cx="6343650" cy="255588"/>
          </a:xfrm>
          <a:prstGeom prst="rect">
            <a:avLst/>
          </a:prstGeom>
          <a:noFill/>
          <a:ln>
            <a:noFill/>
          </a:ln>
          <a:extLst/>
        </p:spPr>
        <p:txBody>
          <a:bodyPr lIns="73152" tIns="36576" rIns="73152" bIns="36576">
            <a:spAutoFit/>
          </a:bodyPr>
          <a:lstStyle/>
          <a:p>
            <a:pPr algn="ctr">
              <a:spcBef>
                <a:spcPct val="50000"/>
              </a:spcBef>
              <a:defRPr/>
            </a:pPr>
            <a:r>
              <a:rPr lang="en-US" sz="1200">
                <a:effectLst>
                  <a:outerShdw blurRad="38100" dist="38100" dir="2700000" algn="tl">
                    <a:srgbClr val="C0C0C0"/>
                  </a:outerShdw>
                </a:effectLst>
              </a:rPr>
              <a:t>Dimitar Lazarov, Lead Graphics Engineer, Treyarch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Microfacet BRDF</a:t>
            </a:r>
          </a:p>
        </p:txBody>
      </p:sp>
      <p:pic>
        <p:nvPicPr>
          <p:cNvPr id="45058" name="Picture 1"/>
          <p:cNvPicPr>
            <a:picLocks noChangeAspect="1"/>
          </p:cNvPicPr>
          <p:nvPr/>
        </p:nvPicPr>
        <p:blipFill>
          <a:blip r:embed="rId3"/>
          <a:srcRect/>
          <a:stretch>
            <a:fillRect/>
          </a:stretch>
        </p:blipFill>
        <p:spPr bwMode="auto">
          <a:xfrm>
            <a:off x="76200" y="914400"/>
            <a:ext cx="7199313"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p:cNvPicPr>
            <a:picLocks noChangeAspect="1"/>
          </p:cNvPicPr>
          <p:nvPr/>
        </p:nvPicPr>
        <p:blipFill>
          <a:blip r:embed="rId3"/>
          <a:srcRect/>
          <a:stretch>
            <a:fillRect/>
          </a:stretch>
        </p:blipFill>
        <p:spPr bwMode="auto">
          <a:xfrm>
            <a:off x="76200" y="914400"/>
            <a:ext cx="7199313" cy="1905000"/>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Microfacet BRDF - D</a:t>
            </a:r>
          </a:p>
        </p:txBody>
      </p:sp>
      <p:sp>
        <p:nvSpPr>
          <p:cNvPr id="2" name="Rectangle 1"/>
          <p:cNvSpPr/>
          <p:nvPr/>
        </p:nvSpPr>
        <p:spPr>
          <a:xfrm>
            <a:off x="5486400" y="762000"/>
            <a:ext cx="1690688" cy="9906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p:cNvPicPr>
            <a:picLocks noChangeAspect="1"/>
          </p:cNvPicPr>
          <p:nvPr/>
        </p:nvPicPr>
        <p:blipFill>
          <a:blip r:embed="rId3"/>
          <a:srcRect/>
          <a:stretch>
            <a:fillRect/>
          </a:stretch>
        </p:blipFill>
        <p:spPr bwMode="auto">
          <a:xfrm>
            <a:off x="76200" y="914400"/>
            <a:ext cx="7199313" cy="1905000"/>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Microfacet BRDF - F</a:t>
            </a:r>
          </a:p>
        </p:txBody>
      </p:sp>
      <p:sp>
        <p:nvSpPr>
          <p:cNvPr id="5" name="Rectangle 4"/>
          <p:cNvSpPr/>
          <p:nvPr/>
        </p:nvSpPr>
        <p:spPr>
          <a:xfrm>
            <a:off x="76200" y="762000"/>
            <a:ext cx="2209800" cy="9906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p:cNvPicPr>
            <a:picLocks noChangeAspect="1"/>
          </p:cNvPicPr>
          <p:nvPr/>
        </p:nvPicPr>
        <p:blipFill>
          <a:blip r:embed="rId3"/>
          <a:srcRect/>
          <a:stretch>
            <a:fillRect/>
          </a:stretch>
        </p:blipFill>
        <p:spPr bwMode="auto">
          <a:xfrm>
            <a:off x="76200" y="914400"/>
            <a:ext cx="7199313" cy="1905000"/>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Microfacet BRDF - G</a:t>
            </a:r>
          </a:p>
        </p:txBody>
      </p:sp>
      <p:sp>
        <p:nvSpPr>
          <p:cNvPr id="5" name="Rectangle 4"/>
          <p:cNvSpPr/>
          <p:nvPr/>
        </p:nvSpPr>
        <p:spPr>
          <a:xfrm>
            <a:off x="2362200" y="762000"/>
            <a:ext cx="3048000" cy="9906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p:cNvPicPr>
            <a:picLocks noChangeAspect="1"/>
          </p:cNvPicPr>
          <p:nvPr/>
        </p:nvPicPr>
        <p:blipFill>
          <a:blip r:embed="rId3"/>
          <a:srcRect/>
          <a:stretch>
            <a:fillRect/>
          </a:stretch>
        </p:blipFill>
        <p:spPr bwMode="auto">
          <a:xfrm>
            <a:off x="76200" y="914400"/>
            <a:ext cx="7199313" cy="1905000"/>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Microfacet BRDF – the rest</a:t>
            </a:r>
          </a:p>
        </p:txBody>
      </p:sp>
      <p:sp>
        <p:nvSpPr>
          <p:cNvPr id="5" name="Rectangle 4"/>
          <p:cNvSpPr/>
          <p:nvPr/>
        </p:nvSpPr>
        <p:spPr>
          <a:xfrm>
            <a:off x="1447800" y="1905000"/>
            <a:ext cx="4419600" cy="9906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Modular approach</a:t>
            </a:r>
          </a:p>
        </p:txBody>
      </p:sp>
      <p:sp>
        <p:nvSpPr>
          <p:cNvPr id="55298" name="Rectangle 3"/>
          <p:cNvSpPr>
            <a:spLocks noGrp="1" noChangeArrowheads="1"/>
          </p:cNvSpPr>
          <p:nvPr>
            <p:ph type="body" idx="4294967295"/>
          </p:nvPr>
        </p:nvSpPr>
        <p:spPr>
          <a:xfrm>
            <a:off x="228600" y="914400"/>
            <a:ext cx="6705600" cy="3063875"/>
          </a:xfrm>
          <a:noFill/>
        </p:spPr>
        <p:txBody>
          <a:bodyPr/>
          <a:lstStyle/>
          <a:p>
            <a:pPr>
              <a:lnSpc>
                <a:spcPct val="100000"/>
              </a:lnSpc>
              <a:buFont typeface="Wingdings" pitchFamily="2" charset="2"/>
              <a:buChar char="§"/>
            </a:pPr>
            <a:r>
              <a:rPr lang="en-US" sz="2000" smtClean="0">
                <a:effectLst/>
                <a:ea typeface="ＭＳ Ｐゴシック" pitchFamily="34" charset="-128"/>
              </a:rPr>
              <a:t>Early experiments used Cook-Torrance</a:t>
            </a:r>
          </a:p>
          <a:p>
            <a:pPr>
              <a:lnSpc>
                <a:spcPct val="100000"/>
              </a:lnSpc>
              <a:buFont typeface="Wingdings" pitchFamily="2" charset="2"/>
              <a:buChar char="§"/>
            </a:pPr>
            <a:r>
              <a:rPr lang="en-US" sz="2000" smtClean="0">
                <a:effectLst/>
                <a:ea typeface="ＭＳ Ｐゴシック" pitchFamily="34" charset="-128"/>
              </a:rPr>
              <a:t>We then tried out different options to get a more realistic look and better performance</a:t>
            </a:r>
          </a:p>
          <a:p>
            <a:pPr>
              <a:lnSpc>
                <a:spcPct val="100000"/>
              </a:lnSpc>
              <a:buFont typeface="Wingdings" pitchFamily="2" charset="2"/>
              <a:buChar char="§"/>
            </a:pPr>
            <a:r>
              <a:rPr lang="en-US" sz="2000" smtClean="0">
                <a:effectLst/>
                <a:ea typeface="ＭＳ Ｐゴシック" pitchFamily="34" charset="-128"/>
              </a:rPr>
              <a:t>Since each part of the BRDF can be chosen separately, we tried out various “lego pieces”</a:t>
            </a:r>
          </a:p>
          <a:p>
            <a:pPr>
              <a:lnSpc>
                <a:spcPct val="100000"/>
              </a:lnSpc>
              <a:buFont typeface="Wingdings" pitchFamily="2" charset="2"/>
              <a:buChar char="§"/>
            </a:pPr>
            <a:endParaRPr lang="en-US" sz="200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3"/>
          <a:srcRect/>
          <a:stretch>
            <a:fillRect/>
          </a:stretch>
        </p:blipFill>
        <p:spPr bwMode="auto">
          <a:xfrm>
            <a:off x="909638" y="2438400"/>
            <a:ext cx="5719762" cy="1322388"/>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Shading with microfacet BRDF</a:t>
            </a:r>
          </a:p>
        </p:txBody>
      </p:sp>
      <p:sp>
        <p:nvSpPr>
          <p:cNvPr id="57347" name="Rectangle 3"/>
          <p:cNvSpPr>
            <a:spLocks noGrp="1" noChangeArrowheads="1"/>
          </p:cNvSpPr>
          <p:nvPr>
            <p:ph type="body" idx="4294967295"/>
          </p:nvPr>
        </p:nvSpPr>
        <p:spPr>
          <a:xfrm>
            <a:off x="228600" y="914400"/>
            <a:ext cx="6705600" cy="3063875"/>
          </a:xfrm>
          <a:noFill/>
        </p:spPr>
        <p:txBody>
          <a:bodyPr/>
          <a:lstStyle/>
          <a:p>
            <a:pPr>
              <a:lnSpc>
                <a:spcPct val="100000"/>
              </a:lnSpc>
              <a:buFont typeface="Wingdings" pitchFamily="2" charset="2"/>
              <a:buChar char="§"/>
            </a:pPr>
            <a:r>
              <a:rPr lang="en-US" sz="2000" smtClean="0">
                <a:effectLst/>
                <a:ea typeface="ＭＳ Ｐゴシック" pitchFamily="34" charset="-128"/>
              </a:rPr>
              <a:t>Useful to factor into three components</a:t>
            </a:r>
          </a:p>
          <a:p>
            <a:pPr marL="742950" lvl="1" indent="-285750">
              <a:lnSpc>
                <a:spcPct val="100000"/>
              </a:lnSpc>
              <a:buFont typeface="Wingdings" pitchFamily="2" charset="2"/>
              <a:buChar char="§"/>
            </a:pPr>
            <a:r>
              <a:rPr lang="en-US" sz="2000" smtClean="0">
                <a:effectLst/>
                <a:ea typeface="ＭＳ Ｐゴシック" pitchFamily="34" charset="-128"/>
              </a:rPr>
              <a:t>Distribution function times constant:</a:t>
            </a:r>
            <a:endParaRPr lang="en-US" sz="2000" i="1" smtClean="0">
              <a:effectLst/>
              <a:ea typeface="ＭＳ Ｐゴシック" pitchFamily="34" charset="-128"/>
            </a:endParaRPr>
          </a:p>
          <a:p>
            <a:pPr marL="742950" lvl="1" indent="-285750">
              <a:lnSpc>
                <a:spcPct val="100000"/>
              </a:lnSpc>
              <a:buFont typeface="Wingdings" pitchFamily="2" charset="2"/>
              <a:buChar char="§"/>
            </a:pPr>
            <a:r>
              <a:rPr lang="en-US" sz="2000" smtClean="0">
                <a:effectLst/>
                <a:ea typeface="ＭＳ Ｐゴシック" pitchFamily="34" charset="-128"/>
              </a:rPr>
              <a:t>Fresnel: </a:t>
            </a:r>
            <a:endParaRPr lang="en-US" sz="2000" i="1" smtClean="0">
              <a:effectLst/>
              <a:ea typeface="ＭＳ Ｐゴシック" pitchFamily="34" charset="-128"/>
            </a:endParaRPr>
          </a:p>
          <a:p>
            <a:pPr marL="742950" lvl="1" indent="-285750">
              <a:lnSpc>
                <a:spcPct val="100000"/>
              </a:lnSpc>
              <a:buFont typeface="Wingdings" pitchFamily="2" charset="2"/>
              <a:buChar char="§"/>
            </a:pPr>
            <a:r>
              <a:rPr lang="en-US" sz="2000" smtClean="0">
                <a:effectLst/>
                <a:ea typeface="ＭＳ Ｐゴシック" pitchFamily="34" charset="-128"/>
              </a:rPr>
              <a:t>Visibility function:</a:t>
            </a:r>
            <a:endParaRPr lang="en-US" sz="2000" i="1" smtClean="0">
              <a:effectLst/>
              <a:ea typeface="ＭＳ Ｐゴシック" pitchFamily="34" charset="-128"/>
            </a:endParaRPr>
          </a:p>
        </p:txBody>
      </p:sp>
      <p:pic>
        <p:nvPicPr>
          <p:cNvPr id="57348" name="Picture 1"/>
          <p:cNvPicPr>
            <a:picLocks noChangeAspect="1"/>
          </p:cNvPicPr>
          <p:nvPr/>
        </p:nvPicPr>
        <p:blipFill>
          <a:blip r:embed="rId4"/>
          <a:srcRect/>
          <a:stretch>
            <a:fillRect/>
          </a:stretch>
        </p:blipFill>
        <p:spPr bwMode="auto">
          <a:xfrm>
            <a:off x="5257800" y="1066800"/>
            <a:ext cx="1552575" cy="1030288"/>
          </a:xfrm>
          <a:prstGeom prst="rect">
            <a:avLst/>
          </a:prstGeom>
          <a:noFill/>
          <a:ln w="9525">
            <a:noFill/>
            <a:miter lim="800000"/>
            <a:headEnd/>
            <a:tailEnd/>
          </a:ln>
        </p:spPr>
      </p:pic>
      <p:pic>
        <p:nvPicPr>
          <p:cNvPr id="57349" name="Picture 2"/>
          <p:cNvPicPr>
            <a:picLocks noChangeAspect="1"/>
          </p:cNvPicPr>
          <p:nvPr/>
        </p:nvPicPr>
        <p:blipFill>
          <a:blip r:embed="rId5"/>
          <a:srcRect/>
          <a:stretch>
            <a:fillRect/>
          </a:stretch>
        </p:blipFill>
        <p:spPr bwMode="auto">
          <a:xfrm>
            <a:off x="2590800" y="1731963"/>
            <a:ext cx="1500188"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p:cNvPicPr>
          <p:nvPr/>
        </p:nvPicPr>
        <p:blipFill>
          <a:blip r:embed="rId3"/>
          <a:srcRect/>
          <a:stretch>
            <a:fillRect/>
          </a:stretch>
        </p:blipFill>
        <p:spPr bwMode="auto">
          <a:xfrm>
            <a:off x="1076325" y="762000"/>
            <a:ext cx="5934075" cy="2466975"/>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Distribution functions</a:t>
            </a:r>
          </a:p>
        </p:txBody>
      </p:sp>
      <p:sp>
        <p:nvSpPr>
          <p:cNvPr id="59395"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Beckmann:</a:t>
            </a:r>
            <a:endParaRPr lang="en-US" sz="2000" b="1"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a:buFont typeface="Wingdings" pitchFamily="2" charset="2"/>
              <a:buChar char="§"/>
            </a:pPr>
            <a:r>
              <a:rPr lang="en-US" sz="2000" smtClean="0">
                <a:effectLst/>
                <a:ea typeface="ＭＳ Ｐゴシック" pitchFamily="34" charset="-128"/>
              </a:rPr>
              <a:t>Read roughness </a:t>
            </a:r>
            <a:r>
              <a:rPr lang="en-US" sz="2000" i="1" smtClean="0">
                <a:effectLst/>
                <a:latin typeface="Times New Roman" pitchFamily="18" charset="0"/>
                <a:ea typeface="ＭＳ Ｐゴシック" pitchFamily="34" charset="-128"/>
                <a:cs typeface="Times New Roman" pitchFamily="18" charset="0"/>
              </a:rPr>
              <a:t>m</a:t>
            </a:r>
            <a:r>
              <a:rPr lang="en-US" sz="2000" smtClean="0">
                <a:effectLst/>
                <a:ea typeface="ＭＳ Ｐゴシック" pitchFamily="34" charset="-128"/>
              </a:rPr>
              <a:t> from an LDR texture (range 0 to 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p:cNvPicPr>
            <a:picLocks noChangeAspect="1"/>
          </p:cNvPicPr>
          <p:nvPr/>
        </p:nvPicPr>
        <p:blipFill>
          <a:blip r:embed="rId3"/>
          <a:srcRect/>
          <a:stretch>
            <a:fillRect/>
          </a:stretch>
        </p:blipFill>
        <p:spPr bwMode="auto">
          <a:xfrm>
            <a:off x="3505200" y="3084513"/>
            <a:ext cx="3657600" cy="573087"/>
          </a:xfrm>
          <a:prstGeom prst="rect">
            <a:avLst/>
          </a:prstGeom>
          <a:noFill/>
          <a:ln w="9525">
            <a:noFill/>
            <a:miter lim="800000"/>
            <a:headEnd/>
            <a:tailEnd/>
          </a:ln>
        </p:spPr>
      </p:pic>
      <p:pic>
        <p:nvPicPr>
          <p:cNvPr id="61442" name="Picture 1"/>
          <p:cNvPicPr>
            <a:picLocks noChangeAspect="1"/>
          </p:cNvPicPr>
          <p:nvPr/>
        </p:nvPicPr>
        <p:blipFill>
          <a:blip r:embed="rId4"/>
          <a:srcRect/>
          <a:stretch>
            <a:fillRect/>
          </a:stretch>
        </p:blipFill>
        <p:spPr bwMode="auto">
          <a:xfrm>
            <a:off x="623888" y="1219200"/>
            <a:ext cx="6615112" cy="1428750"/>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Distribution functions continued</a:t>
            </a:r>
          </a:p>
        </p:txBody>
      </p:sp>
      <p:sp>
        <p:nvSpPr>
          <p:cNvPr id="6144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Phong lobe NDF (Blinn-Phong):</a:t>
            </a: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a:buFont typeface="Wingdings" pitchFamily="2" charset="2"/>
              <a:buChar char="§"/>
            </a:pPr>
            <a:r>
              <a:rPr lang="en-US" sz="2000" smtClean="0">
                <a:effectLst/>
                <a:ea typeface="ＭＳ Ｐゴシック" pitchFamily="34" charset="-128"/>
              </a:rPr>
              <a:t>Specular power </a:t>
            </a:r>
            <a:r>
              <a:rPr lang="en-US" sz="2000" i="1" smtClean="0">
                <a:effectLst/>
                <a:latin typeface="Times New Roman" pitchFamily="18" charset="0"/>
                <a:ea typeface="ＭＳ Ｐゴシック" pitchFamily="34" charset="-128"/>
                <a:cs typeface="Times New Roman" pitchFamily="18" charset="0"/>
              </a:rPr>
              <a:t>n</a:t>
            </a:r>
            <a:r>
              <a:rPr lang="en-US" sz="2000" smtClean="0">
                <a:effectLst/>
                <a:ea typeface="ＭＳ Ｐゴシック" pitchFamily="34" charset="-128"/>
              </a:rPr>
              <a:t> in the range (1, 8192)</a:t>
            </a:r>
          </a:p>
          <a:p>
            <a:pPr>
              <a:buFont typeface="Wingdings" pitchFamily="2" charset="2"/>
              <a:buChar char="§"/>
            </a:pPr>
            <a:r>
              <a:rPr lang="en-US" sz="2000" smtClean="0">
                <a:effectLst/>
                <a:ea typeface="ＭＳ Ｐゴシック" pitchFamily="34" charset="-128"/>
              </a:rPr>
              <a:t>Encode log in gloss map: </a:t>
            </a:r>
            <a:endParaRPr lang="en-US" sz="2000" i="1" baseline="30000" smtClean="0">
              <a:effectLst/>
              <a:latin typeface="Times New Roman" pitchFamily="18" charset="0"/>
              <a:ea typeface="ＭＳ Ｐゴシック" pitchFamily="34" charset="-128"/>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p:cNvPicPr>
          <p:nvPr/>
        </p:nvPicPr>
        <p:blipFill>
          <a:blip r:embed="rId3"/>
          <a:srcRect/>
          <a:stretch>
            <a:fillRect/>
          </a:stretch>
        </p:blipFill>
        <p:spPr bwMode="auto">
          <a:xfrm>
            <a:off x="2057400" y="2601913"/>
            <a:ext cx="3048000" cy="1360487"/>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Distribution functions comparison</a:t>
            </a:r>
          </a:p>
        </p:txBody>
      </p:sp>
      <p:sp>
        <p:nvSpPr>
          <p:cNvPr id="63491"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Beckmann, Phong NDFs very similar in our gloss range</a:t>
            </a:r>
          </a:p>
          <a:p>
            <a:pPr>
              <a:buFont typeface="Wingdings" pitchFamily="2" charset="2"/>
              <a:buChar char="§"/>
            </a:pPr>
            <a:r>
              <a:rPr lang="en-US" sz="2000" smtClean="0">
                <a:effectLst/>
                <a:ea typeface="ＭＳ Ｐゴシック" pitchFamily="34" charset="-128"/>
              </a:rPr>
              <a:t>Blinn-Phong is cheaper to evaluate and the gloss representation seems visually more intuitive </a:t>
            </a:r>
          </a:p>
          <a:p>
            <a:pPr>
              <a:buFont typeface="Wingdings" pitchFamily="2" charset="2"/>
              <a:buChar char="§"/>
            </a:pPr>
            <a:r>
              <a:rPr lang="en-US" sz="2000" smtClean="0">
                <a:effectLst/>
                <a:ea typeface="ＭＳ Ｐゴシック" pitchFamily="34" charset="-128"/>
              </a:rPr>
              <a:t>It is easy to switch between the two if needed:</a:t>
            </a:r>
            <a:endParaRPr lang="en-US" i="1" smtClean="0">
              <a:effectLst/>
              <a:ea typeface="ＭＳ Ｐゴシック" pitchFamily="34" charset="-128"/>
            </a:endParaRPr>
          </a:p>
        </p:txBody>
      </p:sp>
      <p:sp>
        <p:nvSpPr>
          <p:cNvPr id="3" name="Rectangle 2"/>
          <p:cNvSpPr/>
          <p:nvPr/>
        </p:nvSpPr>
        <p:spPr>
          <a:xfrm>
            <a:off x="2590800" y="3875088"/>
            <a:ext cx="2514600" cy="1635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latin typeface="Arial Bold" pitchFamily="34" charset="0"/>
                <a:ea typeface="ＭＳ Ｐゴシック" pitchFamily="34" charset="-128"/>
              </a:rPr>
              <a:t>Agenda</a:t>
            </a:r>
          </a:p>
        </p:txBody>
      </p:sp>
      <p:sp>
        <p:nvSpPr>
          <p:cNvPr id="11266"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Physically based lighting and shading</a:t>
            </a:r>
          </a:p>
          <a:p>
            <a:pPr>
              <a:buFont typeface="Wingdings" pitchFamily="2" charset="2"/>
              <a:buChar char="§"/>
            </a:pPr>
            <a:r>
              <a:rPr lang="en-US" sz="2000" smtClean="0">
                <a:effectLst/>
                <a:ea typeface="ＭＳ Ｐゴシック" pitchFamily="34" charset="-128"/>
              </a:rPr>
              <a:t>in the context of evolving Call of Duty’s graphics</a:t>
            </a:r>
          </a:p>
          <a:p>
            <a:pPr>
              <a:buFont typeface="Wingdings" pitchFamily="2" charset="2"/>
              <a:buChar char="§"/>
            </a:pPr>
            <a:r>
              <a:rPr lang="en-US" sz="2000" smtClean="0">
                <a:effectLst/>
                <a:ea typeface="ＭＳ Ｐゴシック" pitchFamily="34" charset="-128"/>
              </a:rPr>
              <a:t>and what lessons we learned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Beckmann Distribution function</a:t>
            </a:r>
          </a:p>
        </p:txBody>
      </p:sp>
      <p:pic>
        <p:nvPicPr>
          <p:cNvPr id="65538" name="Picture 4" descr="dlazarov-31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Blinn-Phong Distribution function</a:t>
            </a:r>
          </a:p>
        </p:txBody>
      </p:sp>
      <p:pic>
        <p:nvPicPr>
          <p:cNvPr id="66562" name="Picture 4" descr="dlazarov-32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Distribution functions comparison</a:t>
            </a:r>
          </a:p>
        </p:txBody>
      </p:sp>
      <p:pic>
        <p:nvPicPr>
          <p:cNvPr id="67586" name="Picture 4" descr="dimitar0"/>
          <p:cNvPicPr>
            <a:picLocks noChangeAspect="1" noChangeArrowheads="1"/>
          </p:cNvPicPr>
          <p:nvPr/>
        </p:nvPicPr>
        <p:blipFill>
          <a:blip r:embed="rId3"/>
          <a:srcRect/>
          <a:stretch>
            <a:fillRect/>
          </a:stretch>
        </p:blipFill>
        <p:spPr bwMode="auto">
          <a:xfrm>
            <a:off x="3657600" y="914400"/>
            <a:ext cx="3463925" cy="2146300"/>
          </a:xfrm>
          <a:prstGeom prst="rect">
            <a:avLst/>
          </a:prstGeom>
          <a:noFill/>
          <a:ln w="9525">
            <a:noFill/>
            <a:miter lim="800000"/>
            <a:headEnd/>
            <a:tailEnd/>
          </a:ln>
        </p:spPr>
      </p:pic>
      <p:pic>
        <p:nvPicPr>
          <p:cNvPr id="67587" name="Picture 5" descr="dimitar1"/>
          <p:cNvPicPr>
            <a:picLocks noChangeAspect="1" noChangeArrowheads="1"/>
          </p:cNvPicPr>
          <p:nvPr/>
        </p:nvPicPr>
        <p:blipFill>
          <a:blip r:embed="rId4"/>
          <a:srcRect/>
          <a:stretch>
            <a:fillRect/>
          </a:stretch>
        </p:blipFill>
        <p:spPr bwMode="auto">
          <a:xfrm>
            <a:off x="228600" y="914400"/>
            <a:ext cx="3473450" cy="2157413"/>
          </a:xfrm>
          <a:prstGeom prst="rect">
            <a:avLst/>
          </a:prstGeom>
          <a:noFill/>
          <a:ln w="9525">
            <a:noFill/>
            <a:miter lim="800000"/>
            <a:headEnd/>
            <a:tailEnd/>
          </a:ln>
        </p:spPr>
      </p:pic>
      <p:sp>
        <p:nvSpPr>
          <p:cNvPr id="67588" name="Text Box 6"/>
          <p:cNvSpPr txBox="1">
            <a:spLocks noChangeArrowheads="1"/>
          </p:cNvSpPr>
          <p:nvPr/>
        </p:nvSpPr>
        <p:spPr bwMode="auto">
          <a:xfrm>
            <a:off x="4191000" y="3200400"/>
            <a:ext cx="2060575" cy="336550"/>
          </a:xfrm>
          <a:prstGeom prst="rect">
            <a:avLst/>
          </a:prstGeom>
          <a:noFill/>
          <a:ln w="9525">
            <a:noFill/>
            <a:miter lim="800000"/>
            <a:headEnd/>
            <a:tailEnd/>
          </a:ln>
        </p:spPr>
        <p:txBody>
          <a:bodyPr wrap="none">
            <a:spAutoFit/>
          </a:bodyPr>
          <a:lstStyle/>
          <a:p>
            <a:r>
              <a:rPr lang="en-US" sz="1600" i="1"/>
              <a:t>m</a:t>
            </a:r>
            <a:r>
              <a:rPr lang="en-US" sz="1600"/>
              <a:t> = 0.6, 0.7, 0.8, 0.9</a:t>
            </a:r>
          </a:p>
        </p:txBody>
      </p:sp>
      <p:sp>
        <p:nvSpPr>
          <p:cNvPr id="67589" name="Text Box 7"/>
          <p:cNvSpPr txBox="1">
            <a:spLocks noChangeArrowheads="1"/>
          </p:cNvSpPr>
          <p:nvPr/>
        </p:nvSpPr>
        <p:spPr bwMode="auto">
          <a:xfrm>
            <a:off x="762000" y="3200400"/>
            <a:ext cx="2060575" cy="336550"/>
          </a:xfrm>
          <a:prstGeom prst="rect">
            <a:avLst/>
          </a:prstGeom>
          <a:noFill/>
          <a:ln w="9525">
            <a:noFill/>
            <a:miter lim="800000"/>
            <a:headEnd/>
            <a:tailEnd/>
          </a:ln>
        </p:spPr>
        <p:txBody>
          <a:bodyPr wrap="none">
            <a:spAutoFit/>
          </a:bodyPr>
          <a:lstStyle/>
          <a:p>
            <a:r>
              <a:rPr lang="en-US" sz="1600" i="1"/>
              <a:t>m</a:t>
            </a:r>
            <a:r>
              <a:rPr lang="en-US" sz="1600"/>
              <a:t> = 0.2, 0.3, 0.4, 0.5</a:t>
            </a:r>
          </a:p>
        </p:txBody>
      </p:sp>
      <p:sp>
        <p:nvSpPr>
          <p:cNvPr id="67590" name="Text Box 8"/>
          <p:cNvSpPr txBox="1">
            <a:spLocks noChangeArrowheads="1"/>
          </p:cNvSpPr>
          <p:nvPr/>
        </p:nvSpPr>
        <p:spPr bwMode="auto">
          <a:xfrm>
            <a:off x="5867400" y="838200"/>
            <a:ext cx="1281113" cy="517525"/>
          </a:xfrm>
          <a:prstGeom prst="rect">
            <a:avLst/>
          </a:prstGeom>
          <a:noFill/>
          <a:ln w="9525">
            <a:noFill/>
            <a:miter lim="800000"/>
            <a:headEnd/>
            <a:tailEnd/>
          </a:ln>
        </p:spPr>
        <p:txBody>
          <a:bodyPr wrap="none">
            <a:spAutoFit/>
          </a:bodyPr>
          <a:lstStyle/>
          <a:p>
            <a:pPr>
              <a:buClr>
                <a:srgbClr val="FF0000"/>
              </a:buClr>
              <a:buFont typeface="Wingdings" pitchFamily="2" charset="2"/>
              <a:buChar char="§"/>
            </a:pPr>
            <a:r>
              <a:rPr lang="en-US" sz="1400"/>
              <a:t> </a:t>
            </a:r>
            <a:r>
              <a:rPr lang="en-US" sz="1400">
                <a:solidFill>
                  <a:srgbClr val="FF0000"/>
                </a:solidFill>
              </a:rPr>
              <a:t>Blinn-Phong</a:t>
            </a:r>
          </a:p>
          <a:p>
            <a:pPr>
              <a:buClr>
                <a:srgbClr val="0080FF"/>
              </a:buClr>
              <a:buFont typeface="Wingdings" pitchFamily="2" charset="2"/>
              <a:buChar char="§"/>
            </a:pPr>
            <a:r>
              <a:rPr lang="en-US" sz="1400"/>
              <a:t> </a:t>
            </a:r>
            <a:r>
              <a:rPr lang="en-US" sz="1400">
                <a:solidFill>
                  <a:srgbClr val="0080FF"/>
                </a:solidFill>
              </a:rPr>
              <a:t>Beckmann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Fresnel functions</a:t>
            </a:r>
          </a:p>
        </p:txBody>
      </p:sp>
      <p:sp>
        <p:nvSpPr>
          <p:cNvPr id="6963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Schlick’s approximation to Fresnel</a:t>
            </a:r>
          </a:p>
          <a:p>
            <a:pPr marL="742950" lvl="1" indent="-285750">
              <a:buFont typeface="Wingdings" pitchFamily="2" charset="2"/>
              <a:buChar char="§"/>
            </a:pPr>
            <a:endParaRPr lang="en-US" sz="2000" i="1" smtClean="0">
              <a:effectLst/>
              <a:ea typeface="ＭＳ Ｐゴシック" pitchFamily="34" charset="-128"/>
            </a:endParaRPr>
          </a:p>
          <a:p>
            <a:pPr marL="742950" lvl="1" indent="-285750">
              <a:buFont typeface="Wingdings" pitchFamily="2" charset="2"/>
              <a:buChar char="§"/>
            </a:pPr>
            <a:r>
              <a:rPr lang="en-US" sz="2000" smtClean="0">
                <a:effectLst/>
                <a:ea typeface="ＭＳ Ｐゴシック" pitchFamily="34" charset="-128"/>
              </a:rPr>
              <a:t>Original (mirror reflection) definition: </a:t>
            </a:r>
            <a:r>
              <a:rPr lang="en-US" sz="2000" i="1" smtClean="0">
                <a:effectLst/>
                <a:latin typeface="Times New Roman" pitchFamily="18" charset="0"/>
                <a:ea typeface="ＭＳ Ｐゴシック" pitchFamily="34" charset="-128"/>
                <a:cs typeface="Times New Roman" pitchFamily="18" charset="0"/>
              </a:rPr>
              <a:t>x</a:t>
            </a:r>
            <a:r>
              <a:rPr lang="en-US" sz="2000" smtClean="0">
                <a:effectLst/>
                <a:ea typeface="ＭＳ Ｐゴシック" pitchFamily="34" charset="-128"/>
              </a:rPr>
              <a:t>= </a:t>
            </a:r>
            <a:r>
              <a:rPr lang="en-US" sz="2000" u="sng" smtClean="0">
                <a:effectLst/>
                <a:ea typeface="ＭＳ Ｐゴシック" pitchFamily="34" charset="-128"/>
              </a:rPr>
              <a:t>(</a:t>
            </a:r>
            <a:r>
              <a:rPr lang="en-US" sz="2000" b="1" u="sng" smtClean="0">
                <a:effectLst/>
                <a:latin typeface="Times New Roman" pitchFamily="18" charset="0"/>
                <a:ea typeface="ＭＳ Ｐゴシック" pitchFamily="34" charset="-128"/>
                <a:cs typeface="Times New Roman" pitchFamily="18" charset="0"/>
              </a:rPr>
              <a:t>n</a:t>
            </a:r>
            <a:r>
              <a:rPr lang="en-US" sz="2000" u="sng" smtClean="0">
                <a:effectLst/>
                <a:ea typeface="ＭＳ Ｐゴシック" pitchFamily="34" charset="-128"/>
              </a:rPr>
              <a:t>•</a:t>
            </a:r>
            <a:r>
              <a:rPr lang="en-US" sz="2000" b="1" u="sng" smtClean="0">
                <a:effectLst/>
                <a:latin typeface="Times New Roman" pitchFamily="18" charset="0"/>
                <a:ea typeface="ＭＳ Ｐゴシック" pitchFamily="34" charset="-128"/>
                <a:cs typeface="Times New Roman" pitchFamily="18" charset="0"/>
              </a:rPr>
              <a:t>l</a:t>
            </a:r>
            <a:r>
              <a:rPr lang="en-US" sz="2000" u="sng" smtClean="0">
                <a:effectLst/>
                <a:latin typeface="Times New Roman" pitchFamily="18" charset="0"/>
                <a:ea typeface="ＭＳ Ｐゴシック" pitchFamily="34" charset="-128"/>
                <a:cs typeface="Times New Roman" pitchFamily="18" charset="0"/>
              </a:rPr>
              <a:t>)</a:t>
            </a:r>
            <a:r>
              <a:rPr lang="en-US" sz="2000" smtClean="0">
                <a:effectLst/>
                <a:ea typeface="ＭＳ Ｐゴシック" pitchFamily="34" charset="-128"/>
              </a:rPr>
              <a:t> or </a:t>
            </a:r>
            <a:r>
              <a:rPr lang="en-US" sz="2000" u="sng" smtClean="0">
                <a:effectLst/>
                <a:ea typeface="ＭＳ Ｐゴシック" pitchFamily="34" charset="-128"/>
              </a:rPr>
              <a:t>(</a:t>
            </a:r>
            <a:r>
              <a:rPr lang="en-US" sz="2000" b="1" u="sng" smtClean="0">
                <a:effectLst/>
                <a:latin typeface="Times New Roman" pitchFamily="18" charset="0"/>
                <a:ea typeface="ＭＳ Ｐゴシック" pitchFamily="34" charset="-128"/>
                <a:cs typeface="Times New Roman" pitchFamily="18" charset="0"/>
              </a:rPr>
              <a:t>n</a:t>
            </a:r>
            <a:r>
              <a:rPr lang="en-US" sz="2000" u="sng" smtClean="0">
                <a:effectLst/>
                <a:ea typeface="ＭＳ Ｐゴシック" pitchFamily="34" charset="-128"/>
              </a:rPr>
              <a:t>•</a:t>
            </a:r>
            <a:r>
              <a:rPr lang="en-US" sz="2000" b="1" u="sng" smtClean="0">
                <a:effectLst/>
                <a:latin typeface="Times New Roman" pitchFamily="18" charset="0"/>
                <a:ea typeface="ＭＳ Ｐゴシック" pitchFamily="34" charset="-128"/>
                <a:cs typeface="Times New Roman" pitchFamily="18" charset="0"/>
              </a:rPr>
              <a:t>v</a:t>
            </a:r>
            <a:r>
              <a:rPr lang="en-US" sz="2000" u="sng" smtClean="0">
                <a:effectLst/>
                <a:latin typeface="Times New Roman" pitchFamily="18" charset="0"/>
                <a:ea typeface="ＭＳ Ｐゴシック" pitchFamily="34" charset="-128"/>
                <a:cs typeface="Times New Roman" pitchFamily="18" charset="0"/>
              </a:rPr>
              <a:t>)</a:t>
            </a:r>
          </a:p>
          <a:p>
            <a:pPr marL="742950" lvl="1" indent="-285750">
              <a:buFont typeface="Wingdings" pitchFamily="2" charset="2"/>
              <a:buChar char="§"/>
            </a:pPr>
            <a:r>
              <a:rPr lang="en-US" sz="2000" smtClean="0">
                <a:effectLst/>
                <a:ea typeface="ＭＳ Ｐゴシック" pitchFamily="34" charset="-128"/>
              </a:rPr>
              <a:t>Microfacet form: </a:t>
            </a:r>
            <a:r>
              <a:rPr lang="en-US" sz="2000" i="1" smtClean="0">
                <a:effectLst/>
                <a:latin typeface="Times New Roman" pitchFamily="18" charset="0"/>
                <a:ea typeface="ＭＳ Ｐゴシック" pitchFamily="34" charset="-128"/>
                <a:cs typeface="Times New Roman" pitchFamily="18" charset="0"/>
              </a:rPr>
              <a:t>x</a:t>
            </a:r>
            <a:r>
              <a:rPr lang="en-US" sz="2000" smtClean="0">
                <a:effectLst/>
                <a:ea typeface="ＭＳ Ｐゴシック" pitchFamily="34" charset="-128"/>
              </a:rPr>
              <a:t>= (</a:t>
            </a:r>
            <a:r>
              <a:rPr lang="en-US" sz="2000" b="1" smtClean="0">
                <a:effectLst/>
                <a:latin typeface="Times New Roman" pitchFamily="18" charset="0"/>
                <a:ea typeface="ＭＳ Ｐゴシック" pitchFamily="34" charset="-128"/>
                <a:cs typeface="Times New Roman" pitchFamily="18" charset="0"/>
              </a:rPr>
              <a:t>h</a:t>
            </a:r>
            <a:r>
              <a:rPr lang="en-US" sz="2000" smtClean="0">
                <a:effectLst/>
                <a:ea typeface="ＭＳ Ｐゴシック" pitchFamily="34" charset="-128"/>
              </a:rPr>
              <a:t>•</a:t>
            </a:r>
            <a:r>
              <a:rPr lang="en-US" sz="2000" b="1" smtClean="0">
                <a:effectLst/>
                <a:latin typeface="Times New Roman" pitchFamily="18" charset="0"/>
                <a:ea typeface="ＭＳ Ｐゴシック" pitchFamily="34" charset="-128"/>
                <a:cs typeface="Times New Roman" pitchFamily="18" charset="0"/>
              </a:rPr>
              <a:t>l</a:t>
            </a:r>
            <a:r>
              <a:rPr lang="en-US" sz="2000" smtClean="0">
                <a:effectLst/>
                <a:latin typeface="Times New Roman" pitchFamily="18" charset="0"/>
                <a:ea typeface="ＭＳ Ｐゴシック" pitchFamily="34" charset="-128"/>
                <a:cs typeface="Times New Roman" pitchFamily="18" charset="0"/>
              </a:rPr>
              <a:t>)</a:t>
            </a:r>
            <a:r>
              <a:rPr lang="en-US" sz="2000" smtClean="0">
                <a:effectLst/>
                <a:ea typeface="ＭＳ Ｐゴシック" pitchFamily="34" charset="-128"/>
              </a:rPr>
              <a:t> or (</a:t>
            </a:r>
            <a:r>
              <a:rPr lang="en-US" sz="2000" b="1" smtClean="0">
                <a:effectLst/>
                <a:latin typeface="Times New Roman" pitchFamily="18" charset="0"/>
                <a:ea typeface="ＭＳ Ｐゴシック" pitchFamily="34" charset="-128"/>
                <a:cs typeface="Times New Roman" pitchFamily="18" charset="0"/>
              </a:rPr>
              <a:t>h</a:t>
            </a:r>
            <a:r>
              <a:rPr lang="en-US" sz="2000" smtClean="0">
                <a:effectLst/>
                <a:ea typeface="ＭＳ Ｐゴシック" pitchFamily="34" charset="-128"/>
              </a:rPr>
              <a:t>•</a:t>
            </a:r>
            <a:r>
              <a:rPr lang="en-US" sz="2000" b="1" smtClean="0">
                <a:effectLst/>
                <a:latin typeface="Times New Roman" pitchFamily="18" charset="0"/>
                <a:ea typeface="ＭＳ Ｐゴシック" pitchFamily="34" charset="-128"/>
                <a:cs typeface="Times New Roman" pitchFamily="18" charset="0"/>
              </a:rPr>
              <a:t>v</a:t>
            </a:r>
            <a:r>
              <a:rPr lang="en-US" sz="2000" smtClean="0">
                <a:effectLst/>
                <a:latin typeface="Times New Roman" pitchFamily="18" charset="0"/>
                <a:ea typeface="ＭＳ Ｐゴシック" pitchFamily="34" charset="-128"/>
                <a:cs typeface="Times New Roman" pitchFamily="18" charset="0"/>
              </a:rPr>
              <a:t>) </a:t>
            </a:r>
            <a:r>
              <a:rPr lang="en-US" sz="2000" smtClean="0">
                <a:effectLst/>
                <a:ea typeface="ＭＳ Ｐゴシック" pitchFamily="34" charset="-128"/>
              </a:rPr>
              <a:t>(no clamp needed)</a:t>
            </a:r>
          </a:p>
          <a:p>
            <a:pPr marL="742950" lvl="1" indent="-285750">
              <a:buFont typeface="Wingdings" pitchFamily="2" charset="2"/>
              <a:buChar char="§"/>
            </a:pPr>
            <a:r>
              <a:rPr lang="en-US" sz="2000" smtClean="0">
                <a:effectLst/>
                <a:ea typeface="ＭＳ Ｐゴシック" pitchFamily="34" charset="-128"/>
              </a:rPr>
              <a:t>Better not to have highlight Fresnel at all rather than use the “wrong” mirror form for highlights</a:t>
            </a:r>
            <a:endParaRPr lang="en-US" sz="2000" i="1" smtClean="0">
              <a:effectLst/>
              <a:ea typeface="ＭＳ Ｐゴシック" pitchFamily="34" charset="-128"/>
            </a:endParaRPr>
          </a:p>
        </p:txBody>
      </p:sp>
      <p:pic>
        <p:nvPicPr>
          <p:cNvPr id="69635" name="Picture 1"/>
          <p:cNvPicPr>
            <a:picLocks noChangeAspect="1"/>
          </p:cNvPicPr>
          <p:nvPr/>
        </p:nvPicPr>
        <p:blipFill>
          <a:blip r:embed="rId3"/>
          <a:srcRect/>
          <a:stretch>
            <a:fillRect/>
          </a:stretch>
        </p:blipFill>
        <p:spPr bwMode="auto">
          <a:xfrm>
            <a:off x="76200" y="1371600"/>
            <a:ext cx="7162800"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No Fresnel</a:t>
            </a:r>
          </a:p>
        </p:txBody>
      </p:sp>
      <p:pic>
        <p:nvPicPr>
          <p:cNvPr id="71682" name="Picture 4" descr="dlazarov-37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Correct Fresnel</a:t>
            </a:r>
          </a:p>
        </p:txBody>
      </p:sp>
      <p:pic>
        <p:nvPicPr>
          <p:cNvPr id="73730" name="Picture 4" descr="dlazarov-38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Incorrect Fresnel</a:t>
            </a:r>
          </a:p>
        </p:txBody>
      </p:sp>
      <p:pic>
        <p:nvPicPr>
          <p:cNvPr id="75778" name="Picture 4" descr="dlazarov-40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p:cNvPicPr>
          <p:nvPr/>
        </p:nvPicPr>
        <p:blipFill>
          <a:blip r:embed="rId3"/>
          <a:srcRect/>
          <a:stretch>
            <a:fillRect/>
          </a:stretch>
        </p:blipFill>
        <p:spPr bwMode="auto">
          <a:xfrm>
            <a:off x="685800" y="990600"/>
            <a:ext cx="6248400" cy="1238250"/>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Visibility functions</a:t>
            </a:r>
          </a:p>
        </p:txBody>
      </p:sp>
      <p:sp>
        <p:nvSpPr>
          <p:cNvPr id="77827"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No visibility function:</a:t>
            </a: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a:buFont typeface="Wingdings" pitchFamily="2" charset="2"/>
              <a:buChar char="§"/>
            </a:pPr>
            <a:r>
              <a:rPr lang="en-US" sz="2000" smtClean="0">
                <a:effectLst/>
                <a:ea typeface="ＭＳ Ｐゴシック" pitchFamily="34" charset="-128"/>
              </a:rPr>
              <a:t>Shadowing-masking function is effectively: </a:t>
            </a:r>
          </a:p>
        </p:txBody>
      </p:sp>
      <p:pic>
        <p:nvPicPr>
          <p:cNvPr id="77828" name="Picture 2"/>
          <p:cNvPicPr>
            <a:picLocks noChangeAspect="1"/>
          </p:cNvPicPr>
          <p:nvPr/>
        </p:nvPicPr>
        <p:blipFill>
          <a:blip r:embed="rId4"/>
          <a:srcRect/>
          <a:stretch>
            <a:fillRect/>
          </a:stretch>
        </p:blipFill>
        <p:spPr bwMode="auto">
          <a:xfrm>
            <a:off x="352425" y="2847975"/>
            <a:ext cx="6610350"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Visibility functions continued</a:t>
            </a:r>
          </a:p>
        </p:txBody>
      </p:sp>
      <p:sp>
        <p:nvSpPr>
          <p:cNvPr id="7987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Kelemen-Szirmay-Kalos approximation to Cook-Torrance visibility function: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28800"/>
            <a:ext cx="6477000" cy="127749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p:cNvPicPr>
          <p:nvPr/>
        </p:nvPicPr>
        <p:blipFill>
          <a:blip r:embed="rId3"/>
          <a:srcRect/>
          <a:stretch>
            <a:fillRect/>
          </a:stretch>
        </p:blipFill>
        <p:spPr bwMode="auto">
          <a:xfrm>
            <a:off x="1905000" y="1355725"/>
            <a:ext cx="3505200" cy="1006475"/>
          </a:xfrm>
          <a:prstGeom prst="rect">
            <a:avLst/>
          </a:prstGeom>
          <a:noFill/>
          <a:ln w="9525">
            <a:noFill/>
            <a:miter lim="800000"/>
            <a:headEnd/>
            <a:tailEnd/>
          </a:ln>
        </p:spPr>
      </p:pic>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Visibility functions continued</a:t>
            </a:r>
          </a:p>
        </p:txBody>
      </p:sp>
      <p:sp>
        <p:nvSpPr>
          <p:cNvPr id="81923"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Schlick's approximation to Smith's Shadowing Function</a:t>
            </a:r>
            <a:endParaRPr lang="en-US" sz="2000" i="1" smtClean="0">
              <a:effectLst/>
              <a:ea typeface="ＭＳ Ｐゴシック" pitchFamily="34" charset="-128"/>
            </a:endParaRPr>
          </a:p>
        </p:txBody>
      </p:sp>
      <p:pic>
        <p:nvPicPr>
          <p:cNvPr id="81924" name="Picture 2"/>
          <p:cNvPicPr>
            <a:picLocks noChangeAspect="1"/>
          </p:cNvPicPr>
          <p:nvPr/>
        </p:nvPicPr>
        <p:blipFill>
          <a:blip r:embed="rId4"/>
          <a:srcRect/>
          <a:stretch>
            <a:fillRect/>
          </a:stretch>
        </p:blipFill>
        <p:spPr bwMode="auto">
          <a:xfrm>
            <a:off x="152400" y="2667000"/>
            <a:ext cx="70104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latin typeface="Arial Bold" pitchFamily="34" charset="0"/>
                <a:ea typeface="ＭＳ Ｐゴシック" pitchFamily="34" charset="-128"/>
              </a:rPr>
              <a:t>Performance</a:t>
            </a:r>
          </a:p>
        </p:txBody>
      </p:sp>
      <p:sp>
        <p:nvSpPr>
          <p:cNvPr id="1331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Shapes all engine decisions and direction</a:t>
            </a:r>
          </a:p>
          <a:p>
            <a:pPr>
              <a:buFont typeface="Wingdings" pitchFamily="2" charset="2"/>
              <a:buChar char="§"/>
            </a:pPr>
            <a:r>
              <a:rPr lang="en-US" sz="2000" smtClean="0">
                <a:effectLst/>
                <a:ea typeface="ＭＳ Ｐゴシック" pitchFamily="34" charset="-128"/>
              </a:rPr>
              <a:t>Built on two principles</a:t>
            </a:r>
          </a:p>
          <a:p>
            <a:pPr marL="742950" lvl="1" indent="-285750">
              <a:buFont typeface="Wingdings" pitchFamily="2" charset="2"/>
              <a:buChar char="§"/>
            </a:pPr>
            <a:r>
              <a:rPr lang="en-US" sz="2000" smtClean="0">
                <a:effectLst/>
                <a:ea typeface="ＭＳ Ｐゴシック" pitchFamily="34" charset="-128"/>
              </a:rPr>
              <a:t>Constraints</a:t>
            </a:r>
          </a:p>
          <a:p>
            <a:pPr marL="742950" lvl="1" indent="-285750">
              <a:buFont typeface="Wingdings" pitchFamily="2" charset="2"/>
              <a:buChar char="§"/>
            </a:pPr>
            <a:r>
              <a:rPr lang="en-US" sz="2000" smtClean="0">
                <a:effectLst/>
                <a:ea typeface="ＭＳ Ｐゴシック" pitchFamily="34" charset="-128"/>
              </a:rPr>
              <a:t>Specialization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Visibility functions comparison</a:t>
            </a:r>
          </a:p>
        </p:txBody>
      </p:sp>
      <p:sp>
        <p:nvSpPr>
          <p:cNvPr id="8397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Having no Visibility function makes the specular too dark, but costs nothing</a:t>
            </a:r>
          </a:p>
          <a:p>
            <a:pPr>
              <a:buFont typeface="Wingdings" pitchFamily="2" charset="2"/>
              <a:buChar char="§"/>
            </a:pPr>
            <a:r>
              <a:rPr lang="en-US" sz="2000" smtClean="0">
                <a:effectLst/>
                <a:ea typeface="ＭＳ Ｐゴシック" pitchFamily="34" charset="-128"/>
              </a:rPr>
              <a:t>Kelemen-Szirmay-Kalos is too bright and does not account for roughness/gloss, but costs little and is a pretty good approximation to the Cook-Torrence Shadow-Masking function</a:t>
            </a:r>
          </a:p>
          <a:p>
            <a:pPr>
              <a:buFont typeface="Wingdings" pitchFamily="2" charset="2"/>
              <a:buChar char="§"/>
            </a:pPr>
            <a:r>
              <a:rPr lang="en-US" sz="2000" smtClean="0">
                <a:effectLst/>
                <a:ea typeface="ＭＳ Ｐゴシック" pitchFamily="34" charset="-128"/>
              </a:rPr>
              <a:t>Schlick-Smith gives excellent results, albeit costs the most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No Visibility function</a:t>
            </a:r>
          </a:p>
        </p:txBody>
      </p:sp>
      <p:pic>
        <p:nvPicPr>
          <p:cNvPr id="86018" name="Picture 4" descr="dlazarov-33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Schlick-Smith Visibility function</a:t>
            </a:r>
          </a:p>
        </p:txBody>
      </p:sp>
      <p:pic>
        <p:nvPicPr>
          <p:cNvPr id="87042" name="Picture 4" descr="dlazarov-34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err="1" smtClean="0">
                <a:effectLst>
                  <a:outerShdw blurRad="38100" dist="38100" dir="2700000" algn="tl">
                    <a:srgbClr val="C0C0C0"/>
                  </a:outerShdw>
                </a:effectLst>
                <a:ea typeface="ＭＳ Ｐゴシック" pitchFamily="34" charset="-128"/>
              </a:rPr>
              <a:t>Kelemen</a:t>
            </a:r>
            <a:r>
              <a:rPr lang="en-US" sz="2400" dirty="0" smtClean="0">
                <a:effectLst>
                  <a:outerShdw blurRad="38100" dist="38100" dir="2700000" algn="tl">
                    <a:srgbClr val="C0C0C0"/>
                  </a:outerShdw>
                </a:effectLst>
                <a:ea typeface="ＭＳ Ｐゴシック" pitchFamily="34" charset="-128"/>
              </a:rPr>
              <a:t> Visibility function</a:t>
            </a:r>
          </a:p>
        </p:txBody>
      </p:sp>
      <p:pic>
        <p:nvPicPr>
          <p:cNvPr id="88066" name="Picture 4" descr="dlazarov-35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Cook-Torrance Visibility function</a:t>
            </a:r>
          </a:p>
        </p:txBody>
      </p:sp>
      <p:pic>
        <p:nvPicPr>
          <p:cNvPr id="89090" name="Picture 4" descr="dlazarov-36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Schlick-Smith Visibility function</a:t>
            </a:r>
          </a:p>
        </p:txBody>
      </p:sp>
      <p:pic>
        <p:nvPicPr>
          <p:cNvPr id="90114" name="Picture 4" descr="dlazarov-17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err="1" smtClean="0">
                <a:effectLst>
                  <a:outerShdw blurRad="38100" dist="38100" dir="2700000" algn="tl">
                    <a:srgbClr val="C0C0C0"/>
                  </a:outerShdw>
                </a:effectLst>
                <a:ea typeface="ＭＳ Ｐゴシック" pitchFamily="34" charset="-128"/>
              </a:rPr>
              <a:t>Kelemen</a:t>
            </a:r>
            <a:r>
              <a:rPr lang="en-US" sz="2400" dirty="0" smtClean="0">
                <a:effectLst>
                  <a:outerShdw blurRad="38100" dist="38100" dir="2700000" algn="tl">
                    <a:srgbClr val="C0C0C0"/>
                  </a:outerShdw>
                </a:effectLst>
                <a:ea typeface="ＭＳ Ｐゴシック" pitchFamily="34" charset="-128"/>
              </a:rPr>
              <a:t> Visibility function</a:t>
            </a:r>
          </a:p>
        </p:txBody>
      </p:sp>
      <p:pic>
        <p:nvPicPr>
          <p:cNvPr id="91138" name="Picture 4" descr="dlazarov-18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Environment maps</a:t>
            </a:r>
          </a:p>
        </p:txBody>
      </p:sp>
      <p:sp>
        <p:nvSpPr>
          <p:cNvPr id="93186"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Traditionally we had dozens of environment probes to match lighting conditions</a:t>
            </a:r>
          </a:p>
          <a:p>
            <a:pPr lvl="1">
              <a:buFont typeface="Wingdings" pitchFamily="2" charset="2"/>
              <a:buChar char="§"/>
            </a:pPr>
            <a:r>
              <a:rPr lang="en-US" sz="1800" smtClean="0">
                <a:effectLst/>
                <a:ea typeface="ＭＳ Ｐゴシック" pitchFamily="34" charset="-128"/>
              </a:rPr>
              <a:t>Low resolution due to memory constraints</a:t>
            </a:r>
          </a:p>
          <a:p>
            <a:pPr lvl="1">
              <a:buFont typeface="Wingdings" pitchFamily="2" charset="2"/>
              <a:buChar char="§"/>
            </a:pPr>
            <a:r>
              <a:rPr lang="en-US" sz="1800" smtClean="0">
                <a:effectLst/>
                <a:ea typeface="ＭＳ Ｐゴシック" pitchFamily="34" charset="-128"/>
              </a:rPr>
              <a:t>Transition issues, specular pops, continuity on large meshes</a:t>
            </a:r>
          </a:p>
          <a:p>
            <a:pPr>
              <a:buFont typeface="Wingdings" pitchFamily="2" charset="2"/>
              <a:buChar char="§"/>
            </a:pPr>
            <a:r>
              <a:rPr lang="en-US" sz="2000" smtClean="0">
                <a:effectLst/>
                <a:ea typeface="ＭＳ Ｐゴシック" pitchFamily="34" charset="-128"/>
              </a:rPr>
              <a:t>For </a:t>
            </a:r>
            <a:r>
              <a:rPr lang="en-US" sz="2000" i="1" smtClean="0">
                <a:effectLst/>
                <a:ea typeface="ＭＳ Ｐゴシック" pitchFamily="34" charset="-128"/>
              </a:rPr>
              <a:t>Black Ops</a:t>
            </a:r>
            <a:r>
              <a:rPr lang="en-US" sz="2000" smtClean="0">
                <a:effectLst/>
                <a:ea typeface="ＭＳ Ｐゴシック" pitchFamily="34" charset="-128"/>
              </a:rPr>
              <a:t> we wanted to address these issues and also have higher resolution environment maps to match our high specular power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Environment maps: normalization</a:t>
            </a:r>
          </a:p>
        </p:txBody>
      </p:sp>
      <p:sp>
        <p:nvSpPr>
          <p:cNvPr id="9523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The solution:</a:t>
            </a:r>
          </a:p>
          <a:p>
            <a:pPr marL="742950" lvl="1" indent="-285750">
              <a:buFont typeface="Wingdings" pitchFamily="2" charset="2"/>
              <a:buChar char="§"/>
            </a:pPr>
            <a:r>
              <a:rPr lang="en-US" sz="2000" smtClean="0">
                <a:effectLst/>
                <a:ea typeface="ＭＳ Ｐゴシック" pitchFamily="34" charset="-128"/>
              </a:rPr>
              <a:t>Normalize – divide out environment map by average diffuse lighting at the capture point</a:t>
            </a:r>
          </a:p>
          <a:p>
            <a:pPr marL="742950" lvl="1" indent="-285750">
              <a:buFont typeface="Wingdings" pitchFamily="2" charset="2"/>
              <a:buChar char="§"/>
            </a:pPr>
            <a:r>
              <a:rPr lang="en-US" sz="2000" smtClean="0">
                <a:effectLst/>
                <a:ea typeface="ＭＳ Ｐゴシック" pitchFamily="34" charset="-128"/>
              </a:rPr>
              <a:t>De-normalize – multiply environment map by average diffuse lighting reconstructed per pixel from lightmap/lightgrid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Environment maps: normalization</a:t>
            </a:r>
          </a:p>
        </p:txBody>
      </p:sp>
      <p:sp>
        <p:nvSpPr>
          <p:cNvPr id="97282"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The normalization allows environment maps to fit better in different lighting conditions</a:t>
            </a:r>
          </a:p>
          <a:p>
            <a:pPr>
              <a:buFont typeface="Wingdings" pitchFamily="2" charset="2"/>
              <a:buChar char="§"/>
            </a:pPr>
            <a:r>
              <a:rPr lang="en-US" sz="2000" smtClean="0">
                <a:effectLst/>
                <a:ea typeface="ＭＳ Ｐゴシック" pitchFamily="34" charset="-128"/>
              </a:rPr>
              <a:t>Outdoor areas can get away with as little as one environment map</a:t>
            </a:r>
          </a:p>
          <a:p>
            <a:pPr>
              <a:buFont typeface="Wingdings" pitchFamily="2" charset="2"/>
              <a:buChar char="§"/>
            </a:pPr>
            <a:r>
              <a:rPr lang="en-US" sz="2000" smtClean="0">
                <a:effectLst/>
                <a:ea typeface="ＭＳ Ｐゴシック" pitchFamily="34" charset="-128"/>
              </a:rPr>
              <a:t>Indoor areas need more location specific environment maps to capture secondary specular lighting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latin typeface="Arial Bold" pitchFamily="34" charset="0"/>
                <a:ea typeface="ＭＳ Ｐゴシック" pitchFamily="34" charset="-128"/>
              </a:rPr>
              <a:t>Constrained rendering choices</a:t>
            </a:r>
          </a:p>
        </p:txBody>
      </p:sp>
      <p:sp>
        <p:nvSpPr>
          <p:cNvPr id="15362"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Forward rendering, 2x MSAA</a:t>
            </a:r>
          </a:p>
          <a:p>
            <a:pPr>
              <a:buFont typeface="Wingdings" pitchFamily="2" charset="2"/>
              <a:buChar char="§"/>
            </a:pPr>
            <a:r>
              <a:rPr lang="en-US" sz="2000" smtClean="0">
                <a:effectLst/>
                <a:ea typeface="ＭＳ Ｐゴシック" pitchFamily="34" charset="-128"/>
              </a:rPr>
              <a:t>Single pass lighting</a:t>
            </a:r>
          </a:p>
          <a:p>
            <a:pPr>
              <a:buFont typeface="Wingdings" pitchFamily="2" charset="2"/>
              <a:buChar char="§"/>
            </a:pPr>
            <a:r>
              <a:rPr lang="en-US" sz="2000" smtClean="0">
                <a:effectLst/>
                <a:ea typeface="ＭＳ Ｐゴシック" pitchFamily="34" charset="-128"/>
              </a:rPr>
              <a:t>All material blending inside the shader</a:t>
            </a:r>
          </a:p>
          <a:p>
            <a:pPr>
              <a:buFont typeface="Wingdings" pitchFamily="2" charset="2"/>
              <a:buChar char="§"/>
            </a:pPr>
            <a:r>
              <a:rPr lang="en-US" sz="2000" smtClean="0">
                <a:effectLst/>
                <a:ea typeface="ＭＳ Ｐゴシック" pitchFamily="34" charset="-128"/>
              </a:rPr>
              <a:t>Almost all transparencies either alpha tested (foliage, fences) or blended but with simple shading (pre-lit particles)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Environment map: prefiltering</a:t>
            </a:r>
          </a:p>
        </p:txBody>
      </p:sp>
      <p:sp>
        <p:nvSpPr>
          <p:cNvPr id="99330" name="Rectangle 3"/>
          <p:cNvSpPr>
            <a:spLocks noGrp="1" noChangeArrowheads="1"/>
          </p:cNvSpPr>
          <p:nvPr>
            <p:ph type="body" idx="4294967295"/>
          </p:nvPr>
        </p:nvSpPr>
        <p:spPr>
          <a:xfrm>
            <a:off x="244475" y="914400"/>
            <a:ext cx="6731000" cy="1676400"/>
          </a:xfrm>
          <a:noFill/>
        </p:spPr>
        <p:txBody>
          <a:bodyPr/>
          <a:lstStyle/>
          <a:p>
            <a:pPr lvl="1">
              <a:buFont typeface="Wingdings" pitchFamily="2" charset="2"/>
              <a:buChar char="§"/>
            </a:pPr>
            <a:r>
              <a:rPr lang="en-US" sz="2000" smtClean="0">
                <a:effectLst/>
                <a:ea typeface="ＭＳ Ｐゴシック" pitchFamily="34" charset="-128"/>
              </a:rPr>
              <a:t>Mipmaps are prefiltered and generated with AMD/ATI’s CubeMapGen</a:t>
            </a:r>
          </a:p>
          <a:p>
            <a:pPr lvl="2">
              <a:buFont typeface="Wingdings" pitchFamily="2" charset="2"/>
              <a:buChar char="§"/>
            </a:pPr>
            <a:r>
              <a:rPr lang="en-US" sz="2000" smtClean="0">
                <a:effectLst/>
                <a:ea typeface="ＭＳ Ｐゴシック" pitchFamily="34" charset="-128"/>
              </a:rPr>
              <a:t>HDR angular extent filtering</a:t>
            </a:r>
          </a:p>
          <a:p>
            <a:pPr lvl="2">
              <a:buFont typeface="Wingdings" pitchFamily="2" charset="2"/>
              <a:buChar char="§"/>
            </a:pPr>
            <a:r>
              <a:rPr lang="en-US" sz="2000" smtClean="0">
                <a:effectLst/>
                <a:ea typeface="ＭＳ Ｐゴシック" pitchFamily="34" charset="-128"/>
              </a:rPr>
              <a:t>Face edges fixup</a:t>
            </a:r>
          </a:p>
        </p:txBody>
      </p:sp>
      <p:pic>
        <p:nvPicPr>
          <p:cNvPr id="99331" name="Picture 1"/>
          <p:cNvPicPr>
            <a:picLocks noChangeAspect="1"/>
          </p:cNvPicPr>
          <p:nvPr/>
        </p:nvPicPr>
        <p:blipFill>
          <a:blip r:embed="rId3"/>
          <a:srcRect/>
          <a:stretch>
            <a:fillRect/>
          </a:stretch>
        </p:blipFill>
        <p:spPr bwMode="auto">
          <a:xfrm>
            <a:off x="228600" y="2819400"/>
            <a:ext cx="6858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Environment maps: blurring</a:t>
            </a:r>
          </a:p>
        </p:txBody>
      </p:sp>
      <p:sp>
        <p:nvSpPr>
          <p:cNvPr id="101378"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The mip is selected based on the material gloss </a:t>
            </a:r>
          </a:p>
          <a:p>
            <a:pPr>
              <a:buFontTx/>
              <a:buNone/>
            </a:pPr>
            <a:r>
              <a:rPr lang="en-US" sz="1600" b="1" smtClean="0">
                <a:solidFill>
                  <a:srgbClr val="000000"/>
                </a:solidFill>
                <a:effectLst/>
                <a:latin typeface="Courier New" pitchFamily="49" charset="0"/>
                <a:ea typeface="ＭＳ Ｐゴシック" pitchFamily="34" charset="-128"/>
                <a:cs typeface="Courier New" pitchFamily="49" charset="0"/>
              </a:rPr>
              <a:t>texCUBElod( uv, float4( R, nMips - gloss * nMips ) )</a:t>
            </a:r>
          </a:p>
          <a:p>
            <a:pPr>
              <a:buFont typeface="Wingdings" pitchFamily="2" charset="2"/>
              <a:buChar char="§"/>
            </a:pPr>
            <a:r>
              <a:rPr lang="en-US" sz="2000" smtClean="0">
                <a:effectLst/>
                <a:ea typeface="ＭＳ Ｐゴシック" pitchFamily="34" charset="-128"/>
              </a:rPr>
              <a:t>For very glossy surfaces this could cause texture trashing</a:t>
            </a:r>
          </a:p>
          <a:p>
            <a:pPr>
              <a:buFont typeface="Wingdings" pitchFamily="2" charset="2"/>
              <a:buChar char="§"/>
            </a:pPr>
            <a:r>
              <a:rPr lang="en-US" sz="2000" smtClean="0">
                <a:effectLst/>
                <a:ea typeface="ＭＳ Ｐゴシック" pitchFamily="34" charset="-128"/>
              </a:rPr>
              <a:t>Some GPUs have an instruction to get the hardware selected mip</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Environment maps: Fresnel</a:t>
            </a:r>
          </a:p>
        </p:txBody>
      </p:sp>
      <p:sp>
        <p:nvSpPr>
          <p:cNvPr id="103426"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Fresnel is based on the angle between the view/light vector and the surface normal</a:t>
            </a:r>
          </a:p>
          <a:p>
            <a:pPr lvl="1">
              <a:buFont typeface="Wingdings" pitchFamily="2" charset="2"/>
              <a:buChar char="§"/>
            </a:pPr>
            <a:r>
              <a:rPr lang="en-US" sz="1800" smtClean="0">
                <a:effectLst/>
                <a:ea typeface="ＭＳ Ｐゴシック" pitchFamily="34" charset="-128"/>
              </a:rPr>
              <a:t>Mirror reflections: surface normal well defined (</a:t>
            </a:r>
            <a:r>
              <a:rPr lang="en-US" sz="1800" b="1" smtClean="0">
                <a:effectLst/>
                <a:latin typeface="Times New Roman" pitchFamily="18" charset="0"/>
                <a:ea typeface="ＭＳ Ｐゴシック" pitchFamily="34" charset="-128"/>
                <a:cs typeface="Times New Roman" pitchFamily="18" charset="0"/>
              </a:rPr>
              <a:t>n</a:t>
            </a:r>
            <a:r>
              <a:rPr lang="en-US" sz="1800" smtClean="0">
                <a:effectLst/>
                <a:ea typeface="ＭＳ Ｐゴシック" pitchFamily="34" charset="-128"/>
              </a:rPr>
              <a:t>)</a:t>
            </a:r>
          </a:p>
          <a:p>
            <a:pPr lvl="1">
              <a:buFont typeface="Wingdings" pitchFamily="2" charset="2"/>
              <a:buChar char="§"/>
            </a:pPr>
            <a:r>
              <a:rPr lang="en-US" sz="1800" smtClean="0">
                <a:effectLst/>
                <a:ea typeface="ＭＳ Ｐゴシック" pitchFamily="34" charset="-128"/>
              </a:rPr>
              <a:t>Microfacet highlights: surface normal well defined (</a:t>
            </a:r>
            <a:r>
              <a:rPr lang="en-US" sz="1800" b="1" smtClean="0">
                <a:effectLst/>
                <a:latin typeface="Times New Roman" pitchFamily="18" charset="0"/>
                <a:ea typeface="ＭＳ Ｐゴシック" pitchFamily="34" charset="-128"/>
                <a:cs typeface="Times New Roman" pitchFamily="18" charset="0"/>
              </a:rPr>
              <a:t>h</a:t>
            </a:r>
            <a:r>
              <a:rPr lang="en-US" sz="1800" smtClean="0">
                <a:effectLst/>
                <a:ea typeface="ＭＳ Ｐゴシック" pitchFamily="34" charset="-128"/>
              </a:rPr>
              <a:t>) </a:t>
            </a:r>
          </a:p>
          <a:p>
            <a:pPr lvl="1">
              <a:buFont typeface="Wingdings" pitchFamily="2" charset="2"/>
              <a:buChar char="§"/>
            </a:pPr>
            <a:r>
              <a:rPr lang="en-US" sz="1800" smtClean="0">
                <a:effectLst/>
                <a:ea typeface="ＭＳ Ｐゴシック" pitchFamily="34" charset="-128"/>
              </a:rPr>
              <a:t>Glossy reflections: average over many different microfacet normals – which Fresnel to use?</a:t>
            </a:r>
          </a:p>
          <a:p>
            <a:pPr lvl="1">
              <a:buFont typeface="Wingdings" pitchFamily="2" charset="2"/>
              <a:buChar char="§"/>
            </a:pPr>
            <a:endParaRPr lang="en-US" sz="180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Content Placeholder 2"/>
          <p:cNvSpPr>
            <a:spLocks noGrp="1"/>
          </p:cNvSpPr>
          <p:nvPr>
            <p:ph idx="1"/>
          </p:nvPr>
        </p:nvSpPr>
        <p:spPr>
          <a:xfrm>
            <a:off x="244475" y="762000"/>
            <a:ext cx="6731000" cy="3124200"/>
          </a:xfrm>
        </p:spPr>
        <p:txBody>
          <a:bodyPr/>
          <a:lstStyle/>
          <a:p>
            <a:r>
              <a:rPr lang="en-US" sz="2000" smtClean="0">
                <a:effectLst/>
                <a:ea typeface="ＭＳ Ｐゴシック" pitchFamily="34" charset="-128"/>
              </a:rPr>
              <a:t>A full solution would involve multiple samples from the environment map and BRDF together</a:t>
            </a:r>
          </a:p>
          <a:p>
            <a:r>
              <a:rPr lang="en-US" sz="2000" smtClean="0">
                <a:effectLst/>
                <a:ea typeface="ＭＳ Ｐゴシック" pitchFamily="34" charset="-128"/>
              </a:rPr>
              <a:t>We can’t do that, so we fit a cheap curve to the integral of the BRDF over the hemisphere</a:t>
            </a:r>
          </a:p>
          <a:p>
            <a:pPr lvl="1"/>
            <a:r>
              <a:rPr lang="en-US" sz="1800" smtClean="0">
                <a:effectLst/>
                <a:ea typeface="ＭＳ Ｐゴシック" pitchFamily="34" charset="-128"/>
              </a:rPr>
              <a:t>Multiply it by the value read from the prefiltered cube map</a:t>
            </a:r>
          </a:p>
          <a:p>
            <a:pPr lvl="1"/>
            <a:r>
              <a:rPr lang="en-US" sz="1800" smtClean="0">
                <a:effectLst/>
                <a:ea typeface="ＭＳ Ｐゴシック" pitchFamily="34" charset="-128"/>
              </a:rPr>
              <a:t>Isn’t only Fresnel, also has the shadowing/masking term</a:t>
            </a:r>
          </a:p>
        </p:txBody>
      </p:sp>
      <p:sp>
        <p:nvSpPr>
          <p:cNvPr id="5"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Fresnel for glossy reflections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Fresnel for glossy reflections</a:t>
            </a:r>
          </a:p>
        </p:txBody>
      </p:sp>
      <p:sp>
        <p:nvSpPr>
          <p:cNvPr id="106498"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Environment map “Fresnel”</a:t>
            </a: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a:p>
            <a:pPr marL="273050" lvl="1" indent="-273050">
              <a:buFont typeface="Wingdings" pitchFamily="2" charset="2"/>
              <a:buChar char="§"/>
            </a:pPr>
            <a:endParaRPr lang="en-US" sz="2000" smtClean="0">
              <a:effectLst/>
              <a:ea typeface="ＭＳ Ｐゴシック" pitchFamily="34" charset="-128"/>
            </a:endParaRPr>
          </a:p>
          <a:p>
            <a:pPr marL="273050" lvl="1" indent="-273050">
              <a:buFont typeface="Wingdings" pitchFamily="2" charset="2"/>
              <a:buChar char="§"/>
            </a:pPr>
            <a:r>
              <a:rPr lang="en-US" sz="2000" smtClean="0">
                <a:effectLst/>
                <a:ea typeface="ＭＳ Ｐゴシック" pitchFamily="34" charset="-128"/>
              </a:rPr>
              <a:t>In this case </a:t>
            </a:r>
            <a:r>
              <a:rPr lang="en-US" sz="2000" i="1" smtClean="0">
                <a:effectLst/>
                <a:latin typeface="Times New Roman" pitchFamily="18" charset="0"/>
                <a:ea typeface="ＭＳ Ｐゴシック" pitchFamily="34" charset="-128"/>
                <a:cs typeface="Times New Roman" pitchFamily="18" charset="0"/>
              </a:rPr>
              <a:t>x </a:t>
            </a:r>
            <a:r>
              <a:rPr lang="en-US" sz="2000" smtClean="0">
                <a:effectLst/>
                <a:ea typeface="ＭＳ Ｐゴシック" pitchFamily="34" charset="-128"/>
              </a:rPr>
              <a:t>= </a:t>
            </a:r>
            <a:r>
              <a:rPr lang="en-US" sz="2000" u="sng" smtClean="0">
                <a:effectLst/>
                <a:ea typeface="ＭＳ Ｐゴシック" pitchFamily="34" charset="-128"/>
              </a:rPr>
              <a:t>(</a:t>
            </a:r>
            <a:r>
              <a:rPr lang="en-US" sz="2000" b="1" u="sng" smtClean="0">
                <a:effectLst/>
                <a:latin typeface="Times New Roman" pitchFamily="18" charset="0"/>
                <a:ea typeface="ＭＳ Ｐゴシック" pitchFamily="34" charset="-128"/>
                <a:cs typeface="Times New Roman" pitchFamily="18" charset="0"/>
              </a:rPr>
              <a:t>n</a:t>
            </a:r>
            <a:r>
              <a:rPr lang="en-US" sz="2000" u="sng" smtClean="0">
                <a:effectLst/>
                <a:ea typeface="ＭＳ Ｐゴシック" pitchFamily="34" charset="-128"/>
              </a:rPr>
              <a:t>•</a:t>
            </a:r>
            <a:r>
              <a:rPr lang="en-US" sz="2000" b="1" u="sng" smtClean="0">
                <a:effectLst/>
                <a:latin typeface="Times New Roman" pitchFamily="18" charset="0"/>
                <a:ea typeface="ＭＳ Ｐゴシック" pitchFamily="34" charset="-128"/>
                <a:cs typeface="Times New Roman" pitchFamily="18" charset="0"/>
              </a:rPr>
              <a:t>v</a:t>
            </a:r>
            <a:r>
              <a:rPr lang="en-US" sz="2000" u="sng" smtClean="0">
                <a:effectLst/>
                <a:latin typeface="Times New Roman" pitchFamily="18" charset="0"/>
                <a:ea typeface="ＭＳ Ｐゴシック" pitchFamily="34" charset="-128"/>
                <a:cs typeface="Times New Roman" pitchFamily="18" charset="0"/>
              </a:rPr>
              <a:t>)</a:t>
            </a:r>
          </a:p>
          <a:p>
            <a:pPr>
              <a:buFont typeface="Wingdings" pitchFamily="2" charset="2"/>
              <a:buChar char="§"/>
            </a:pPr>
            <a:endParaRPr lang="en-US" sz="2000" smtClean="0">
              <a:effectLst/>
              <a:ea typeface="ＭＳ Ｐゴシック" pitchFamily="34" charset="-128"/>
            </a:endParaRPr>
          </a:p>
        </p:txBody>
      </p:sp>
      <p:pic>
        <p:nvPicPr>
          <p:cNvPr id="106499" name="Picture 1"/>
          <p:cNvPicPr>
            <a:picLocks noChangeAspect="1"/>
          </p:cNvPicPr>
          <p:nvPr/>
        </p:nvPicPr>
        <p:blipFill>
          <a:blip r:embed="rId3"/>
          <a:srcRect/>
          <a:stretch>
            <a:fillRect/>
          </a:stretch>
        </p:blipFill>
        <p:spPr bwMode="auto">
          <a:xfrm>
            <a:off x="152400" y="1447800"/>
            <a:ext cx="7086600" cy="95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Environment maps continued</a:t>
            </a:r>
          </a:p>
        </p:txBody>
      </p:sp>
      <p:pic>
        <p:nvPicPr>
          <p:cNvPr id="108546" name="Picture 4" descr="dlazarov-46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Environment maps continued</a:t>
            </a:r>
          </a:p>
        </p:txBody>
      </p:sp>
      <p:pic>
        <p:nvPicPr>
          <p:cNvPr id="110594" name="Picture 4" descr="dlazarov-47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Too much specular …</a:t>
            </a:r>
          </a:p>
        </p:txBody>
      </p:sp>
      <p:pic>
        <p:nvPicPr>
          <p:cNvPr id="112642" name="Picture 4" descr="dlazarov-42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Too much specular …</a:t>
            </a:r>
          </a:p>
        </p:txBody>
      </p:sp>
      <p:sp>
        <p:nvSpPr>
          <p:cNvPr id="11469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Initial suspects:</a:t>
            </a:r>
          </a:p>
          <a:p>
            <a:pPr marL="742950" lvl="1" indent="-285750">
              <a:buFont typeface="Wingdings" pitchFamily="2" charset="2"/>
              <a:buChar char="§"/>
            </a:pPr>
            <a:r>
              <a:rPr lang="en-US" sz="2000" smtClean="0">
                <a:effectLst/>
                <a:ea typeface="ＭＳ Ｐゴシック" pitchFamily="34" charset="-128"/>
              </a:rPr>
              <a:t>Fresnel can boost up the material specular color for both the procedural light and the environment map</a:t>
            </a:r>
          </a:p>
          <a:p>
            <a:pPr marL="742950" lvl="1" indent="-285750">
              <a:buFont typeface="Wingdings" pitchFamily="2" charset="2"/>
              <a:buChar char="§"/>
            </a:pPr>
            <a:r>
              <a:rPr lang="en-US" sz="2000" smtClean="0">
                <a:effectLst/>
                <a:ea typeface="ＭＳ Ｐゴシック" pitchFamily="34" charset="-128"/>
              </a:rPr>
              <a:t>Any non trivial Visibility function can also amplify the specular color at certain angles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Too much specular …</a:t>
            </a:r>
          </a:p>
        </p:txBody>
      </p:sp>
      <p:sp>
        <p:nvSpPr>
          <p:cNvPr id="116738"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The real culprit:</a:t>
            </a:r>
          </a:p>
          <a:p>
            <a:pPr marL="742950" lvl="1" indent="-285750">
              <a:buFont typeface="Wingdings" pitchFamily="2" charset="2"/>
              <a:buChar char="§"/>
            </a:pPr>
            <a:r>
              <a:rPr lang="en-US" sz="2000" smtClean="0">
                <a:effectLst/>
                <a:ea typeface="ＭＳ Ｐゴシック" pitchFamily="34" charset="-128"/>
              </a:rPr>
              <a:t>Normal map mipping will make large distant surfaces behave like giant mirrors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latin typeface="Arial Bold" pitchFamily="34" charset="0"/>
                <a:ea typeface="ＭＳ Ｐゴシック" pitchFamily="34" charset="-128"/>
              </a:rPr>
              <a:t>Forward rendering</a:t>
            </a:r>
          </a:p>
        </p:txBody>
      </p:sp>
      <p:sp>
        <p:nvSpPr>
          <p:cNvPr id="1741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Forward rendering has traditional issues when it comes to lighting:</a:t>
            </a:r>
          </a:p>
          <a:p>
            <a:pPr marL="742950" lvl="1" indent="-285750">
              <a:buFont typeface="Wingdings" pitchFamily="2" charset="2"/>
              <a:buChar char="§"/>
            </a:pPr>
            <a:r>
              <a:rPr lang="en-US" sz="2000" smtClean="0">
                <a:effectLst/>
                <a:ea typeface="ＭＳ Ｐゴシック" pitchFamily="34" charset="-128"/>
              </a:rPr>
              <a:t>Exponential shader complexity</a:t>
            </a:r>
          </a:p>
          <a:p>
            <a:pPr marL="742950" lvl="1" indent="-285750">
              <a:buFont typeface="Wingdings" pitchFamily="2" charset="2"/>
              <a:buChar char="§"/>
            </a:pPr>
            <a:r>
              <a:rPr lang="en-US" sz="2000" smtClean="0">
                <a:effectLst/>
                <a:ea typeface="ＭＳ Ｐゴシック" pitchFamily="34" charset="-128"/>
              </a:rPr>
              <a:t>Multi-pass</a:t>
            </a:r>
          </a:p>
          <a:p>
            <a:pPr marL="742950" lvl="1" indent="-285750">
              <a:buFont typeface="Wingdings" pitchFamily="2" charset="2"/>
              <a:buChar char="§"/>
            </a:pPr>
            <a:r>
              <a:rPr lang="en-US" sz="2000" smtClean="0">
                <a:effectLst/>
                <a:ea typeface="ＭＳ Ｐゴシック" pitchFamily="34" charset="-128"/>
              </a:rPr>
              <a:t>Wasteful on large meshes</a:t>
            </a:r>
          </a:p>
          <a:p>
            <a:pPr>
              <a:buFont typeface="Wingdings" pitchFamily="2" charset="2"/>
              <a:buChar char="§"/>
            </a:pPr>
            <a:r>
              <a:rPr lang="en-US" sz="2000" smtClean="0">
                <a:effectLst/>
                <a:ea typeface="ＭＳ Ｐゴシック" pitchFamily="34" charset="-128"/>
              </a:rPr>
              <a:t>Unless: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Normal Variance</a:t>
            </a:r>
          </a:p>
        </p:txBody>
      </p:sp>
      <p:sp>
        <p:nvSpPr>
          <p:cNvPr id="117762" name="Rectangle 3"/>
          <p:cNvSpPr>
            <a:spLocks noGrp="1" noChangeArrowheads="1"/>
          </p:cNvSpPr>
          <p:nvPr>
            <p:ph type="body" idx="4294967295"/>
          </p:nvPr>
        </p:nvSpPr>
        <p:spPr>
          <a:noFill/>
        </p:spPr>
        <p:txBody>
          <a:bodyPr/>
          <a:lstStyle/>
          <a:p>
            <a:pPr>
              <a:lnSpc>
                <a:spcPct val="100000"/>
              </a:lnSpc>
              <a:buFont typeface="Wingdings" pitchFamily="2" charset="2"/>
              <a:buChar char="§"/>
            </a:pPr>
            <a:r>
              <a:rPr lang="en-US" sz="2000" smtClean="0">
                <a:effectLst/>
                <a:ea typeface="ＭＳ Ｐゴシック" pitchFamily="34" charset="-128"/>
              </a:rPr>
              <a:t>Variance maps can directly encode the lost information from mipping normal maps (see also “LEAN Mapping” from I3D 2010)</a:t>
            </a:r>
          </a:p>
          <a:p>
            <a:pPr>
              <a:lnSpc>
                <a:spcPct val="100000"/>
              </a:lnSpc>
              <a:buFont typeface="Wingdings" pitchFamily="2" charset="2"/>
              <a:buChar char="§"/>
            </a:pPr>
            <a:r>
              <a:rPr lang="en-US" sz="2000" smtClean="0">
                <a:effectLst/>
                <a:ea typeface="ＭＳ Ｐゴシック" pitchFamily="34" charset="-128"/>
              </a:rPr>
              <a:t>Variance maps need high precision and cost extra to store, read and decode in the shader</a:t>
            </a:r>
          </a:p>
          <a:p>
            <a:pPr>
              <a:lnSpc>
                <a:spcPct val="100000"/>
              </a:lnSpc>
              <a:buFont typeface="Wingdings" pitchFamily="2" charset="2"/>
              <a:buChar char="§"/>
            </a:pPr>
            <a:r>
              <a:rPr lang="en-US" sz="2000" smtClean="0">
                <a:effectLst/>
                <a:ea typeface="ＭＳ Ｐゴシック" pitchFamily="34" charset="-128"/>
              </a:rPr>
              <a:t>What if we combine them with the gloss maps offline?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Normal Variance continued</a:t>
            </a:r>
          </a:p>
        </p:txBody>
      </p:sp>
      <p:sp>
        <p:nvSpPr>
          <p:cNvPr id="119810" name="Rectangle 3"/>
          <p:cNvSpPr>
            <a:spLocks noGrp="1" noChangeArrowheads="1"/>
          </p:cNvSpPr>
          <p:nvPr>
            <p:ph type="body" idx="4294967295"/>
          </p:nvPr>
        </p:nvSpPr>
        <p:spPr>
          <a:xfrm>
            <a:off x="244475" y="914400"/>
            <a:ext cx="6731000" cy="762000"/>
          </a:xfrm>
          <a:noFill/>
        </p:spPr>
        <p:txBody>
          <a:bodyPr/>
          <a:lstStyle/>
          <a:p>
            <a:pPr>
              <a:buFont typeface="Wingdings" pitchFamily="2" charset="2"/>
              <a:buChar char="§"/>
            </a:pPr>
            <a:r>
              <a:rPr lang="en-US" sz="2000" smtClean="0">
                <a:effectLst/>
                <a:ea typeface="ＭＳ Ｐゴシック" pitchFamily="34" charset="-128"/>
              </a:rPr>
              <a:t>Extract projected variance from the normal map, always from the top mip, preferably with a NxN weighted filter:</a:t>
            </a:r>
          </a:p>
          <a:p>
            <a:pPr>
              <a:buFont typeface="Wingdings" pitchFamily="2" charset="2"/>
              <a:buChar char="§"/>
            </a:pPr>
            <a:endParaRPr lang="en-US" sz="2000" smtClean="0">
              <a:effectLst/>
              <a:ea typeface="ＭＳ Ｐゴシック" pitchFamily="34" charset="-128"/>
            </a:endParaRPr>
          </a:p>
          <a:p>
            <a:pPr>
              <a:buFont typeface="Wingdings" pitchFamily="2" charset="2"/>
              <a:buChar char="§"/>
            </a:pPr>
            <a:endParaRPr lang="en-US" sz="2000" smtClean="0">
              <a:effectLst/>
              <a:ea typeface="ＭＳ Ｐゴシック" pitchFamily="34" charset="-128"/>
            </a:endParaRPr>
          </a:p>
        </p:txBody>
      </p:sp>
      <p:pic>
        <p:nvPicPr>
          <p:cNvPr id="119811" name="Picture 1"/>
          <p:cNvPicPr>
            <a:picLocks noChangeAspect="1"/>
          </p:cNvPicPr>
          <p:nvPr/>
        </p:nvPicPr>
        <p:blipFill>
          <a:blip r:embed="rId3"/>
          <a:srcRect/>
          <a:stretch>
            <a:fillRect/>
          </a:stretch>
        </p:blipFill>
        <p:spPr bwMode="auto">
          <a:xfrm>
            <a:off x="228600" y="1724025"/>
            <a:ext cx="6791325" cy="20383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762000"/>
            <a:ext cx="6731000" cy="3124200"/>
          </a:xfrm>
        </p:spPr>
        <p:txBody>
          <a:bodyPr/>
          <a:lstStyle/>
          <a:p>
            <a:pPr>
              <a:buFont typeface="Wingdings" pitchFamily="2" charset="2"/>
              <a:buChar char="§"/>
              <a:defRPr/>
            </a:pPr>
            <a:r>
              <a:rPr lang="en-US" sz="2000" dirty="0">
                <a:effectLst/>
                <a:ea typeface="ＭＳ Ｐゴシック" pitchFamily="34" charset="-128"/>
              </a:rPr>
              <a:t>Add </a:t>
            </a:r>
            <a:r>
              <a:rPr lang="en-US" sz="2000" dirty="0" smtClean="0">
                <a:effectLst/>
                <a:ea typeface="ＭＳ Ｐゴシック" pitchFamily="34" charset="-128"/>
              </a:rPr>
              <a:t>in the authored </a:t>
            </a:r>
            <a:r>
              <a:rPr lang="en-US" sz="2000" dirty="0">
                <a:effectLst/>
                <a:ea typeface="ＭＳ Ｐゴシック" pitchFamily="34" charset="-128"/>
              </a:rPr>
              <a:t>gloss, converted to variance:</a:t>
            </a:r>
          </a:p>
          <a:p>
            <a:pPr marL="0" indent="0">
              <a:buFontTx/>
              <a:buNone/>
              <a:defRPr/>
            </a:pPr>
            <a:endParaRPr lang="en-US" dirty="0"/>
          </a:p>
        </p:txBody>
      </p:sp>
      <p:sp>
        <p:nvSpPr>
          <p:cNvPr id="4"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Normal Variance continued</a:t>
            </a:r>
          </a:p>
        </p:txBody>
      </p:sp>
      <p:pic>
        <p:nvPicPr>
          <p:cNvPr id="121859" name="Picture 4"/>
          <p:cNvPicPr>
            <a:picLocks noChangeAspect="1"/>
          </p:cNvPicPr>
          <p:nvPr/>
        </p:nvPicPr>
        <p:blipFill>
          <a:blip r:embed="rId3"/>
          <a:srcRect/>
          <a:stretch>
            <a:fillRect/>
          </a:stretch>
        </p:blipFill>
        <p:spPr bwMode="auto">
          <a:xfrm>
            <a:off x="152400" y="1295400"/>
            <a:ext cx="7010400" cy="116046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Normal Variance continued</a:t>
            </a:r>
          </a:p>
        </p:txBody>
      </p:sp>
      <p:sp>
        <p:nvSpPr>
          <p:cNvPr id="123906"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Convert variance back to gloss:</a:t>
            </a:r>
          </a:p>
        </p:txBody>
      </p:sp>
      <p:pic>
        <p:nvPicPr>
          <p:cNvPr id="123907" name="Picture 1"/>
          <p:cNvPicPr>
            <a:picLocks noChangeAspect="1"/>
          </p:cNvPicPr>
          <p:nvPr/>
        </p:nvPicPr>
        <p:blipFill>
          <a:blip r:embed="rId3"/>
          <a:srcRect/>
          <a:stretch>
            <a:fillRect/>
          </a:stretch>
        </p:blipFill>
        <p:spPr bwMode="auto">
          <a:xfrm>
            <a:off x="685800" y="1314450"/>
            <a:ext cx="5791200" cy="895350"/>
          </a:xfrm>
          <a:prstGeom prst="rect">
            <a:avLst/>
          </a:prstGeom>
          <a:noFill/>
          <a:ln w="9525">
            <a:noFill/>
            <a:miter lim="800000"/>
            <a:headEnd/>
            <a:tailEnd/>
          </a:ln>
        </p:spPr>
      </p:pic>
      <p:pic>
        <p:nvPicPr>
          <p:cNvPr id="123908" name="Picture 2"/>
          <p:cNvPicPr>
            <a:picLocks noChangeAspect="1"/>
          </p:cNvPicPr>
          <p:nvPr/>
        </p:nvPicPr>
        <p:blipFill>
          <a:blip r:embed="rId4"/>
          <a:srcRect/>
          <a:stretch>
            <a:fillRect/>
          </a:stretch>
        </p:blipFill>
        <p:spPr bwMode="auto">
          <a:xfrm>
            <a:off x="1828800" y="2405063"/>
            <a:ext cx="3136900" cy="1404937"/>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Normal Variance continued</a:t>
            </a:r>
          </a:p>
        </p:txBody>
      </p:sp>
      <p:sp>
        <p:nvSpPr>
          <p:cNvPr id="12595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This method solved the majority of our specular intensity issues</a:t>
            </a:r>
          </a:p>
          <a:p>
            <a:pPr>
              <a:buFont typeface="Wingdings" pitchFamily="2" charset="2"/>
              <a:buChar char="§"/>
            </a:pPr>
            <a:r>
              <a:rPr lang="en-US" sz="2000" smtClean="0">
                <a:effectLst/>
                <a:ea typeface="ＭＳ Ｐゴシック" pitchFamily="34" charset="-128"/>
              </a:rPr>
              <a:t>Tends to anti-alias the specular as well</a:t>
            </a:r>
          </a:p>
          <a:p>
            <a:pPr>
              <a:buFont typeface="Wingdings" pitchFamily="2" charset="2"/>
              <a:buChar char="§"/>
            </a:pPr>
            <a:r>
              <a:rPr lang="en-US" sz="2000" smtClean="0">
                <a:effectLst/>
                <a:ea typeface="ＭＳ Ｐゴシック" pitchFamily="34" charset="-128"/>
              </a:rPr>
              <a:t>Minimizes the chance for texture trashing when gloss-controlling the mips of the environment map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Without Variance-to-Gloss</a:t>
            </a:r>
          </a:p>
        </p:txBody>
      </p:sp>
      <p:pic>
        <p:nvPicPr>
          <p:cNvPr id="128002" name="Picture 4" descr="dlazarov-42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With Variance-to-Gloss</a:t>
            </a:r>
          </a:p>
        </p:txBody>
      </p:sp>
      <p:pic>
        <p:nvPicPr>
          <p:cNvPr id="130050" name="Picture 4" descr="dlazarov-41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Without Variance-to-Gloss</a:t>
            </a:r>
          </a:p>
        </p:txBody>
      </p:sp>
      <p:pic>
        <p:nvPicPr>
          <p:cNvPr id="131074" name="Picture 4" descr="dlazarov-44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With Variance-to-Gloss</a:t>
            </a:r>
          </a:p>
        </p:txBody>
      </p:sp>
      <p:pic>
        <p:nvPicPr>
          <p:cNvPr id="133122" name="Picture 4" descr="dlazarov-43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The Art perspective</a:t>
            </a:r>
          </a:p>
        </p:txBody>
      </p:sp>
      <p:sp>
        <p:nvSpPr>
          <p:cNvPr id="13517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Even with all techniques properly implemented the “ease of authoring” still elusive</a:t>
            </a:r>
          </a:p>
          <a:p>
            <a:pPr>
              <a:buFont typeface="Wingdings" pitchFamily="2" charset="2"/>
              <a:buChar char="§"/>
            </a:pPr>
            <a:r>
              <a:rPr lang="en-US" sz="2000" smtClean="0">
                <a:effectLst/>
                <a:ea typeface="ＭＳ Ｐゴシック" pitchFamily="34" charset="-128"/>
              </a:rPr>
              <a:t>Artists had trouble adjusting to the new concepts and the slight loss of (specular) control</a:t>
            </a:r>
          </a:p>
          <a:p>
            <a:pPr>
              <a:buFont typeface="Wingdings" pitchFamily="2" charset="2"/>
              <a:buChar char="§"/>
            </a:pPr>
            <a:r>
              <a:rPr lang="en-US" sz="2000" smtClean="0">
                <a:effectLst/>
                <a:ea typeface="ＭＳ Ｐゴシック" pitchFamily="34" charset="-128"/>
              </a:rPr>
              <a:t>Education and good examples are essential</a:t>
            </a:r>
          </a:p>
          <a:p>
            <a:pPr>
              <a:buFont typeface="Wingdings" pitchFamily="2" charset="2"/>
              <a:buChar char="§"/>
            </a:pPr>
            <a:r>
              <a:rPr lang="en-US" sz="2000" smtClean="0">
                <a:effectLst/>
                <a:ea typeface="ＭＳ Ｐゴシック" pitchFamily="34" charset="-128"/>
              </a:rPr>
              <a:t>Pre-existing notions and workflow need to be re-examined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Lighting constraints</a:t>
            </a:r>
          </a:p>
        </p:txBody>
      </p:sp>
      <p:sp>
        <p:nvSpPr>
          <p:cNvPr id="19458" name="Rectangle 3"/>
          <p:cNvSpPr>
            <a:spLocks noGrp="1" noChangeArrowheads="1"/>
          </p:cNvSpPr>
          <p:nvPr>
            <p:ph type="body" idx="4294967295"/>
          </p:nvPr>
        </p:nvSpPr>
        <p:spPr>
          <a:noFill/>
        </p:spPr>
        <p:txBody>
          <a:bodyPr/>
          <a:lstStyle/>
          <a:p>
            <a:pPr>
              <a:lnSpc>
                <a:spcPct val="100000"/>
              </a:lnSpc>
              <a:buFont typeface="Wingdings" pitchFamily="2" charset="2"/>
              <a:buChar char="§"/>
            </a:pPr>
            <a:r>
              <a:rPr lang="en-US" sz="2400" smtClean="0">
                <a:effectLst/>
                <a:ea typeface="ＭＳ Ｐゴシック" pitchFamily="34" charset="-128"/>
              </a:rPr>
              <a:t>One primary light per surface!</a:t>
            </a:r>
            <a:endParaRPr lang="en-US" sz="200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Diffuse textures</a:t>
            </a:r>
          </a:p>
        </p:txBody>
      </p:sp>
      <p:sp>
        <p:nvSpPr>
          <p:cNvPr id="13619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Using amateur photos as diffuse maps no longer works well</a:t>
            </a:r>
          </a:p>
          <a:p>
            <a:pPr>
              <a:buFont typeface="Wingdings" pitchFamily="2" charset="2"/>
              <a:buChar char="§"/>
            </a:pPr>
            <a:r>
              <a:rPr lang="en-US" sz="2000" smtClean="0">
                <a:effectLst/>
                <a:ea typeface="ＭＳ Ｐゴシック" pitchFamily="34" charset="-128"/>
              </a:rPr>
              <a:t>Diffuse textures can and should be carefully calibrated (can be directly captured through cross polarization)</a:t>
            </a:r>
          </a:p>
          <a:p>
            <a:pPr>
              <a:buFont typeface="Wingdings" pitchFamily="2" charset="2"/>
              <a:buChar char="§"/>
            </a:pPr>
            <a:r>
              <a:rPr lang="en-US" sz="2000" smtClean="0">
                <a:effectLst/>
                <a:ea typeface="ＭＳ Ｐゴシック" pitchFamily="34" charset="-128"/>
              </a:rPr>
              <a:t>It takes more effort but it pays off later when lighting “just works”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Specular textures</a:t>
            </a:r>
          </a:p>
        </p:txBody>
      </p:sp>
      <p:sp>
        <p:nvSpPr>
          <p:cNvPr id="138242" name="Rectangle 3"/>
          <p:cNvSpPr>
            <a:spLocks noGrp="1" noChangeArrowheads="1"/>
          </p:cNvSpPr>
          <p:nvPr>
            <p:ph type="body" idx="4294967295"/>
          </p:nvPr>
        </p:nvSpPr>
        <p:spPr>
          <a:noFill/>
        </p:spPr>
        <p:txBody>
          <a:bodyPr/>
          <a:lstStyle/>
          <a:p>
            <a:pPr>
              <a:lnSpc>
                <a:spcPct val="100000"/>
              </a:lnSpc>
              <a:buFont typeface="Wingdings" pitchFamily="2" charset="2"/>
              <a:buChar char="§"/>
            </a:pPr>
            <a:r>
              <a:rPr lang="en-US" sz="2000" smtClean="0">
                <a:effectLst/>
                <a:ea typeface="ＭＳ Ｐゴシック" pitchFamily="34" charset="-128"/>
              </a:rPr>
              <a:t>Specular maps no longer control the maximum specular effect</a:t>
            </a:r>
          </a:p>
          <a:p>
            <a:pPr>
              <a:lnSpc>
                <a:spcPct val="100000"/>
              </a:lnSpc>
              <a:buFont typeface="Wingdings" pitchFamily="2" charset="2"/>
              <a:buChar char="§"/>
            </a:pPr>
            <a:r>
              <a:rPr lang="en-US" sz="2000" smtClean="0">
                <a:effectLst/>
                <a:ea typeface="ＭＳ Ｐゴシック" pitchFamily="34" charset="-128"/>
              </a:rPr>
              <a:t>Ambient occlusion maps can control it but they have to be used judiciously</a:t>
            </a:r>
          </a:p>
          <a:p>
            <a:pPr>
              <a:lnSpc>
                <a:spcPct val="100000"/>
              </a:lnSpc>
              <a:buFont typeface="Wingdings" pitchFamily="2" charset="2"/>
              <a:buChar char="§"/>
            </a:pPr>
            <a:r>
              <a:rPr lang="en-US" sz="2000" smtClean="0">
                <a:effectLst/>
                <a:ea typeface="ＭＳ Ｐゴシック" pitchFamily="34" charset="-128"/>
              </a:rPr>
              <a:t>Specular maps less important than gloss maps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Gloss textures</a:t>
            </a:r>
          </a:p>
        </p:txBody>
      </p:sp>
      <p:sp>
        <p:nvSpPr>
          <p:cNvPr id="14029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Perhaps the most important yet most difficult maps to author</a:t>
            </a:r>
          </a:p>
          <a:p>
            <a:pPr>
              <a:buFont typeface="Wingdings" pitchFamily="2" charset="2"/>
              <a:buChar char="§"/>
            </a:pPr>
            <a:r>
              <a:rPr lang="en-US" sz="2000" smtClean="0">
                <a:effectLst/>
                <a:ea typeface="ＭＳ Ｐゴシック" pitchFamily="34" charset="-128"/>
              </a:rPr>
              <a:t>It takes time to build an intuition on how to paint them. WYSIWYG tools can help tremendously</a:t>
            </a:r>
          </a:p>
          <a:p>
            <a:pPr>
              <a:buFont typeface="Wingdings" pitchFamily="2" charset="2"/>
              <a:buChar char="§"/>
            </a:pPr>
            <a:r>
              <a:rPr lang="en-US" sz="2000" smtClean="0">
                <a:effectLst/>
                <a:ea typeface="ＭＳ Ｐゴシック" pitchFamily="34" charset="-128"/>
              </a:rPr>
              <a:t>It might be possible to directly capture from real surfaces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Special cases</a:t>
            </a:r>
          </a:p>
        </p:txBody>
      </p:sp>
      <p:sp>
        <p:nvSpPr>
          <p:cNvPr id="142338"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With Physically Based Shading, material specular color can be roughly separated in two groups:</a:t>
            </a:r>
          </a:p>
          <a:p>
            <a:pPr marL="742950" lvl="1" indent="-285750">
              <a:buFont typeface="Wingdings" pitchFamily="2" charset="2"/>
              <a:buChar char="§"/>
            </a:pPr>
            <a:r>
              <a:rPr lang="en-US" sz="2000" smtClean="0">
                <a:effectLst/>
                <a:ea typeface="ＭＳ Ｐゴシック" pitchFamily="34" charset="-128"/>
              </a:rPr>
              <a:t>Metals – colored specular above 0.5 linear space</a:t>
            </a:r>
          </a:p>
          <a:p>
            <a:pPr marL="742950" lvl="1" indent="-285750">
              <a:buFont typeface="Wingdings" pitchFamily="2" charset="2"/>
              <a:buChar char="§"/>
            </a:pPr>
            <a:r>
              <a:rPr lang="en-US" sz="2000" smtClean="0">
                <a:effectLst/>
                <a:ea typeface="ＭＳ Ｐゴシック" pitchFamily="34" charset="-128"/>
              </a:rPr>
              <a:t>Non-metals – monochrome specular between 0.02 and 0.04 linear space</a:t>
            </a:r>
          </a:p>
          <a:p>
            <a:pPr>
              <a:buFont typeface="Wingdings" pitchFamily="2" charset="2"/>
              <a:buChar char="§"/>
            </a:pPr>
            <a:r>
              <a:rPr lang="en-US" sz="2000" smtClean="0">
                <a:effectLst/>
                <a:ea typeface="ＭＳ Ｐゴシック" pitchFamily="34" charset="-128"/>
              </a:rPr>
              <a:t>What if we create a material/shader that takes advantage of this?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Special cases continued</a:t>
            </a:r>
          </a:p>
        </p:txBody>
      </p:sp>
      <p:sp>
        <p:nvSpPr>
          <p:cNvPr id="144386"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Pure metal shader</a:t>
            </a:r>
          </a:p>
          <a:p>
            <a:pPr marL="742950" lvl="1" indent="-285750">
              <a:buFont typeface="Wingdings" pitchFamily="2" charset="2"/>
              <a:buChar char="§"/>
            </a:pPr>
            <a:r>
              <a:rPr lang="en-US" sz="2000" smtClean="0">
                <a:effectLst/>
                <a:ea typeface="ＭＳ Ｐゴシック" pitchFamily="34" charset="-128"/>
              </a:rPr>
              <a:t>No diffuse texture and no diffuse lighting</a:t>
            </a:r>
          </a:p>
          <a:p>
            <a:pPr>
              <a:buFont typeface="Wingdings" pitchFamily="2" charset="2"/>
              <a:buChar char="§"/>
            </a:pPr>
            <a:r>
              <a:rPr lang="en-US" sz="2000" smtClean="0">
                <a:effectLst/>
                <a:ea typeface="ＭＳ Ｐゴシック" pitchFamily="34" charset="-128"/>
              </a:rPr>
              <a:t>“Simple” shader (non-metals)</a:t>
            </a:r>
          </a:p>
          <a:p>
            <a:pPr marL="742950" lvl="1" indent="-285750">
              <a:buFont typeface="Wingdings" pitchFamily="2" charset="2"/>
              <a:buChar char="§"/>
            </a:pPr>
            <a:r>
              <a:rPr lang="en-US" sz="2000" smtClean="0">
                <a:effectLst/>
                <a:ea typeface="ＭＳ Ｐゴシック" pitchFamily="34" charset="-128"/>
              </a:rPr>
              <a:t>No specular texture (hardcoded to 0.03 in shader)</a:t>
            </a:r>
          </a:p>
          <a:p>
            <a:pPr marL="742950" lvl="1" indent="-285750">
              <a:buFont typeface="Wingdings" pitchFamily="2" charset="2"/>
              <a:buChar char="§"/>
            </a:pPr>
            <a:r>
              <a:rPr lang="en-US" sz="2000" smtClean="0">
                <a:effectLst/>
                <a:ea typeface="ＭＳ Ｐゴシック" pitchFamily="34" charset="-128"/>
              </a:rPr>
              <a:t>Specular lighting calculations can be scalar instead of vector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Performance</a:t>
            </a:r>
          </a:p>
        </p:txBody>
      </p:sp>
      <p:sp>
        <p:nvSpPr>
          <p:cNvPr id="146434" name="Rectangle 3"/>
          <p:cNvSpPr>
            <a:spLocks noGrp="1" noChangeArrowheads="1"/>
          </p:cNvSpPr>
          <p:nvPr>
            <p:ph type="body" idx="4294967295"/>
          </p:nvPr>
        </p:nvSpPr>
        <p:spPr>
          <a:noFill/>
        </p:spPr>
        <p:txBody>
          <a:bodyPr/>
          <a:lstStyle/>
          <a:p>
            <a:pPr>
              <a:lnSpc>
                <a:spcPct val="100000"/>
              </a:lnSpc>
              <a:buFont typeface="Wingdings" pitchFamily="2" charset="2"/>
              <a:buChar char="§"/>
            </a:pPr>
            <a:r>
              <a:rPr lang="en-US" sz="2000" smtClean="0">
                <a:effectLst/>
                <a:ea typeface="ＭＳ Ｐゴシック" pitchFamily="34" charset="-128"/>
              </a:rPr>
              <a:t>Physically Based Shading is relatively more expensive (average 10-20% more ALU)</a:t>
            </a:r>
          </a:p>
          <a:p>
            <a:pPr>
              <a:lnSpc>
                <a:spcPct val="100000"/>
              </a:lnSpc>
              <a:buFont typeface="Wingdings" pitchFamily="2" charset="2"/>
              <a:buChar char="§"/>
            </a:pPr>
            <a:r>
              <a:rPr lang="en-US" sz="2000" smtClean="0">
                <a:effectLst/>
                <a:ea typeface="ＭＳ Ｐゴシック" pitchFamily="34" charset="-128"/>
              </a:rPr>
              <a:t>Using special case shaders helps</a:t>
            </a:r>
          </a:p>
          <a:p>
            <a:pPr>
              <a:lnSpc>
                <a:spcPct val="100000"/>
              </a:lnSpc>
              <a:buFont typeface="Wingdings" pitchFamily="2" charset="2"/>
              <a:buChar char="§"/>
            </a:pPr>
            <a:r>
              <a:rPr lang="en-US" sz="2000" smtClean="0">
                <a:effectLst/>
                <a:ea typeface="ＭＳ Ｐゴシック" pitchFamily="34" charset="-128"/>
              </a:rPr>
              <a:t>For texture bound shaders the extra ALU cost can be hidden</a:t>
            </a:r>
          </a:p>
          <a:p>
            <a:pPr>
              <a:lnSpc>
                <a:spcPct val="100000"/>
              </a:lnSpc>
              <a:buFont typeface="Wingdings" pitchFamily="2" charset="2"/>
              <a:buChar char="§"/>
            </a:pPr>
            <a:r>
              <a:rPr lang="en-US" sz="2000" smtClean="0">
                <a:effectLst/>
                <a:ea typeface="ＭＳ Ｐゴシック" pitchFamily="34" charset="-128"/>
              </a:rPr>
              <a:t>Still a good idea to have a fast Lambert shader for select cases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Conclusions</a:t>
            </a:r>
          </a:p>
        </p:txBody>
      </p:sp>
      <p:sp>
        <p:nvSpPr>
          <p:cNvPr id="148482"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Physically Based Shading is totally worth it! It will make your specular truly “next gen”</a:t>
            </a:r>
          </a:p>
          <a:p>
            <a:pPr>
              <a:buFont typeface="Wingdings" pitchFamily="2" charset="2"/>
              <a:buChar char="§"/>
            </a:pPr>
            <a:r>
              <a:rPr lang="en-US" sz="2000" smtClean="0">
                <a:effectLst/>
                <a:ea typeface="ＭＳ Ｐゴシック" pitchFamily="34" charset="-128"/>
              </a:rPr>
              <a:t>Be prepared to put a decent amount of effort on both the Engineering and Art side to get the benefits</a:t>
            </a:r>
          </a:p>
          <a:p>
            <a:pPr>
              <a:buFont typeface="Wingdings" pitchFamily="2" charset="2"/>
              <a:buChar char="§"/>
            </a:pPr>
            <a:r>
              <a:rPr lang="en-US" sz="2000" smtClean="0">
                <a:effectLst/>
                <a:ea typeface="ＭＳ Ｐゴシック" pitchFamily="34" charset="-128"/>
              </a:rPr>
              <a:t>It is a package deal – difficult or impossible to skip certain parts of the implementation</a:t>
            </a:r>
          </a:p>
          <a:p>
            <a:pPr>
              <a:buFont typeface="Wingdings" pitchFamily="2" charset="2"/>
              <a:buChar char="§"/>
            </a:pPr>
            <a:r>
              <a:rPr lang="en-US" sz="2000" smtClean="0">
                <a:effectLst/>
                <a:ea typeface="ＭＳ Ｐゴシック" pitchFamily="34" charset="-128"/>
              </a:rPr>
              <a:t>Don’t go overboard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Conclusions</a:t>
            </a:r>
          </a:p>
        </p:txBody>
      </p:sp>
      <p:pic>
        <p:nvPicPr>
          <p:cNvPr id="150530" name="Picture 5" descr="dlazarov-60 copy"/>
          <p:cNvPicPr>
            <a:picLocks noChangeAspect="1" noChangeArrowheads="1"/>
          </p:cNvPicPr>
          <p:nvPr/>
        </p:nvPicPr>
        <p:blipFill>
          <a:blip r:embed="rId2"/>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Thanks</a:t>
            </a:r>
          </a:p>
        </p:txBody>
      </p:sp>
      <p:sp>
        <p:nvSpPr>
          <p:cNvPr id="15155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Natalya Tatarchuk</a:t>
            </a:r>
          </a:p>
          <a:p>
            <a:pPr>
              <a:buFont typeface="Wingdings" pitchFamily="2" charset="2"/>
              <a:buChar char="§"/>
            </a:pPr>
            <a:r>
              <a:rPr lang="en-US" sz="2000" smtClean="0">
                <a:effectLst/>
                <a:ea typeface="ＭＳ Ｐゴシック" pitchFamily="34" charset="-128"/>
              </a:rPr>
              <a:t>Naty Hoffman</a:t>
            </a:r>
          </a:p>
          <a:p>
            <a:pPr>
              <a:buFont typeface="Wingdings" pitchFamily="2" charset="2"/>
              <a:buChar char="§"/>
            </a:pPr>
            <a:r>
              <a:rPr lang="en-US" sz="2000" smtClean="0">
                <a:effectLst/>
                <a:ea typeface="ＭＳ Ｐゴシック" pitchFamily="34" charset="-128"/>
              </a:rPr>
              <a:t>Paul Edelstein</a:t>
            </a:r>
          </a:p>
          <a:p>
            <a:pPr>
              <a:buFont typeface="Wingdings" pitchFamily="2" charset="2"/>
              <a:buChar char="§"/>
            </a:pPr>
            <a:r>
              <a:rPr lang="en-US" sz="2000" smtClean="0">
                <a:effectLst/>
                <a:ea typeface="ＭＳ Ｐゴシック" pitchFamily="34" charset="-128"/>
              </a:rPr>
              <a:t>The Call of Duty: Black Ops Team</a:t>
            </a:r>
            <a:endParaRPr lang="en-US" sz="2400" smtClean="0">
              <a:effectLst/>
              <a:ea typeface="ＭＳ Ｐゴシック" pitchFamily="34" charset="-12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Contact info</a:t>
            </a:r>
          </a:p>
        </p:txBody>
      </p:sp>
      <p:sp>
        <p:nvSpPr>
          <p:cNvPr id="153602"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Email me at </a:t>
            </a:r>
            <a:r>
              <a:rPr lang="en-US" sz="2000" smtClean="0">
                <a:effectLst/>
                <a:ea typeface="ＭＳ Ｐゴシック" pitchFamily="34" charset="-128"/>
                <a:hlinkClick r:id="rId3"/>
              </a:rPr>
              <a:t>dlazarov@treyarch.com</a:t>
            </a:r>
            <a:endParaRPr lang="en-US" sz="200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Lighting constraints</a:t>
            </a:r>
          </a:p>
        </p:txBody>
      </p:sp>
      <p:sp>
        <p:nvSpPr>
          <p:cNvPr id="21506" name="Rectangle 3"/>
          <p:cNvSpPr>
            <a:spLocks noGrp="1" noChangeArrowheads="1"/>
          </p:cNvSpPr>
          <p:nvPr>
            <p:ph type="body" idx="4294967295"/>
          </p:nvPr>
        </p:nvSpPr>
        <p:spPr>
          <a:noFill/>
        </p:spPr>
        <p:txBody>
          <a:bodyPr/>
          <a:lstStyle/>
          <a:p>
            <a:pPr>
              <a:lnSpc>
                <a:spcPct val="100000"/>
              </a:lnSpc>
              <a:buFont typeface="Wingdings" pitchFamily="2" charset="2"/>
              <a:buChar char="§"/>
            </a:pPr>
            <a:r>
              <a:rPr lang="en-US" sz="2000" smtClean="0">
                <a:effectLst/>
                <a:ea typeface="ＭＳ Ｐゴシック" pitchFamily="34" charset="-128"/>
              </a:rPr>
              <a:t>However:</a:t>
            </a:r>
          </a:p>
          <a:p>
            <a:pPr marL="742950" lvl="1" indent="-285750">
              <a:lnSpc>
                <a:spcPct val="100000"/>
              </a:lnSpc>
              <a:buFont typeface="Wingdings" pitchFamily="2" charset="2"/>
              <a:buChar char="§"/>
            </a:pPr>
            <a:r>
              <a:rPr lang="en-US" sz="2000" smtClean="0">
                <a:effectLst/>
                <a:ea typeface="ＭＳ Ｐゴシック" pitchFamily="34" charset="-128"/>
              </a:rPr>
              <a:t>unlimited secondary (baked) lights</a:t>
            </a:r>
          </a:p>
          <a:p>
            <a:pPr marL="742950" lvl="1" indent="-285750">
              <a:lnSpc>
                <a:spcPct val="100000"/>
              </a:lnSpc>
              <a:buFont typeface="Wingdings" pitchFamily="2" charset="2"/>
              <a:buChar char="§"/>
            </a:pPr>
            <a:r>
              <a:rPr lang="en-US" sz="2000" smtClean="0">
                <a:effectLst/>
                <a:ea typeface="ＭＳ Ｐゴシック" pitchFamily="34" charset="-128"/>
              </a:rPr>
              <a:t>small number of effect lights per scene:</a:t>
            </a:r>
          </a:p>
          <a:p>
            <a:pPr marL="1143000" lvl="2" indent="-228600">
              <a:lnSpc>
                <a:spcPct val="100000"/>
              </a:lnSpc>
              <a:buFont typeface="Wingdings" pitchFamily="2" charset="2"/>
              <a:buChar char="§"/>
            </a:pPr>
            <a:r>
              <a:rPr lang="en-US" sz="2000" smtClean="0">
                <a:effectLst/>
                <a:ea typeface="ＭＳ Ｐゴシック" pitchFamily="34" charset="-128"/>
              </a:rPr>
              <a:t>4 diffuse-only omni lights (gun flashes etc)</a:t>
            </a:r>
          </a:p>
          <a:p>
            <a:pPr marL="1143000" lvl="2" indent="-228600">
              <a:lnSpc>
                <a:spcPct val="100000"/>
              </a:lnSpc>
              <a:buFont typeface="Wingdings" pitchFamily="2" charset="2"/>
              <a:buChar char="§"/>
            </a:pPr>
            <a:r>
              <a:rPr lang="en-US" sz="2000" smtClean="0">
                <a:effectLst/>
                <a:ea typeface="ＭＳ Ｐゴシック" pitchFamily="34" charset="-128"/>
              </a:rPr>
              <a:t>1 spot light (flashlight)</a:t>
            </a:r>
          </a:p>
          <a:p>
            <a:pPr>
              <a:lnSpc>
                <a:spcPct val="100000"/>
              </a:lnSpc>
              <a:buFont typeface="Wingdings" pitchFamily="2" charset="2"/>
              <a:buChar char="§"/>
            </a:pPr>
            <a:endParaRPr lang="en-US" sz="200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Bonus slides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Multiple surface bounces</a:t>
            </a:r>
          </a:p>
        </p:txBody>
      </p:sp>
      <p:sp>
        <p:nvSpPr>
          <p:cNvPr id="156674" name="Rectangle 3"/>
          <p:cNvSpPr>
            <a:spLocks noGrp="1" noChangeArrowheads="1"/>
          </p:cNvSpPr>
          <p:nvPr>
            <p:ph type="body" idx="4294967295"/>
          </p:nvPr>
        </p:nvSpPr>
        <p:spPr>
          <a:xfrm>
            <a:off x="228600" y="914400"/>
            <a:ext cx="3048000" cy="3063875"/>
          </a:xfrm>
          <a:noFill/>
        </p:spPr>
        <p:txBody>
          <a:bodyPr/>
          <a:lstStyle/>
          <a:p>
            <a:pPr>
              <a:buFont typeface="Wingdings" pitchFamily="2" charset="2"/>
              <a:buChar char="§"/>
            </a:pPr>
            <a:r>
              <a:rPr lang="en-US" sz="2000" smtClean="0">
                <a:effectLst/>
                <a:ea typeface="ＭＳ Ｐゴシック" pitchFamily="34" charset="-128"/>
              </a:rPr>
              <a:t>In reality, blocked light continues to bounce; some will eventually contribute to the BRDF</a:t>
            </a:r>
          </a:p>
          <a:p>
            <a:pPr>
              <a:buFont typeface="Wingdings" pitchFamily="2" charset="2"/>
              <a:buChar char="§"/>
            </a:pPr>
            <a:r>
              <a:rPr lang="en-US" sz="2000" smtClean="0">
                <a:effectLst/>
                <a:ea typeface="ＭＳ Ｐゴシック" pitchFamily="34" charset="-128"/>
              </a:rPr>
              <a:t>Microfacet BRDFs ignore this – assume all blocked light is lost</a:t>
            </a:r>
          </a:p>
          <a:p>
            <a:pPr>
              <a:buFont typeface="Wingdings" pitchFamily="2" charset="2"/>
              <a:buChar char="§"/>
            </a:pPr>
            <a:endParaRPr lang="en-US" sz="2000" smtClean="0">
              <a:effectLst/>
              <a:ea typeface="ＭＳ Ｐゴシック" pitchFamily="34" charset="-128"/>
            </a:endParaRPr>
          </a:p>
        </p:txBody>
      </p:sp>
      <p:sp>
        <p:nvSpPr>
          <p:cNvPr id="2" name="Rectangle 1"/>
          <p:cNvSpPr/>
          <p:nvPr/>
        </p:nvSpPr>
        <p:spPr>
          <a:xfrm>
            <a:off x="2514600" y="3781425"/>
            <a:ext cx="2590800" cy="2571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p:nvPr/>
        </p:nvSpPr>
        <p:spPr>
          <a:xfrm>
            <a:off x="2662238" y="3783013"/>
            <a:ext cx="4597400" cy="276225"/>
          </a:xfrm>
          <a:prstGeom prst="rect">
            <a:avLst/>
          </a:prstGeom>
          <a:noFill/>
        </p:spPr>
        <p:txBody>
          <a:bodyPr wrap="none">
            <a:spAutoFit/>
          </a:bodyPr>
          <a:lstStyle/>
          <a:p>
            <a:pPr>
              <a:defRPr/>
            </a:pPr>
            <a:r>
              <a:rPr lang="en-US" sz="1200" dirty="0">
                <a:solidFill>
                  <a:schemeClr val="bg1">
                    <a:lumMod val="50000"/>
                  </a:schemeClr>
                </a:solidFill>
              </a:rPr>
              <a:t>Image from “Real-Time Rendering, 3</a:t>
            </a:r>
            <a:r>
              <a:rPr lang="en-US" sz="1200" baseline="30000" dirty="0">
                <a:solidFill>
                  <a:schemeClr val="bg1">
                    <a:lumMod val="50000"/>
                  </a:schemeClr>
                </a:solidFill>
              </a:rPr>
              <a:t>rd</a:t>
            </a:r>
            <a:r>
              <a:rPr lang="en-US" sz="1200" dirty="0">
                <a:solidFill>
                  <a:schemeClr val="bg1">
                    <a:lumMod val="50000"/>
                  </a:schemeClr>
                </a:solidFill>
              </a:rPr>
              <a:t> Edition”, A K Peters 2008</a:t>
            </a:r>
          </a:p>
        </p:txBody>
      </p:sp>
      <p:pic>
        <p:nvPicPr>
          <p:cNvPr id="156677" name="Picture 11"/>
          <p:cNvPicPr>
            <a:picLocks noChangeAspect="1"/>
          </p:cNvPicPr>
          <p:nvPr/>
        </p:nvPicPr>
        <p:blipFill>
          <a:blip r:embed="rId3"/>
          <a:srcRect/>
          <a:stretch>
            <a:fillRect/>
          </a:stretch>
        </p:blipFill>
        <p:spPr bwMode="auto">
          <a:xfrm>
            <a:off x="3276600" y="720725"/>
            <a:ext cx="4038600"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dirty="0" smtClean="0">
                <a:effectLst>
                  <a:outerShdw blurRad="38100" dist="38100" dir="2700000" algn="tl">
                    <a:srgbClr val="C0C0C0"/>
                  </a:outerShdw>
                </a:effectLst>
                <a:ea typeface="ＭＳ Ｐゴシック" pitchFamily="34" charset="-128"/>
              </a:rPr>
              <a:t>Blinn-Phong normalization</a:t>
            </a:r>
          </a:p>
        </p:txBody>
      </p:sp>
      <p:sp>
        <p:nvSpPr>
          <p:cNvPr id="158722"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Some games use </a:t>
            </a:r>
            <a:r>
              <a:rPr lang="en-US" sz="2000" smtClean="0">
                <a:effectLst/>
                <a:latin typeface="Times New Roman" pitchFamily="18" charset="0"/>
                <a:ea typeface="ＭＳ Ｐゴシック" pitchFamily="34" charset="-128"/>
                <a:cs typeface="Times New Roman" pitchFamily="18" charset="0"/>
              </a:rPr>
              <a:t>(</a:t>
            </a:r>
            <a:r>
              <a:rPr lang="en-US" sz="2000" i="1" smtClean="0">
                <a:effectLst/>
                <a:latin typeface="Times New Roman" pitchFamily="18" charset="0"/>
                <a:ea typeface="ＭＳ Ｐゴシック" pitchFamily="34" charset="-128"/>
                <a:cs typeface="Times New Roman" pitchFamily="18" charset="0"/>
              </a:rPr>
              <a:t>n</a:t>
            </a:r>
            <a:r>
              <a:rPr lang="en-US" sz="2000" smtClean="0">
                <a:effectLst/>
                <a:latin typeface="Times New Roman" pitchFamily="18" charset="0"/>
                <a:ea typeface="ＭＳ Ｐゴシック" pitchFamily="34" charset="-128"/>
                <a:cs typeface="Times New Roman" pitchFamily="18" charset="0"/>
              </a:rPr>
              <a:t>+8)</a:t>
            </a:r>
            <a:r>
              <a:rPr lang="en-US" sz="2000" smtClean="0">
                <a:effectLst/>
                <a:ea typeface="ＭＳ Ｐゴシック" pitchFamily="34" charset="-128"/>
              </a:rPr>
              <a:t> instead of </a:t>
            </a:r>
            <a:r>
              <a:rPr lang="en-US" sz="2000" smtClean="0">
                <a:effectLst/>
                <a:latin typeface="Times New Roman" pitchFamily="18" charset="0"/>
                <a:ea typeface="ＭＳ Ｐゴシック" pitchFamily="34" charset="-128"/>
                <a:cs typeface="Times New Roman" pitchFamily="18" charset="0"/>
              </a:rPr>
              <a:t>(</a:t>
            </a:r>
            <a:r>
              <a:rPr lang="en-US" sz="2000" i="1" smtClean="0">
                <a:effectLst/>
                <a:latin typeface="Times New Roman" pitchFamily="18" charset="0"/>
                <a:ea typeface="ＭＳ Ｐゴシック" pitchFamily="34" charset="-128"/>
                <a:cs typeface="Times New Roman" pitchFamily="18" charset="0"/>
              </a:rPr>
              <a:t>n</a:t>
            </a:r>
            <a:r>
              <a:rPr lang="en-US" sz="2000" smtClean="0">
                <a:effectLst/>
                <a:latin typeface="Times New Roman" pitchFamily="18" charset="0"/>
                <a:ea typeface="ＭＳ Ｐゴシック" pitchFamily="34" charset="-128"/>
                <a:cs typeface="Times New Roman" pitchFamily="18" charset="0"/>
              </a:rPr>
              <a:t>+2)</a:t>
            </a:r>
          </a:p>
          <a:p>
            <a:pPr>
              <a:buFont typeface="Wingdings" pitchFamily="2" charset="2"/>
              <a:buChar char="§"/>
            </a:pPr>
            <a:r>
              <a:rPr lang="en-US" sz="2000" smtClean="0">
                <a:effectLst/>
                <a:ea typeface="ＭＳ Ｐゴシック" pitchFamily="34" charset="-128"/>
              </a:rPr>
              <a:t>The </a:t>
            </a:r>
            <a:r>
              <a:rPr lang="en-US" sz="2000" smtClean="0">
                <a:effectLst/>
                <a:latin typeface="Times New Roman" pitchFamily="18" charset="0"/>
                <a:ea typeface="ＭＳ Ｐゴシック" pitchFamily="34" charset="-128"/>
                <a:cs typeface="Times New Roman" pitchFamily="18" charset="0"/>
              </a:rPr>
              <a:t>(</a:t>
            </a:r>
            <a:r>
              <a:rPr lang="en-US" sz="2000" i="1" smtClean="0">
                <a:effectLst/>
                <a:latin typeface="Times New Roman" pitchFamily="18" charset="0"/>
                <a:ea typeface="ＭＳ Ｐゴシック" pitchFamily="34" charset="-128"/>
                <a:cs typeface="Times New Roman" pitchFamily="18" charset="0"/>
              </a:rPr>
              <a:t>n</a:t>
            </a:r>
            <a:r>
              <a:rPr lang="en-US" sz="2000" smtClean="0">
                <a:effectLst/>
                <a:latin typeface="Times New Roman" pitchFamily="18" charset="0"/>
                <a:ea typeface="ＭＳ Ｐゴシック" pitchFamily="34" charset="-128"/>
                <a:cs typeface="Times New Roman" pitchFamily="18" charset="0"/>
              </a:rPr>
              <a:t>+8)</a:t>
            </a:r>
            <a:r>
              <a:rPr lang="en-US" sz="2000" smtClean="0">
                <a:effectLst/>
                <a:ea typeface="ＭＳ Ｐゴシック" pitchFamily="34" charset="-128"/>
              </a:rPr>
              <a:t> “Hoffman-Sloan” normalization factor first appeared in “Real-Time Rendering, 3</a:t>
            </a:r>
            <a:r>
              <a:rPr lang="en-US" sz="2000" baseline="30000" smtClean="0">
                <a:effectLst/>
                <a:ea typeface="ＭＳ Ｐゴシック" pitchFamily="34" charset="-128"/>
              </a:rPr>
              <a:t>rd</a:t>
            </a:r>
            <a:r>
              <a:rPr lang="en-US" sz="2000" smtClean="0">
                <a:effectLst/>
                <a:ea typeface="ＭＳ Ｐゴシック" pitchFamily="34" charset="-128"/>
              </a:rPr>
              <a:t> edition”</a:t>
            </a:r>
          </a:p>
          <a:p>
            <a:pPr>
              <a:buFont typeface="Wingdings" pitchFamily="2" charset="2"/>
              <a:buChar char="§"/>
            </a:pPr>
            <a:r>
              <a:rPr lang="en-US" sz="2000" smtClean="0">
                <a:effectLst/>
                <a:ea typeface="ＭＳ Ｐゴシック" pitchFamily="34" charset="-128"/>
              </a:rPr>
              <a:t>Result of normalizing entire BRDF rather than just NDF</a:t>
            </a:r>
          </a:p>
          <a:p>
            <a:pPr>
              <a:buFont typeface="Wingdings" pitchFamily="2" charset="2"/>
              <a:buChar char="§"/>
            </a:pPr>
            <a:r>
              <a:rPr lang="en-US" sz="2000" smtClean="0">
                <a:effectLst/>
                <a:ea typeface="ＭＳ Ｐゴシック" pitchFamily="34" charset="-128"/>
              </a:rPr>
              <a:t>Compensates for overly dark visibility function</a:t>
            </a:r>
          </a:p>
          <a:p>
            <a:pPr>
              <a:buFont typeface="Wingdings" pitchFamily="2" charset="2"/>
              <a:buChar char="§"/>
            </a:pPr>
            <a:r>
              <a:rPr lang="en-US" sz="2000" smtClean="0">
                <a:effectLst/>
                <a:ea typeface="ＭＳ Ｐゴシック" pitchFamily="34" charset="-128"/>
              </a:rPr>
              <a:t>More accurate to use </a:t>
            </a:r>
            <a:r>
              <a:rPr lang="en-US" sz="2000" smtClean="0">
                <a:effectLst/>
                <a:latin typeface="Times New Roman" pitchFamily="18" charset="0"/>
                <a:ea typeface="ＭＳ Ｐゴシック" pitchFamily="34" charset="-128"/>
                <a:cs typeface="Times New Roman" pitchFamily="18" charset="0"/>
              </a:rPr>
              <a:t>(</a:t>
            </a:r>
            <a:r>
              <a:rPr lang="en-US" sz="2000" i="1" smtClean="0">
                <a:effectLst/>
                <a:latin typeface="Times New Roman" pitchFamily="18" charset="0"/>
                <a:ea typeface="ＭＳ Ｐゴシック" pitchFamily="34" charset="-128"/>
                <a:cs typeface="Times New Roman" pitchFamily="18" charset="0"/>
              </a:rPr>
              <a:t>n</a:t>
            </a:r>
            <a:r>
              <a:rPr lang="en-US" sz="2000" smtClean="0">
                <a:effectLst/>
                <a:latin typeface="Times New Roman" pitchFamily="18" charset="0"/>
                <a:ea typeface="ＭＳ Ｐゴシック" pitchFamily="34" charset="-128"/>
                <a:cs typeface="Times New Roman" pitchFamily="18" charset="0"/>
              </a:rPr>
              <a:t>+2)</a:t>
            </a:r>
            <a:r>
              <a:rPr lang="en-US" sz="2000" smtClean="0">
                <a:effectLst/>
                <a:ea typeface="ＭＳ Ｐゴシック" pitchFamily="34" charset="-128"/>
              </a:rPr>
              <a:t> with better visibility function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Ambient Occlusion</a:t>
            </a:r>
          </a:p>
        </p:txBody>
      </p:sp>
      <p:sp>
        <p:nvSpPr>
          <p:cNvPr id="16077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Materials with AO maps can suppress secondary diffuse, primary and secondary specular</a:t>
            </a:r>
            <a:endParaRPr lang="en-US" sz="2400" smtClean="0">
              <a:effectLst/>
              <a:ea typeface="ＭＳ Ｐゴシック" pitchFamily="34" charset="-128"/>
            </a:endParaRPr>
          </a:p>
          <a:p>
            <a:pPr>
              <a:buFont typeface="Wingdings" pitchFamily="2" charset="2"/>
              <a:buChar char="§"/>
            </a:pPr>
            <a:r>
              <a:rPr lang="en-US" sz="2000" smtClean="0">
                <a:effectLst/>
                <a:ea typeface="ＭＳ Ｐゴシック" pitchFamily="34" charset="-128"/>
              </a:rPr>
              <a:t>Suppressing primary specular is not entirely correct yet not entirely wrong if we consider AO as microfacet self-shadowing</a:t>
            </a:r>
          </a:p>
          <a:p>
            <a:pPr>
              <a:buFont typeface="Wingdings" pitchFamily="2" charset="2"/>
              <a:buChar char="§"/>
            </a:pPr>
            <a:r>
              <a:rPr lang="en-US" sz="2000" smtClean="0">
                <a:effectLst/>
                <a:ea typeface="ＭＳ Ｐゴシック" pitchFamily="34" charset="-128"/>
              </a:rPr>
              <a:t>AO will mip to below white and compensate (somewhat) against the normal map mipping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Primary lighting selection</a:t>
            </a:r>
          </a:p>
        </p:txBody>
      </p:sp>
      <p:sp>
        <p:nvSpPr>
          <p:cNvPr id="162818" name="Rectangle 3"/>
          <p:cNvSpPr>
            <a:spLocks noGrp="1" noChangeArrowheads="1"/>
          </p:cNvSpPr>
          <p:nvPr>
            <p:ph type="body" idx="4294967295"/>
          </p:nvPr>
        </p:nvSpPr>
        <p:spPr>
          <a:noFill/>
        </p:spPr>
        <p:txBody>
          <a:bodyPr/>
          <a:lstStyle/>
          <a:p>
            <a:pPr>
              <a:lnSpc>
                <a:spcPct val="100000"/>
              </a:lnSpc>
              <a:buFont typeface="Wingdings" pitchFamily="2" charset="2"/>
              <a:buChar char="§"/>
            </a:pPr>
            <a:r>
              <a:rPr lang="en-US" sz="2000" smtClean="0">
                <a:effectLst/>
                <a:ea typeface="ＭＳ Ｐゴシック" pitchFamily="34" charset="-128"/>
              </a:rPr>
              <a:t>Static world surfaces (BSP) are split offline to resolve primary lighting conflicts </a:t>
            </a:r>
          </a:p>
          <a:p>
            <a:pPr>
              <a:lnSpc>
                <a:spcPct val="100000"/>
              </a:lnSpc>
              <a:buFont typeface="Wingdings" pitchFamily="2" charset="2"/>
              <a:buChar char="§"/>
            </a:pPr>
            <a:r>
              <a:rPr lang="en-US" sz="2000" smtClean="0">
                <a:effectLst/>
                <a:ea typeface="ＭＳ Ｐゴシック" pitchFamily="34" charset="-128"/>
              </a:rPr>
              <a:t>Static objects pick a primary based on their (adjustable) lighting origin</a:t>
            </a:r>
          </a:p>
          <a:p>
            <a:pPr>
              <a:lnSpc>
                <a:spcPct val="100000"/>
              </a:lnSpc>
              <a:buFont typeface="Wingdings" pitchFamily="2" charset="2"/>
              <a:buChar char="§"/>
            </a:pPr>
            <a:r>
              <a:rPr lang="en-US" sz="2000" smtClean="0">
                <a:effectLst/>
                <a:ea typeface="ＭＳ Ｐゴシック" pitchFamily="34" charset="-128"/>
              </a:rPr>
              <a:t>Dynamic objects pick a primary every time they move</a:t>
            </a:r>
          </a:p>
          <a:p>
            <a:pPr>
              <a:lnSpc>
                <a:spcPct val="100000"/>
              </a:lnSpc>
              <a:buFont typeface="Wingdings" pitchFamily="2" charset="2"/>
              <a:buChar char="§"/>
            </a:pPr>
            <a:r>
              <a:rPr lang="en-US" sz="2000" smtClean="0">
                <a:effectLst/>
                <a:ea typeface="ＭＳ Ｐゴシック" pitchFamily="34" charset="-128"/>
              </a:rPr>
              <a:t>Other lighting (direct from secondary light sources and indirect bounce from primary &amp; secondary) is baked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latin typeface="Arial Bold" pitchFamily="34" charset="0"/>
                <a:ea typeface="ＭＳ Ｐゴシック" pitchFamily="34" charset="-128"/>
              </a:rPr>
              <a:t>BSP</a:t>
            </a:r>
          </a:p>
        </p:txBody>
      </p:sp>
      <p:pic>
        <p:nvPicPr>
          <p:cNvPr id="164866" name="Picture 4" descr="dlazarov-13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latin typeface="Arial Bold" pitchFamily="34" charset="0"/>
                <a:ea typeface="ＭＳ Ｐゴシック" pitchFamily="34" charset="-128"/>
              </a:rPr>
              <a:t>BSP + static objects</a:t>
            </a:r>
          </a:p>
        </p:txBody>
      </p:sp>
      <p:pic>
        <p:nvPicPr>
          <p:cNvPr id="166914" name="Picture 4" descr="dlazarov-14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latin typeface="Arial Bold" pitchFamily="34" charset="0"/>
                <a:ea typeface="ＭＳ Ｐゴシック" pitchFamily="34" charset="-128"/>
              </a:rPr>
              <a:t>BSP + static and dynamic objects</a:t>
            </a:r>
          </a:p>
        </p:txBody>
      </p:sp>
      <p:pic>
        <p:nvPicPr>
          <p:cNvPr id="168962" name="Picture 4" descr="dlazarov-15 copy"/>
          <p:cNvPicPr>
            <a:picLocks noChangeAspect="1" noChangeArrowheads="1"/>
          </p:cNvPicPr>
          <p:nvPr/>
        </p:nvPicPr>
        <p:blipFill>
          <a:blip r:embed="rId3"/>
          <a:srcRect/>
          <a:stretch>
            <a:fillRect/>
          </a:stretch>
        </p:blipFill>
        <p:spPr bwMode="auto">
          <a:xfrm>
            <a:off x="912813" y="684213"/>
            <a:ext cx="55213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Metalness method</a:t>
            </a:r>
          </a:p>
        </p:txBody>
      </p:sp>
      <p:sp>
        <p:nvSpPr>
          <p:cNvPr id="171010"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Two textures: color and metalness</a:t>
            </a:r>
          </a:p>
          <a:p>
            <a:pPr>
              <a:buFont typeface="Wingdings" pitchFamily="2" charset="2"/>
              <a:buChar char="§"/>
            </a:pPr>
            <a:r>
              <a:rPr lang="en-US" sz="2000" smtClean="0">
                <a:effectLst/>
                <a:ea typeface="ＭＳ Ｐゴシック" pitchFamily="34" charset="-128"/>
              </a:rPr>
              <a:t>If metalness is 1 then color is treated as specular color and diffuse color is assumed to be black</a:t>
            </a:r>
          </a:p>
          <a:p>
            <a:pPr>
              <a:buFont typeface="Wingdings" pitchFamily="2" charset="2"/>
              <a:buChar char="§"/>
            </a:pPr>
            <a:r>
              <a:rPr lang="en-US" sz="2000" smtClean="0">
                <a:effectLst/>
                <a:ea typeface="ＭＳ Ｐゴシック" pitchFamily="34" charset="-128"/>
              </a:rPr>
              <a:t>If metalness is 0 then color is treated as diffuse color and specular color is assumed to be 0.03 linear</a:t>
            </a:r>
          </a:p>
          <a:p>
            <a:pPr>
              <a:buFont typeface="Wingdings" pitchFamily="2" charset="2"/>
              <a:buChar char="§"/>
            </a:pPr>
            <a:r>
              <a:rPr lang="en-US" sz="2000" smtClean="0">
                <a:effectLst/>
                <a:ea typeface="ＭＳ Ｐゴシック" pitchFamily="34" charset="-128"/>
              </a:rPr>
              <a:t>This works for non binary values of metalness as well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Metalness method continued</a:t>
            </a:r>
          </a:p>
        </p:txBody>
      </p:sp>
      <p:sp>
        <p:nvSpPr>
          <p:cNvPr id="172034" name="Rectangle 3"/>
          <p:cNvSpPr>
            <a:spLocks noGrp="1" noChangeArrowheads="1"/>
          </p:cNvSpPr>
          <p:nvPr>
            <p:ph type="body" idx="4294967295"/>
          </p:nvPr>
        </p:nvSpPr>
        <p:spPr>
          <a:noFill/>
        </p:spPr>
        <p:txBody>
          <a:bodyPr/>
          <a:lstStyle/>
          <a:p>
            <a:pPr>
              <a:buFont typeface="Wingdings" pitchFamily="2" charset="2"/>
              <a:buChar char="§"/>
            </a:pPr>
            <a:r>
              <a:rPr lang="en-US" sz="2000" smtClean="0">
                <a:effectLst/>
                <a:ea typeface="ＭＳ Ｐゴシック" pitchFamily="34" charset="-128"/>
              </a:rPr>
              <a:t>Great idea, but it doesn’t work well in practice</a:t>
            </a:r>
          </a:p>
          <a:p>
            <a:pPr>
              <a:buFont typeface="Wingdings" pitchFamily="2" charset="2"/>
              <a:buChar char="§"/>
            </a:pPr>
            <a:r>
              <a:rPr lang="en-US" sz="2000" smtClean="0">
                <a:effectLst/>
                <a:ea typeface="ＭＳ Ｐゴシック" pitchFamily="34" charset="-128"/>
              </a:rPr>
              <a:t>Artists will have hard time figuring out the concept</a:t>
            </a:r>
          </a:p>
          <a:p>
            <a:pPr>
              <a:buFont typeface="Wingdings" pitchFamily="2" charset="2"/>
              <a:buChar char="§"/>
            </a:pPr>
            <a:r>
              <a:rPr lang="en-US" sz="2000" smtClean="0">
                <a:effectLst/>
                <a:ea typeface="ＭＳ Ｐゴシック" pitchFamily="34" charset="-128"/>
              </a:rPr>
              <a:t>The resulting shader will actually be more expensive than a traditional shader</a:t>
            </a:r>
          </a:p>
          <a:p>
            <a:pPr>
              <a:buFont typeface="Wingdings" pitchFamily="2" charset="2"/>
              <a:buChar char="§"/>
            </a:pPr>
            <a:r>
              <a:rPr lang="en-US" sz="2000" smtClean="0">
                <a:effectLst/>
                <a:ea typeface="ＭＳ Ｐゴシック" pitchFamily="34" charset="-128"/>
              </a:rPr>
              <a:t>There is no storage advantage when textures are DXT compressed</a:t>
            </a:r>
          </a:p>
          <a:p>
            <a:pPr>
              <a:buFont typeface="Wingdings" pitchFamily="2" charset="2"/>
              <a:buChar char="§"/>
            </a:pPr>
            <a:r>
              <a:rPr lang="en-US" sz="2000" smtClean="0">
                <a:effectLst/>
                <a:ea typeface="ＭＳ Ｐゴシック" pitchFamily="34" charset="-128"/>
              </a:rPr>
              <a:t>No advantage when using forward rendering either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244475" y="914400"/>
            <a:ext cx="6731000" cy="2971800"/>
          </a:xfrm>
        </p:spPr>
        <p:txBody>
          <a:bodyPr/>
          <a:lstStyle/>
          <a:p>
            <a:pPr>
              <a:lnSpc>
                <a:spcPct val="100000"/>
              </a:lnSpc>
              <a:buFont typeface="Wingdings" pitchFamily="2" charset="2"/>
              <a:buChar char="§"/>
            </a:pPr>
            <a:r>
              <a:rPr lang="en-US" sz="2000" smtClean="0">
                <a:effectLst/>
                <a:ea typeface="ＭＳ Ｐゴシック" pitchFamily="34" charset="-128"/>
              </a:rPr>
              <a:t>Performed offline in a custom global illumination (raytracing) tool, stored in three components:</a:t>
            </a:r>
          </a:p>
          <a:p>
            <a:pPr>
              <a:lnSpc>
                <a:spcPct val="100000"/>
              </a:lnSpc>
              <a:buFont typeface="Wingdings" pitchFamily="2" charset="2"/>
              <a:buChar char="§"/>
            </a:pPr>
            <a:r>
              <a:rPr lang="en-US" sz="2000" smtClean="0">
                <a:effectLst/>
                <a:ea typeface="ＭＳ Ｐゴシック" pitchFamily="34" charset="-128"/>
              </a:rPr>
              <a:t>Lightmaps</a:t>
            </a:r>
          </a:p>
          <a:p>
            <a:pPr>
              <a:lnSpc>
                <a:spcPct val="100000"/>
              </a:lnSpc>
              <a:buFont typeface="Wingdings" pitchFamily="2" charset="2"/>
              <a:buChar char="§"/>
            </a:pPr>
            <a:r>
              <a:rPr lang="en-US" sz="2000" smtClean="0">
                <a:effectLst/>
                <a:ea typeface="ＭＳ Ｐゴシック" pitchFamily="34" charset="-128"/>
              </a:rPr>
              <a:t>Lightgrid</a:t>
            </a:r>
          </a:p>
          <a:p>
            <a:pPr>
              <a:lnSpc>
                <a:spcPct val="100000"/>
              </a:lnSpc>
              <a:buFont typeface="Wingdings" pitchFamily="2" charset="2"/>
              <a:buChar char="§"/>
            </a:pPr>
            <a:r>
              <a:rPr lang="en-US" sz="2000" smtClean="0">
                <a:effectLst/>
                <a:ea typeface="ＭＳ Ｐゴシック" pitchFamily="34" charset="-128"/>
              </a:rPr>
              <a:t>Environment Probes</a:t>
            </a:r>
            <a:endParaRPr lang="en-US" sz="1600" smtClean="0">
              <a:effectLst/>
              <a:ea typeface="ＭＳ Ｐゴシック" pitchFamily="34" charset="-128"/>
            </a:endParaRPr>
          </a:p>
        </p:txBody>
      </p:sp>
      <p:sp>
        <p:nvSpPr>
          <p:cNvPr id="4" name="Rectangle 2"/>
          <p:cNvSpPr>
            <a:spLocks noGrp="1" noChangeArrowheads="1"/>
          </p:cNvSpPr>
          <p:nvPr>
            <p:ph type="title" idx="4294967295"/>
          </p:nvPr>
        </p:nvSpPr>
        <p:spPr>
          <a:effectLst>
            <a:outerShdw dist="17961" dir="2700000" algn="ctr" rotWithShape="0">
              <a:schemeClr val="bg2">
                <a:alpha val="74997"/>
              </a:schemeClr>
            </a:outerShdw>
          </a:effectLst>
        </p:spPr>
        <p:txBody>
          <a:bodyPr/>
          <a:lstStyle/>
          <a:p>
            <a:pPr>
              <a:defRPr/>
            </a:pPr>
            <a:r>
              <a:rPr lang="en-US" sz="2400" smtClean="0">
                <a:effectLst>
                  <a:outerShdw blurRad="38100" dist="38100" dir="2700000" algn="tl">
                    <a:srgbClr val="C0C0C0"/>
                  </a:outerShdw>
                </a:effectLst>
                <a:ea typeface="ＭＳ Ｐゴシック" pitchFamily="34" charset="-128"/>
              </a:rPr>
              <a:t>Baked lighting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5666</TotalTime>
  <Words>5035</Words>
  <Application>Microsoft Office PowerPoint</Application>
  <PresentationFormat>Custom</PresentationFormat>
  <Paragraphs>533</Paragraphs>
  <Slides>89</Slides>
  <Notes>74</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Custom Design</vt:lpstr>
      <vt:lpstr>PowerPoint Presentation</vt:lpstr>
      <vt:lpstr>PowerPoint Presentation</vt:lpstr>
      <vt:lpstr>Agenda</vt:lpstr>
      <vt:lpstr>Performance</vt:lpstr>
      <vt:lpstr>Constrained rendering choices</vt:lpstr>
      <vt:lpstr>Forward rendering</vt:lpstr>
      <vt:lpstr>Lighting constraints</vt:lpstr>
      <vt:lpstr>Lighting constraints</vt:lpstr>
      <vt:lpstr>Baked lighting</vt:lpstr>
      <vt:lpstr>Radiance vs. irradiance</vt:lpstr>
      <vt:lpstr>Run-time lighting</vt:lpstr>
      <vt:lpstr>Run-time lighting: diffuse</vt:lpstr>
      <vt:lpstr>Run-time lighting: specular</vt:lpstr>
      <vt:lpstr>Why Physically-Based</vt:lpstr>
      <vt:lpstr>Why Physically-Based continued</vt:lpstr>
      <vt:lpstr>Some prerequisites</vt:lpstr>
      <vt:lpstr>Microfacet theory</vt:lpstr>
      <vt:lpstr>The half vector</vt:lpstr>
      <vt:lpstr>Shadowing and masking</vt:lpstr>
      <vt:lpstr>Microfacet BRDF</vt:lpstr>
      <vt:lpstr>Microfacet BRDF - D</vt:lpstr>
      <vt:lpstr>Microfacet BRDF - F</vt:lpstr>
      <vt:lpstr>Microfacet BRDF - G</vt:lpstr>
      <vt:lpstr>Microfacet BRDF – the rest</vt:lpstr>
      <vt:lpstr>Modular approach</vt:lpstr>
      <vt:lpstr>Shading with microfacet BRDF</vt:lpstr>
      <vt:lpstr>Distribution functions</vt:lpstr>
      <vt:lpstr>Distribution functions continued</vt:lpstr>
      <vt:lpstr>Distribution functions comparison</vt:lpstr>
      <vt:lpstr>Beckmann Distribution function</vt:lpstr>
      <vt:lpstr>Blinn-Phong Distribution function</vt:lpstr>
      <vt:lpstr>Distribution functions comparison</vt:lpstr>
      <vt:lpstr>Fresnel functions</vt:lpstr>
      <vt:lpstr>No Fresnel</vt:lpstr>
      <vt:lpstr>Correct Fresnel</vt:lpstr>
      <vt:lpstr>Incorrect Fresnel</vt:lpstr>
      <vt:lpstr>Visibility functions</vt:lpstr>
      <vt:lpstr>Visibility functions continued</vt:lpstr>
      <vt:lpstr>Visibility functions continued</vt:lpstr>
      <vt:lpstr>Visibility functions comparison</vt:lpstr>
      <vt:lpstr>No Visibility function</vt:lpstr>
      <vt:lpstr>Schlick-Smith Visibility function</vt:lpstr>
      <vt:lpstr>Kelemen Visibility function</vt:lpstr>
      <vt:lpstr>Cook-Torrance Visibility function</vt:lpstr>
      <vt:lpstr>Schlick-Smith Visibility function</vt:lpstr>
      <vt:lpstr>Kelemen Visibility function</vt:lpstr>
      <vt:lpstr>Environment maps</vt:lpstr>
      <vt:lpstr>Environment maps: normalization</vt:lpstr>
      <vt:lpstr>Environment maps: normalization</vt:lpstr>
      <vt:lpstr>Environment map: prefiltering</vt:lpstr>
      <vt:lpstr>Environment maps: blurring</vt:lpstr>
      <vt:lpstr>Environment maps: Fresnel</vt:lpstr>
      <vt:lpstr>Fresnel for glossy reflections</vt:lpstr>
      <vt:lpstr>Fresnel for glossy reflections</vt:lpstr>
      <vt:lpstr>Environment maps continued</vt:lpstr>
      <vt:lpstr>Environment maps continued</vt:lpstr>
      <vt:lpstr>Too much specular …</vt:lpstr>
      <vt:lpstr>Too much specular …</vt:lpstr>
      <vt:lpstr>Too much specular …</vt:lpstr>
      <vt:lpstr>Normal Variance</vt:lpstr>
      <vt:lpstr>Normal Variance continued</vt:lpstr>
      <vt:lpstr>Normal Variance continued</vt:lpstr>
      <vt:lpstr>Normal Variance continued</vt:lpstr>
      <vt:lpstr>Normal Variance continued</vt:lpstr>
      <vt:lpstr>Without Variance-to-Gloss</vt:lpstr>
      <vt:lpstr>With Variance-to-Gloss</vt:lpstr>
      <vt:lpstr>Without Variance-to-Gloss</vt:lpstr>
      <vt:lpstr>With Variance-to-Gloss</vt:lpstr>
      <vt:lpstr>The Art perspective</vt:lpstr>
      <vt:lpstr>Diffuse textures</vt:lpstr>
      <vt:lpstr>Specular textures</vt:lpstr>
      <vt:lpstr>Gloss textures</vt:lpstr>
      <vt:lpstr>Special cases</vt:lpstr>
      <vt:lpstr>Special cases continued</vt:lpstr>
      <vt:lpstr>Performance</vt:lpstr>
      <vt:lpstr>Conclusions</vt:lpstr>
      <vt:lpstr>Conclusions</vt:lpstr>
      <vt:lpstr>Thanks</vt:lpstr>
      <vt:lpstr>Contact info</vt:lpstr>
      <vt:lpstr>Bonus slides</vt:lpstr>
      <vt:lpstr>Multiple surface bounces</vt:lpstr>
      <vt:lpstr>Blinn-Phong normalization</vt:lpstr>
      <vt:lpstr>Ambient Occlusion</vt:lpstr>
      <vt:lpstr>Primary lighting selection</vt:lpstr>
      <vt:lpstr>BSP</vt:lpstr>
      <vt:lpstr>BSP + static objects</vt:lpstr>
      <vt:lpstr>BSP + static and dynamic objects</vt:lpstr>
      <vt:lpstr>Metalness method</vt:lpstr>
      <vt:lpstr>Metalness method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Overby</dc:creator>
  <cp:lastModifiedBy>Lazarov, Dimitar</cp:lastModifiedBy>
  <cp:revision>1191</cp:revision>
  <dcterms:created xsi:type="dcterms:W3CDTF">2010-04-08T22:04:55Z</dcterms:created>
  <dcterms:modified xsi:type="dcterms:W3CDTF">2011-08-22T17:28:33Z</dcterms:modified>
</cp:coreProperties>
</file>