
<file path=[Content_Types].xml><?xml version="1.0" encoding="utf-8"?>
<Types xmlns="http://schemas.openxmlformats.org/package/2006/content-types">
  <Override PartName="/ppt/notesSlides/notesSlide31.xml" ContentType="application/vnd.openxmlformats-officedocument.presentationml.notesSlide+xml"/>
  <Override PartName="/ppt/slides/slide68.xml" ContentType="application/vnd.openxmlformats-officedocument.presentationml.slide+xml"/>
  <Override PartName="/ppt/slides/slide135.xml" ContentType="application/vnd.openxmlformats-officedocument.presentationml.slide+xml"/>
  <Override PartName="/ppt/notesSlides/notesSlide74.xml" ContentType="application/vnd.openxmlformats-officedocument.presentationml.notesSlide+xml"/>
  <Override PartName="/ppt/slides/slide28.xml" ContentType="application/vnd.openxmlformats-officedocument.presentationml.slide+xml"/>
  <Override PartName="/ppt/slides/slide66.xml" ContentType="application/vnd.openxmlformats-officedocument.presentationml.slide+xml"/>
  <Override PartName="/ppt/embeddings/Microsoft_Equation22.bin" ContentType="application/vnd.openxmlformats-officedocument.oleObject"/>
  <Override PartName="/ppt/notesSlides/notesSlide88.xml" ContentType="application/vnd.openxmlformats-officedocument.presentationml.notes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115.xml" ContentType="application/vnd.openxmlformats-officedocument.presentationml.notesSlide+xml"/>
  <Override PartName="/ppt/notesSlides/notesSlide73.xml" ContentType="application/vnd.openxmlformats-officedocument.presentationml.notesSlide+xml"/>
  <Override PartName="/ppt/embeddings/Microsoft_Equation29.bin" ContentType="application/vnd.openxmlformats-officedocument.oleObject"/>
  <Override PartName="/ppt/notesSlides/notesSlide32.xml" ContentType="application/vnd.openxmlformats-officedocument.presentationml.notesSlide+xml"/>
  <Override PartName="/ppt/slides/slide11.xml" ContentType="application/vnd.openxmlformats-officedocument.presentationml.slide+xml"/>
  <Override PartName="/ppt/embeddings/Microsoft_Equation39.bin" ContentType="application/vnd.openxmlformats-officedocument.oleObject"/>
  <Override PartName="/ppt/slides/slide47.xml" ContentType="application/vnd.openxmlformats-officedocument.presentationml.slide+xml"/>
  <Override PartName="/ppt/slides/slide118.xml" ContentType="application/vnd.openxmlformats-officedocument.presentationml.slide+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embeddings/Microsoft_Equation20.bin" ContentType="application/vnd.openxmlformats-officedocument.oleObject"/>
  <Override PartName="/ppt/slides/slide1.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notesSlides/notesSlide15.xml" ContentType="application/vnd.openxmlformats-officedocument.presentationml.notesSlide+xml"/>
  <Default Extension="wmf" ContentType="image/x-wmf"/>
  <Override PartName="/ppt/embeddings/Microsoft_Equation12.bin" ContentType="application/vnd.openxmlformats-officedocument.oleObject"/>
  <Override PartName="/ppt/slides/slide94.xml" ContentType="application/vnd.openxmlformats-officedocument.presentationml.slide+xml"/>
  <Override PartName="/ppt/notesSlides/notesSlide71.xml" ContentType="application/vnd.openxmlformats-officedocument.presentationml.notesSlide+xml"/>
  <Override PartName="/ppt/slides/slide92.xml" ContentType="application/vnd.openxmlformats-officedocument.presentationml.slide+xml"/>
  <Override PartName="/ppt/slides/slide124.xml" ContentType="application/vnd.openxmlformats-officedocument.presentationml.slide+xml"/>
  <Override PartName="/ppt/embeddings/Microsoft_Equation11.bin" ContentType="application/vnd.openxmlformats-officedocument.oleObject"/>
  <Override PartName="/ppt/embeddings/Microsoft_Equation42.bin" ContentType="application/vnd.openxmlformats-officedocument.oleObject"/>
  <Override PartName="/ppt/handoutMasters/handoutMaster1.xml" ContentType="application/vnd.openxmlformats-officedocument.presentationml.handoutMaster+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embeddings/Microsoft_Equation23.bin" ContentType="application/vnd.openxmlformats-officedocument.oleObject"/>
  <Override PartName="/ppt/notesSlides/notesSlide113.xml" ContentType="application/vnd.openxmlformats-officedocument.presentationml.notesSlide+xml"/>
  <Override PartName="/ppt/embeddings/Microsoft_Equation69.bin" ContentType="application/vnd.openxmlformats-officedocument.oleObject"/>
  <Default Extension="pict" ContentType="image/pict"/>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s/slide115.xml" ContentType="application/vnd.openxmlformats-officedocument.presentationml.slide+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slides/slide133.xml" ContentType="application/vnd.openxmlformats-officedocument.presentationml.slide+xml"/>
  <Override PartName="/ppt/slides/slide33.xml" ContentType="application/vnd.openxmlformats-officedocument.presentationml.slide+xml"/>
  <Override PartName="/ppt/notesSlides/notesSlide45.xml" ContentType="application/vnd.openxmlformats-officedocument.presentationml.notesSlide+xml"/>
  <Override PartName="/ppt/notesSlides/notesSlide48.xml" ContentType="application/vnd.openxmlformats-officedocument.presentationml.notesSlide+xml"/>
  <Default Extension="vml" ContentType="application/vnd.openxmlformats-officedocument.vmlDrawing"/>
  <Override PartName="/ppt/notesSlides/notesSlide90.xml" ContentType="application/vnd.openxmlformats-officedocument.presentationml.notesSlide+xml"/>
  <Default Extension="png" ContentType="image/png"/>
  <Override PartName="/ppt/notesSlides/notesSlide84.xml" ContentType="application/vnd.openxmlformats-officedocument.presentationml.notesSlide+xml"/>
  <Override PartName="/ppt/slides/slide83.xml" ContentType="application/vnd.openxmlformats-officedocument.presentationml.slide+xml"/>
  <Override PartName="/ppt/notesSlides/notesSlide96.xml" ContentType="application/vnd.openxmlformats-officedocument.presentationml.notesSlide+xml"/>
  <Override PartName="/docProps/core.xml" ContentType="application/vnd.openxmlformats-package.core-properties+xml"/>
  <Override PartName="/ppt/slides/slide56.xml" ContentType="application/vnd.openxmlformats-officedocument.presentationml.slide+xml"/>
  <Override PartName="/ppt/embeddings/Microsoft_Equation24.bin" ContentType="application/vnd.openxmlformats-officedocument.oleObject"/>
  <Override PartName="/ppt/notesSlides/notesSlide108.xml" ContentType="application/vnd.openxmlformats-officedocument.presentationml.notes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embeddings/Microsoft_Equation3.bin" ContentType="application/vnd.openxmlformats-officedocument.oleObject"/>
  <Override PartName="/ppt/notesSlides/notesSlide47.xml" ContentType="application/vnd.openxmlformats-officedocument.presentationml.notesSlide+xml"/>
  <Override PartName="/ppt/slides/slide55.xml" ContentType="application/vnd.openxmlformats-officedocument.presentationml.slide+xml"/>
  <Override PartName="/ppt/embeddings/Microsoft_Equation41.bin" ContentType="application/vnd.openxmlformats-officedocument.oleObject"/>
  <Override PartName="/ppt/notesSlides/notesSlide98.xml" ContentType="application/vnd.openxmlformats-officedocument.presentationml.notesSlide+xml"/>
  <Override PartName="/ppt/notesSlides/notesSlide104.xml" ContentType="application/vnd.openxmlformats-officedocument.presentationml.notesSlide+xml"/>
  <Override PartName="/ppt/embeddings/Microsoft_Equation61.bin" ContentType="application/vnd.openxmlformats-officedocument.oleObject"/>
  <Override PartName="/ppt/slides/slide19.xml" ContentType="application/vnd.openxmlformats-officedocument.presentationml.slide+xml"/>
  <Override PartName="/ppt/slides/slide41.xml" ContentType="application/vnd.openxmlformats-officedocument.presentationml.slide+xml"/>
  <Override PartName="/ppt/slides/slide132.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embeddings/Microsoft_Equation62.bin" ContentType="application/vnd.openxmlformats-officedocument.oleObject"/>
  <Override PartName="/ppt/notesSlides/notesSlide14.xml" ContentType="application/vnd.openxmlformats-officedocument.presentationml.notesSlide+xml"/>
  <Override PartName="/ppt/notesSlides/notesSlide114.xml" ContentType="application/vnd.openxmlformats-officedocument.presentationml.notesSlide+xml"/>
  <Override PartName="/ppt/theme/theme2.xml" ContentType="application/vnd.openxmlformats-officedocument.theme+xml"/>
  <Override PartName="/ppt/embeddings/Microsoft_Equation15.bin" ContentType="application/vnd.openxmlformats-officedocument.oleObject"/>
  <Override PartName="/ppt/notesSlides/notesSlide75.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embeddings/Microsoft_Equation28.bin" ContentType="application/vnd.openxmlformats-officedocument.oleObject"/>
  <Override PartName="/ppt/notesSlides/notesSlide25.xml" ContentType="application/vnd.openxmlformats-officedocument.presentationml.notesSlide+xml"/>
  <Override PartName="/ppt/notesSlides/notesSlide69.xml" ContentType="application/vnd.openxmlformats-officedocument.presentationml.notesSlide+xml"/>
  <Override PartName="/ppt/embeddings/Microsoft_Equation54.bin" ContentType="application/vnd.openxmlformats-officedocument.oleObject"/>
  <Override PartName="/ppt/notesSlides/notesSlide109.xml" ContentType="application/vnd.openxmlformats-officedocument.presentationml.notesSlide+xml"/>
  <Override PartName="/ppt/embeddings/Microsoft_Equation51.bin" ContentType="application/vnd.openxmlformats-officedocument.oleObject"/>
  <Override PartName="/ppt/slides/slide128.xml" ContentType="application/vnd.openxmlformats-officedocument.presentationml.slide+xml"/>
  <Override PartName="/ppt/notesSlides/notesSlide40.xml" ContentType="application/vnd.openxmlformats-officedocument.presentationml.notesSlide+xml"/>
  <Override PartName="/ppt/notesSlides/notesSlide65.xml" ContentType="application/vnd.openxmlformats-officedocument.presentationml.notesSlide+xml"/>
  <Override PartName="/ppt/slides/slide45.xml" ContentType="application/vnd.openxmlformats-officedocument.presentationml.slide+xml"/>
  <Override PartName="/ppt/slides/slide101.xml" ContentType="application/vnd.openxmlformats-officedocument.presentationml.slide+xml"/>
  <Override PartName="/ppt/slides/slide137.xml" ContentType="application/vnd.openxmlformats-officedocument.presentationml.slide+xml"/>
  <Override PartName="/ppt/notesSlides/notesSlide21.xml" ContentType="application/vnd.openxmlformats-officedocument.presentationml.notesSlide+xml"/>
  <Override PartName="/ppt/notesSlides/notesSlide38.xml" ContentType="application/vnd.openxmlformats-officedocument.presentationml.notesSlide+xml"/>
  <Override PartName="/ppt/notesSlides/notesSlide102.xml" ContentType="application/vnd.openxmlformats-officedocument.presentationml.notesSlide+xml"/>
  <Override PartName="/ppt/embeddings/Microsoft_Equation63.bin" ContentType="application/vnd.openxmlformats-officedocument.oleObject"/>
  <Override PartName="/ppt/slides/slide54.xml" ContentType="application/vnd.openxmlformats-officedocument.presentationml.slide+xml"/>
  <Override PartName="/ppt/embeddings/Microsoft_Equation43.bin" ContentType="application/vnd.openxmlformats-officedocument.oleObject"/>
  <Override PartName="/ppt/embeddings/Microsoft_Equation16.bin" ContentType="application/vnd.openxmlformats-officedocument.oleObject"/>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notesSlides/notesSlide63.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embeddings/Microsoft_Equation33.bin" ContentType="application/vnd.openxmlformats-officedocument.oleObject"/>
  <Override PartName="/ppt/embeddings/Microsoft_Equation40.bin" ContentType="application/vnd.openxmlformats-officedocument.oleObject"/>
  <Override PartName="/ppt/embeddings/Microsoft_Equation48.bin" ContentType="application/vnd.openxmlformats-officedocument.oleObject"/>
  <Override PartName="/ppt/notesSlides/notesSlide19.xml" ContentType="application/vnd.openxmlformats-officedocument.presentationml.notesSlide+xml"/>
  <Override PartName="/ppt/notesSlides/notesSlide93.xml" ContentType="application/vnd.openxmlformats-officedocument.presentationml.notes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105.xml" ContentType="application/vnd.openxmlformats-officedocument.presentationml.slide+xml"/>
  <Override PartName="/ppt/embeddings/Microsoft_Equation10.bin" ContentType="application/vnd.openxmlformats-officedocument.oleObject"/>
  <Override PartName="/ppt/notesSlides/notesSlide50.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notesSlides/notesSlide91.xml" ContentType="application/vnd.openxmlformats-officedocument.presentationml.notesSlide+xml"/>
  <Override PartName="/ppt/slides/slide103.xml" ContentType="application/vnd.openxmlformats-officedocument.presentationml.slide+xml"/>
  <Override PartName="/ppt/notesSlides/notesSlide60.xml" ContentType="application/vnd.openxmlformats-officedocument.presentationml.notesSlide+xml"/>
  <Override PartName="/ppt/slides/slide49.xml" ContentType="application/vnd.openxmlformats-officedocument.presentationml.slide+xml"/>
  <Override PartName="/ppt/embeddings/Microsoft_Equation66.bin" ContentType="application/vnd.openxmlformats-officedocument.oleObject"/>
  <Override PartName="/ppt/slides/slide70.xml" ContentType="application/vnd.openxmlformats-officedocument.presentationml.slide+xml"/>
  <Override PartName="/ppt/slides/slide129.xml" ContentType="application/vnd.openxmlformats-officedocument.presentationml.slide+xml"/>
  <Override PartName="/ppt/slides/slide48.xml" ContentType="application/vnd.openxmlformats-officedocument.presentationml.slide+xml"/>
  <Override PartName="/ppt/slides/slide120.xml" ContentType="application/vnd.openxmlformats-officedocument.presentationml.slide+xml"/>
  <Override PartName="/ppt/slides/slide125.xml" ContentType="application/vnd.openxmlformats-officedocument.presentationml.slide+xml"/>
  <Override PartName="/ppt/presentation.xml" ContentType="application/vnd.openxmlformats-officedocument.presentationml.presentation.main+xml"/>
  <Override PartName="/ppt/slides/slide122.xml" ContentType="application/vnd.openxmlformats-officedocument.presentationml.slide+xml"/>
  <Override PartName="/ppt/slides/slide77.xml" ContentType="application/vnd.openxmlformats-officedocument.presentationml.slide+xml"/>
  <Override PartName="/ppt/embeddings/Microsoft_Equation13.bin" ContentType="application/vnd.openxmlformats-officedocument.oleObject"/>
  <Override PartName="/ppt/notesSlides/notesSlide78.xml" ContentType="application/vnd.openxmlformats-officedocument.presentationml.notesSlide+xml"/>
  <Override PartName="/ppt/slides/slide79.xml" ContentType="application/vnd.openxmlformats-officedocument.presentationml.slide+xml"/>
  <Override PartName="/ppt/slides/slide95.xml" ContentType="application/vnd.openxmlformats-officedocument.presentationml.slide+xml"/>
  <Default Extension="jpeg" ContentType="image/jpeg"/>
  <Override PartName="/ppt/notesSlides/notesSlide95.xml" ContentType="application/vnd.openxmlformats-officedocument.presentationml.notesSlide+xml"/>
  <Override PartName="/ppt/notesSlides/notesSlide83.xml" ContentType="application/vnd.openxmlformats-officedocument.presentationml.notesSlide+xml"/>
  <Override PartName="/ppt/slides/slide3.xml" ContentType="application/vnd.openxmlformats-officedocument.presentationml.slide+xml"/>
  <Override PartName="/ppt/slides/slide96.xml" ContentType="application/vnd.openxmlformats-officedocument.presentationml.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slides/slide74.xml" ContentType="application/vnd.openxmlformats-officedocument.presentationml.slide+xml"/>
  <Override PartName="/ppt/embeddings/Microsoft_Equation27.bin" ContentType="application/vnd.openxmlformats-officedocument.oleObject"/>
  <Override PartName="/ppt/slides/slide75.xml" ContentType="application/vnd.openxmlformats-officedocument.presentationml.slide+xml"/>
  <Override PartName="/ppt/embeddings/Microsoft_Equation9.bin" ContentType="application/vnd.openxmlformats-officedocument.oleObject"/>
  <Override PartName="/ppt/notesSlides/notesSlide64.xml" ContentType="application/vnd.openxmlformats-officedocument.presentationml.notesSlide+xml"/>
  <Override PartName="/ppt/slides/slide15.xml" ContentType="application/vnd.openxmlformats-officedocument.presentationml.slide+xml"/>
  <Override PartName="/ppt/embeddings/Microsoft_Equation70.bin" ContentType="application/vnd.openxmlformats-officedocument.oleObject"/>
  <Override PartName="/ppt/notesSlides/notesSlide49.xml" ContentType="application/vnd.openxmlformats-officedocument.presentationml.notesSlide+xml"/>
  <Override PartName="/ppt/embeddings/Microsoft_Equation32.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117.xml" ContentType="application/vnd.openxmlformats-officedocument.presentationml.slide+xml"/>
  <Override PartName="/ppt/slides/slide111.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13.xml" ContentType="application/vnd.openxmlformats-officedocument.presentationml.slide+xml"/>
  <Override PartName="/ppt/embeddings/Microsoft_Equation67.bin" ContentType="application/vnd.openxmlformats-officedocument.oleObject"/>
  <Override PartName="/ppt/slides/slide108.xml" ContentType="application/vnd.openxmlformats-officedocument.presentationml.slide+xml"/>
  <Override PartName="/ppt/slides/slide29.xml" ContentType="application/vnd.openxmlformats-officedocument.presentationml.slide+xml"/>
  <Override PartName="/ppt/notesSlides/notesSlide22.xml" ContentType="application/vnd.openxmlformats-officedocument.presentationml.notesSlide+xml"/>
  <Override PartName="/ppt/embeddings/Microsoft_Equation56.bin" ContentType="application/vnd.openxmlformats-officedocument.oleObject"/>
  <Override PartName="/ppt/slides/slide126.xml" ContentType="application/vnd.openxmlformats-officedocument.presentationml.slide+xml"/>
  <Override PartName="/ppt/slides/slide22.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notesSlides/notesSlide92.xml" ContentType="application/vnd.openxmlformats-officedocument.presentationml.notesSlide+xml"/>
  <Override PartName="/ppt/slides/slide30.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56.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s/slide107.xml" ContentType="application/vnd.openxmlformats-officedocument.presentationml.slide+xml"/>
  <Override PartName="/ppt/slides/slide23.xml" ContentType="application/vnd.openxmlformats-officedocument.presentationml.slide+xml"/>
  <Override PartName="/ppt/embeddings/Microsoft_Equation8.bin" ContentType="application/vnd.openxmlformats-officedocument.oleObject"/>
  <Override PartName="/ppt/slides/slide12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embeddings/Microsoft_Equation36.bin" ContentType="application/vnd.openxmlformats-officedocument.oleObject"/>
  <Override PartName="/ppt/notesSlides/notesSlide4.xml" ContentType="application/vnd.openxmlformats-officedocument.presentationml.notesSlide+xml"/>
  <Override PartName="/ppt/notesSlides/notesSlide41.xml" ContentType="application/vnd.openxmlformats-officedocument.presentationml.notesSlide+xml"/>
  <Override PartName="/ppt/embeddings/Microsoft_Equation19.bin" ContentType="application/vnd.openxmlformats-officedocument.oleObject"/>
  <Override PartName="/ppt/notesSlides/notesSlide66.xml" ContentType="application/vnd.openxmlformats-officedocument.presentationml.notesSlide+xml"/>
  <Override PartName="/ppt/embeddings/Microsoft_Equation4.bin" ContentType="application/vnd.openxmlformats-officedocument.oleObject"/>
  <Override PartName="/ppt/notesSlides/notesSlide103.xml" ContentType="application/vnd.openxmlformats-officedocument.presentationml.notesSlide+xml"/>
  <Override PartName="/ppt/slides/slide13.xml" ContentType="application/vnd.openxmlformats-officedocument.presentationml.slide+xml"/>
  <Override PartName="/ppt/slides/slide121.xml" ContentType="application/vnd.openxmlformats-officedocument.presentationml.slide+xml"/>
  <Override PartName="/ppt/notesSlides/notesSlide17.xml" ContentType="application/vnd.openxmlformats-officedocument.presentationml.notesSlide+xml"/>
  <Override PartName="/ppt/embeddings/Microsoft_Equation5.bin" ContentType="application/vnd.openxmlformats-officedocument.oleObject"/>
  <Override PartName="/ppt/notesSlides/notesSlide86.xml" ContentType="application/vnd.openxmlformats-officedocument.presentationml.notesSlide+xml"/>
  <Override PartName="/ppt/embeddings/Microsoft_Equation58.bin" ContentType="application/vnd.openxmlformats-officedocument.oleObject"/>
  <Override PartName="/ppt/slides/slide87.xml" ContentType="application/vnd.openxmlformats-officedocument.presentationml.slide+xml"/>
  <Override PartName="/ppt/notesSlides/notesSlide6.xml" ContentType="application/vnd.openxmlformats-officedocument.presentationml.notesSlide+xml"/>
  <Override PartName="/ppt/embeddings/Microsoft_Equation18.bin" ContentType="application/vnd.openxmlformats-officedocument.oleObject"/>
  <Override PartName="/ppt/notesSlides/notesSlide57.xml" ContentType="application/vnd.openxmlformats-officedocument.presentationml.notesSlide+xml"/>
  <Override PartName="/ppt/notesSlides/notesSlide87.xml" ContentType="application/vnd.openxmlformats-officedocument.presentationml.notesSlide+xml"/>
  <Override PartName="/ppt/slideLayouts/slideLayout4.xml" ContentType="application/vnd.openxmlformats-officedocument.presentationml.slideLayout+xml"/>
  <Override PartName="/ppt/notesSlides/notesSlide99.xml" ContentType="application/vnd.openxmlformats-officedocument.presentationml.notesSlide+xml"/>
  <Override PartName="/ppt/slideLayouts/slideLayout2.xml" ContentType="application/vnd.openxmlformats-officedocument.presentationml.slideLayout+xml"/>
  <Override PartName="/ppt/slides/slide89.xml" ContentType="application/vnd.openxmlformats-officedocument.presentationml.slide+xml"/>
  <Override PartName="/ppt/notesSlides/notesSlide97.xml" ContentType="application/vnd.openxmlformats-officedocument.presentationml.notesSlide+xml"/>
  <Override PartName="/ppt/embeddings/Microsoft_Equation52.bin" ContentType="application/vnd.openxmlformats-officedocument.oleObject"/>
  <Override PartName="/ppt/embeddings/Microsoft_Equation60.bin" ContentType="application/vnd.openxmlformats-officedocument.oleObject"/>
  <Override PartName="/ppt/embeddings/Microsoft_Equation72.bin" ContentType="application/vnd.openxmlformats-officedocument.oleObject"/>
  <Default Extension="emf" ContentType="image/x-emf"/>
  <Override PartName="/ppt/embeddings/Microsoft_Equation53.bin" ContentType="application/vnd.openxmlformats-officedocument.oleObject"/>
  <Override PartName="/ppt/slides/slide131.xml" ContentType="application/vnd.openxmlformats-officedocument.presentationml.slide+xml"/>
  <Override PartName="/ppt/notesSlides/notesSlide43.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notesSlides/notesSlide79.xml" ContentType="application/vnd.openxmlformats-officedocument.presentationml.notesSlide+xml"/>
  <Override PartName="/ppt/embeddings/Microsoft_Equation59.bin" ContentType="application/vnd.openxmlformats-officedocument.oleObject"/>
  <Override PartName="/ppt/slides/slide127.xml" ContentType="application/vnd.openxmlformats-officedocument.presentationml.slide+xml"/>
  <Override PartName="/ppt/slides/slide27.xml" ContentType="application/vnd.openxmlformats-officedocument.presentationml.slide+xml"/>
  <Override PartName="/ppt/notesSlides/notesSlide94.xml" ContentType="application/vnd.openxmlformats-officedocument.presentationml.notesSlide+xml"/>
  <Override PartName="/ppt/notesSlides/notesSlide101.xml" ContentType="application/vnd.openxmlformats-officedocument.presentationml.notesSlide+xml"/>
  <Override PartName="/ppt/notesSlides/notesSlide107.xml" ContentType="application/vnd.openxmlformats-officedocument.presentationml.notesSlide+xml"/>
  <Override PartName="/ppt/slides/slide138.xml" ContentType="application/vnd.openxmlformats-officedocument.presentationml.slide+xml"/>
  <Override PartName="/ppt/embeddings/Microsoft_Equation30.bin" ContentType="application/vnd.openxmlformats-officedocument.oleObject"/>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notesSlides/notesSlide55.xml" ContentType="application/vnd.openxmlformats-officedocument.presentationml.notesSlide+xml"/>
  <Override PartName="/ppt/notesSlides/notesSlide77.xml" ContentType="application/vnd.openxmlformats-officedocument.presentationml.notesSlide+xml"/>
  <Override PartName="/ppt/slides/slide67.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Default Extension="xls" ContentType="application/vnd.ms-exce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embeddings/Microsoft_Equation57.bin" ContentType="application/vnd.openxmlformats-officedocument.oleObject"/>
  <Override PartName="/ppt/embeddings/Microsoft_Equation38.bin" ContentType="application/vnd.openxmlformats-officedocument.oleObject"/>
  <Override PartName="/ppt/embeddings/Microsoft_Equation47.bin" ContentType="application/vnd.openxmlformats-officedocument.oleObject"/>
  <Override PartName="/ppt/slides/slide69.xml" ContentType="application/vnd.openxmlformats-officedocument.presentationml.slide+xml"/>
  <Override PartName="/ppt/embeddings/Microsoft_Equation49.bin" ContentType="application/vnd.openxmlformats-officedocument.oleObject"/>
  <Override PartName="/ppt/slides/slide35.xml" ContentType="application/vnd.openxmlformats-officedocument.presentationml.slide+xml"/>
  <Override PartName="/ppt/slides/slide42.xml" ContentType="application/vnd.openxmlformats-officedocument.presentationml.slide+xml"/>
  <Override PartName="/ppt/slides/slide130.xml" ContentType="application/vnd.openxmlformats-officedocument.presentationml.slide+xml"/>
  <Override PartName="/ppt/slides/slide134.xml" ContentType="application/vnd.openxmlformats-officedocument.presentationml.slide+xml"/>
  <Override PartName="/ppt/embeddings/Microsoft_Equation68.bin" ContentType="application/vnd.openxmlformats-officedocument.oleObject"/>
  <Override PartName="/ppt/notesSlides/notesSlide34.xml" ContentType="application/vnd.openxmlformats-officedocument.presentationml.notesSlide+xml"/>
  <Override PartName="/ppt/embeddings/Microsoft_Equation34.bin" ContentType="application/vnd.openxmlformats-officedocument.oleObject"/>
  <Override PartName="/ppt/embeddings/Microsoft_Equation44.bin" ContentType="application/vnd.openxmlformats-officedocument.oleObject"/>
  <Override PartName="/ppt/slideLayouts/slideLayout5.xml" ContentType="application/vnd.openxmlformats-officedocument.presentationml.slideLayout+xml"/>
  <Override PartName="/ppt/embeddings/Microsoft_Equation25.bin" ContentType="application/vnd.openxmlformats-officedocument.oleObject"/>
  <Override PartName="/ppt/slides/slide50.xml" ContentType="application/vnd.openxmlformats-officedocument.presentationml.slide+xml"/>
  <Override PartName="/ppt/embeddings/Microsoft_Equation35.bin" ContentType="application/vnd.openxmlformats-officedocument.oleObject"/>
  <Override PartName="/ppt/slides/slide57.xml" ContentType="application/vnd.openxmlformats-officedocument.presentationml.slide+xml"/>
  <Override PartName="/ppt/embeddings/Microsoft_Equation65.bin" ContentType="application/vnd.openxmlformats-officedocument.oleObject"/>
  <Override PartName="/ppt/notesSlides/notesSlide29.xml" ContentType="application/vnd.openxmlformats-officedocument.presentationml.notesSlide+xml"/>
  <Override PartName="/ppt/notesSlides/notesSlide111.xml" ContentType="application/vnd.openxmlformats-officedocument.presentationml.notesSlide+xml"/>
  <Override PartName="/ppt/slides/slide116.xml" ContentType="application/vnd.openxmlformats-officedocument.presentationml.slide+xml"/>
  <Override PartName="/ppt/slides/slide119.xml" ContentType="application/vnd.openxmlformats-officedocument.presentationml.slide+xml"/>
  <Override PartName="/ppt/notesSlides/notesSlide106.xml" ContentType="application/vnd.openxmlformats-officedocument.presentationml.notesSlide+xml"/>
  <Override PartName="/ppt/embeddings/Microsoft_Equation14.bin" ContentType="application/vnd.openxmlformats-officedocument.oleObject"/>
  <Override PartName="/ppt/notesSlides/notesSlide7.xml" ContentType="application/vnd.openxmlformats-officedocument.presentationml.notesSlide+xml"/>
  <Override PartName="/ppt/slides/slide136.xml" ContentType="application/vnd.openxmlformats-officedocument.presentationml.slide+xml"/>
  <Override PartName="/ppt/embeddings/Microsoft_Equation2.bin" ContentType="application/vnd.openxmlformats-officedocument.oleObject"/>
  <Override PartName="/ppt/embeddings/Microsoft_Equation26.bin" ContentType="application/vnd.openxmlformats-officedocument.oleObject"/>
  <Override PartName="/ppt/slides/slide63.xml" ContentType="application/vnd.openxmlformats-officedocument.presentationml.slide+xml"/>
  <Override PartName="/ppt/notesSlides/notesSlide105.xml" ContentType="application/vnd.openxmlformats-officedocument.presentationml.notesSlide+xml"/>
  <Override PartName="/ppt/slides/slide82.xml" ContentType="application/vnd.openxmlformats-officedocument.presentationml.slide+xml"/>
  <Override PartName="/ppt/embeddings/Microsoft_Equation55.bin" ContentType="application/vnd.openxmlformats-officedocument.oleObject"/>
  <Override PartName="/ppt/slides/slide34.xml" ContentType="application/vnd.openxmlformats-officedocument.presentationml.slide+xml"/>
  <Override PartName="/ppt/slides/slide112.xml" ContentType="application/vnd.openxmlformats-officedocument.presentationml.slide+xml"/>
  <Override PartName="/ppt/slides/slide106.xml" ContentType="application/vnd.openxmlformats-officedocument.presentationml.slide+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embeddings/Microsoft_Equation7.bin" ContentType="application/vnd.openxmlformats-officedocument.oleObject"/>
  <Override PartName="/ppt/embeddings/Microsoft_Equation45.bin" ContentType="application/vnd.openxmlformats-officedocument.oleObject"/>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88.xml" ContentType="application/vnd.openxmlformats-officedocument.presentationml.slide+xml"/>
  <Override PartName="/ppt/theme/theme1.xml" ContentType="application/vnd.openxmlformats-officedocument.theme+xml"/>
  <Override PartName="/ppt/slides/slide99.xml" ContentType="application/vnd.openxmlformats-officedocument.presentationml.slide+xml"/>
  <Override PartName="/ppt/slides/slide109.xml" ContentType="application/vnd.openxmlformats-officedocument.presentationml.slide+xml"/>
  <Override PartName="/ppt/notesSlides/notesSlide59.xml" ContentType="application/vnd.openxmlformats-officedocument.presentationml.notesSlide+xml"/>
  <Override PartName="/ppt/slides/slide5.xml" ContentType="application/vnd.openxmlformats-officedocument.presentationml.slide+xml"/>
  <Override PartName="/ppt/embeddings/Microsoft_Equation50.bin" ContentType="application/vnd.openxmlformats-officedocument.oleObject"/>
  <Override PartName="/ppt/slides/slide59.xml" ContentType="application/vnd.openxmlformats-officedocument.presentationml.slide+xml"/>
  <Override PartName="/ppt/slides/slide114.xml" ContentType="application/vnd.openxmlformats-officedocument.presentationml.slide+xml"/>
  <Override PartName="/ppt/embeddings/Microsoft_Equation31.bin" ContentType="application/vnd.openxmlformats-officedocument.oleObject"/>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110.xml" ContentType="application/vnd.openxmlformats-officedocument.presentationml.slide+xml"/>
  <Override PartName="/ppt/slides/slide4.xml" ContentType="application/vnd.openxmlformats-officedocument.presentationml.slide+xml"/>
  <Override PartName="/ppt/notesSlides/notesSlide89.xml" ContentType="application/vnd.openxmlformats-officedocument.presentationml.notesSlide+xml"/>
  <Override PartName="/ppt/notesSlides/notesSlide67.xml" ContentType="application/vnd.openxmlformats-officedocument.presentationml.notesSlide+xml"/>
  <Override PartName="/ppt/embeddings/Microsoft_Equation46.bin" ContentType="application/vnd.openxmlformats-officedocument.oleObject"/>
  <Override PartName="/ppt/notesSlides/notesSlide72.xml" ContentType="application/vnd.openxmlformats-officedocument.presentationml.notesSlide+xml"/>
  <Override PartName="/ppt/notesSlides/notesSlide54.xml" ContentType="application/vnd.openxmlformats-officedocument.presentationml.notesSlide+xml"/>
  <Override PartName="/ppt/notesSlides/notesSlide81.xml" ContentType="application/vnd.openxmlformats-officedocument.presentationml.notesSlide+xml"/>
  <Override PartName="/ppt/slides/slide72.xml" ContentType="application/vnd.openxmlformats-officedocument.presentationml.slide+xml"/>
  <Override PartName="/ppt/slides/slide98.xml" ContentType="application/vnd.openxmlformats-officedocument.presentationml.slide+xml"/>
  <Override PartName="/ppt/embeddings/Microsoft_Equation64.bin" ContentType="application/vnd.openxmlformats-officedocument.oleObject"/>
  <Override PartName="/ppt/notesSlides/notesSlide70.xml" ContentType="application/vnd.openxmlformats-officedocument.presentationml.notesSlide+xml"/>
  <Override PartName="/ppt/slides/slide8.xml" ContentType="application/vnd.openxmlformats-officedocument.presentationml.slide+xml"/>
  <Override PartName="/ppt/slides/slide102.xml" ContentType="application/vnd.openxmlformats-officedocument.presentationml.slide+xml"/>
  <Override PartName="/ppt/notesSlides/notesSlide82.xml" ContentType="application/vnd.openxmlformats-officedocument.presentationml.notesSlide+xml"/>
  <Override PartName="/ppt/notesSlides/notesSlide85.xml" ContentType="application/vnd.openxmlformats-officedocument.presentationml.notesSlide+xml"/>
  <Override PartName="/ppt/embeddings/Microsoft_Equation6.bin" ContentType="application/vnd.openxmlformats-officedocument.oleObject"/>
  <Override PartName="/ppt/notesSlides/notesSlide68.xml" ContentType="application/vnd.openxmlformats-officedocument.presentationml.notesSlide+xml"/>
  <Override PartName="/ppt/embeddings/Microsoft_Equation37.bin" ContentType="application/vnd.openxmlformats-officedocument.oleObject"/>
  <Override PartName="/ppt/notesSlides/notesSlide110.xml" ContentType="application/vnd.openxmlformats-officedocument.presentationml.notesSlide+xml"/>
  <Override PartName="/ppt/slides/slide60.xml" ContentType="application/vnd.openxmlformats-officedocument.presentationml.slide+xml"/>
  <Override PartName="/ppt/notesSlides/notesSlide112.xml" ContentType="application/vnd.openxmlformats-officedocument.presentationml.notesSlide+xml"/>
  <Override PartName="/ppt/slides/slide24.xml" ContentType="application/vnd.openxmlformats-officedocument.presentationml.slide+xml"/>
  <Override PartName="/ppt/embeddings/Microsoft_Equation71.bin" ContentType="application/vnd.openxmlformats-officedocument.oleObject"/>
  <Override PartName="/ppt/embeddings/Microsoft_Equation17.bin" ContentType="application/vnd.openxmlformats-officedocument.oleObject"/>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notesSlides/notesSlide20.xml" ContentType="application/vnd.openxmlformats-officedocument.presentationml.notesSlide+xml"/>
  <Override PartName="/ppt/notesSlides/notesSlide100.xml" ContentType="application/vnd.openxmlformats-officedocument.presentationml.notesSlide+xml"/>
  <Override PartName="/ppt/embeddings/Microsoft_Equation21.bin" ContentType="application/vnd.openxmlformats-officedocument.oleObje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0" r:id="rId1"/>
  </p:sldMasterIdLst>
  <p:notesMasterIdLst>
    <p:notesMasterId r:id="rId140"/>
  </p:notesMasterIdLst>
  <p:handoutMasterIdLst>
    <p:handoutMasterId r:id="rId141"/>
  </p:handoutMasterIdLst>
  <p:sldIdLst>
    <p:sldId id="267" r:id="rId2"/>
    <p:sldId id="268" r:id="rId3"/>
    <p:sldId id="266" r:id="rId4"/>
    <p:sldId id="270" r:id="rId5"/>
    <p:sldId id="271" r:id="rId6"/>
    <p:sldId id="272" r:id="rId7"/>
    <p:sldId id="273" r:id="rId8"/>
    <p:sldId id="274" r:id="rId9"/>
    <p:sldId id="275" r:id="rId10"/>
    <p:sldId id="276" r:id="rId11"/>
    <p:sldId id="277" r:id="rId12"/>
    <p:sldId id="278" r:id="rId13"/>
    <p:sldId id="279" r:id="rId14"/>
    <p:sldId id="280" r:id="rId15"/>
    <p:sldId id="281" r:id="rId16"/>
    <p:sldId id="283" r:id="rId17"/>
    <p:sldId id="284" r:id="rId18"/>
    <p:sldId id="285" r:id="rId19"/>
    <p:sldId id="286" r:id="rId20"/>
    <p:sldId id="287" r:id="rId21"/>
    <p:sldId id="292" r:id="rId22"/>
    <p:sldId id="293" r:id="rId23"/>
    <p:sldId id="294" r:id="rId24"/>
    <p:sldId id="295"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44" r:id="rId67"/>
    <p:sldId id="345" r:id="rId68"/>
    <p:sldId id="346" r:id="rId69"/>
    <p:sldId id="347" r:id="rId70"/>
    <p:sldId id="348" r:id="rId71"/>
    <p:sldId id="349" r:id="rId72"/>
    <p:sldId id="350" r:id="rId73"/>
    <p:sldId id="351" r:id="rId74"/>
    <p:sldId id="352" r:id="rId75"/>
    <p:sldId id="353" r:id="rId76"/>
    <p:sldId id="354" r:id="rId77"/>
    <p:sldId id="355" r:id="rId78"/>
    <p:sldId id="356" r:id="rId79"/>
    <p:sldId id="357" r:id="rId80"/>
    <p:sldId id="358" r:id="rId81"/>
    <p:sldId id="359" r:id="rId82"/>
    <p:sldId id="360" r:id="rId83"/>
    <p:sldId id="362" r:id="rId84"/>
    <p:sldId id="363" r:id="rId85"/>
    <p:sldId id="364" r:id="rId86"/>
    <p:sldId id="365" r:id="rId87"/>
    <p:sldId id="366" r:id="rId88"/>
    <p:sldId id="367" r:id="rId89"/>
    <p:sldId id="368" r:id="rId90"/>
    <p:sldId id="369" r:id="rId91"/>
    <p:sldId id="370" r:id="rId92"/>
    <p:sldId id="371" r:id="rId93"/>
    <p:sldId id="418" r:id="rId94"/>
    <p:sldId id="419" r:id="rId95"/>
    <p:sldId id="420" r:id="rId96"/>
    <p:sldId id="421" r:id="rId97"/>
    <p:sldId id="422" r:id="rId98"/>
    <p:sldId id="423" r:id="rId99"/>
    <p:sldId id="378" r:id="rId100"/>
    <p:sldId id="379" r:id="rId101"/>
    <p:sldId id="380" r:id="rId102"/>
    <p:sldId id="381" r:id="rId103"/>
    <p:sldId id="424" r:id="rId104"/>
    <p:sldId id="383" r:id="rId105"/>
    <p:sldId id="384" r:id="rId106"/>
    <p:sldId id="385" r:id="rId107"/>
    <p:sldId id="386" r:id="rId108"/>
    <p:sldId id="387" r:id="rId109"/>
    <p:sldId id="388" r:id="rId110"/>
    <p:sldId id="389" r:id="rId111"/>
    <p:sldId id="390" r:id="rId112"/>
    <p:sldId id="391" r:id="rId113"/>
    <p:sldId id="425" r:id="rId114"/>
    <p:sldId id="426" r:id="rId115"/>
    <p:sldId id="394" r:id="rId116"/>
    <p:sldId id="395" r:id="rId117"/>
    <p:sldId id="396" r:id="rId118"/>
    <p:sldId id="397" r:id="rId119"/>
    <p:sldId id="398" r:id="rId120"/>
    <p:sldId id="399" r:id="rId121"/>
    <p:sldId id="400" r:id="rId122"/>
    <p:sldId id="401" r:id="rId123"/>
    <p:sldId id="402" r:id="rId124"/>
    <p:sldId id="403" r:id="rId125"/>
    <p:sldId id="404" r:id="rId126"/>
    <p:sldId id="405" r:id="rId127"/>
    <p:sldId id="406" r:id="rId128"/>
    <p:sldId id="407" r:id="rId129"/>
    <p:sldId id="408" r:id="rId130"/>
    <p:sldId id="409" r:id="rId131"/>
    <p:sldId id="410" r:id="rId132"/>
    <p:sldId id="427" r:id="rId133"/>
    <p:sldId id="428" r:id="rId134"/>
    <p:sldId id="413" r:id="rId135"/>
    <p:sldId id="414" r:id="rId136"/>
    <p:sldId id="415" r:id="rId137"/>
    <p:sldId id="416" r:id="rId138"/>
    <p:sldId id="417" r:id="rId139"/>
  </p:sldIdLst>
  <p:sldSz cx="7315200" cy="41148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65125" indent="92075"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730250" indent="18415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96963" indent="27463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462088" indent="366713"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a:srgbClr val="FF0000"/>
        </p14:laserClr>
      </p:ext>
      <p:ext uri="{2FDB2607-1784-4EEB-B798-7EB5836EED8A}">
        <p14:showMediaCtrls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
      </p:ext>
    </p:extLst>
  </p:showPr>
  <p:clrMru>
    <a:srgbClr val="000000"/>
    <a:srgbClr val="B0AD8A"/>
    <a:srgbClr val="494834"/>
    <a:srgbClr val="483225"/>
    <a:srgbClr val="81C9F0"/>
    <a:srgbClr val="DDDDDD"/>
    <a:srgbClr val="EAEAEA"/>
    <a:srgbClr val="C1272D"/>
  </p:clrMru>
  <p:extLst>
    <p:ext uri="{E76CE94A-603C-4142-B9EB-6D1370010A27}">
      <p14:discardImageEditData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94660"/>
  </p:normalViewPr>
  <p:slideViewPr>
    <p:cSldViewPr>
      <p:cViewPr>
        <p:scale>
          <a:sx n="100" d="100"/>
          <a:sy n="100" d="100"/>
        </p:scale>
        <p:origin x="-312" y="-920"/>
      </p:cViewPr>
      <p:guideLst>
        <p:guide orient="horz" pos="1296"/>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7" d="100"/>
          <a:sy n="87" d="100"/>
        </p:scale>
        <p:origin x="-19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121" Type="http://schemas.openxmlformats.org/officeDocument/2006/relationships/slide" Target="slides/slide120.xml"/><Relationship Id="rId133" Type="http://schemas.openxmlformats.org/officeDocument/2006/relationships/slide" Target="slides/slide132.xml"/><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slide" Target="slides/slide101.xml"/><Relationship Id="rId25" Type="http://schemas.openxmlformats.org/officeDocument/2006/relationships/slide" Target="slides/slide24.xml"/><Relationship Id="rId106" Type="http://schemas.openxmlformats.org/officeDocument/2006/relationships/slide" Target="slides/slide105.xml"/><Relationship Id="rId122" Type="http://schemas.openxmlformats.org/officeDocument/2006/relationships/slide" Target="slides/slide121.xml"/><Relationship Id="rId116" Type="http://schemas.openxmlformats.org/officeDocument/2006/relationships/slide" Target="slides/slide115.xml"/><Relationship Id="rId119" Type="http://schemas.openxmlformats.org/officeDocument/2006/relationships/slide" Target="slides/slide118.xml"/><Relationship Id="rId96" Type="http://schemas.openxmlformats.org/officeDocument/2006/relationships/slide" Target="slides/slide95.xml"/><Relationship Id="rId10" Type="http://schemas.openxmlformats.org/officeDocument/2006/relationships/slide" Target="slides/slide9.xml"/><Relationship Id="rId138" Type="http://schemas.openxmlformats.org/officeDocument/2006/relationships/slide" Target="slides/slide137.xml"/><Relationship Id="rId50" Type="http://schemas.openxmlformats.org/officeDocument/2006/relationships/slide" Target="slides/slide49.xml"/><Relationship Id="rId118" Type="http://schemas.openxmlformats.org/officeDocument/2006/relationships/slide" Target="slides/slide117.xml"/><Relationship Id="rId128" Type="http://schemas.openxmlformats.org/officeDocument/2006/relationships/slide" Target="slides/slide127.xml"/><Relationship Id="rId17" Type="http://schemas.openxmlformats.org/officeDocument/2006/relationships/slide" Target="slides/slide16.xml"/><Relationship Id="rId107" Type="http://schemas.openxmlformats.org/officeDocument/2006/relationships/slide" Target="slides/slide106.xml"/><Relationship Id="rId71" Type="http://schemas.openxmlformats.org/officeDocument/2006/relationships/slide" Target="slides/slide70.xml"/><Relationship Id="rId142" Type="http://schemas.openxmlformats.org/officeDocument/2006/relationships/printerSettings" Target="printerSettings/printerSettings1.bin"/><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114" Type="http://schemas.openxmlformats.org/officeDocument/2006/relationships/slide" Target="slides/slide113.xml"/><Relationship Id="rId88" Type="http://schemas.openxmlformats.org/officeDocument/2006/relationships/slide" Target="slides/slide87.xml"/><Relationship Id="rId82" Type="http://schemas.openxmlformats.org/officeDocument/2006/relationships/slide" Target="slides/slide81.xml"/><Relationship Id="rId124" Type="http://schemas.openxmlformats.org/officeDocument/2006/relationships/slide" Target="slides/slide123.xml"/><Relationship Id="rId69" Type="http://schemas.openxmlformats.org/officeDocument/2006/relationships/slide" Target="slides/slide6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140" Type="http://schemas.openxmlformats.org/officeDocument/2006/relationships/notesMaster" Target="notesMasters/notesMaster1.xml"/><Relationship Id="rId144" Type="http://schemas.openxmlformats.org/officeDocument/2006/relationships/viewProps" Target="viewProps.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slide" Target="slides/slide96.xml"/><Relationship Id="rId111" Type="http://schemas.openxmlformats.org/officeDocument/2006/relationships/slide" Target="slides/slide110.xml"/><Relationship Id="rId98" Type="http://schemas.openxmlformats.org/officeDocument/2006/relationships/slide" Target="slides/slide97.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132" Type="http://schemas.openxmlformats.org/officeDocument/2006/relationships/slide" Target="slides/slide131.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54" Type="http://schemas.openxmlformats.org/officeDocument/2006/relationships/slide" Target="slides/slide53.xml"/><Relationship Id="rId101" Type="http://schemas.openxmlformats.org/officeDocument/2006/relationships/slide" Target="slides/slide100.xml"/><Relationship Id="rId23" Type="http://schemas.openxmlformats.org/officeDocument/2006/relationships/slide" Target="slides/slide22.xml"/><Relationship Id="rId136" Type="http://schemas.openxmlformats.org/officeDocument/2006/relationships/slide" Target="slides/slide135.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146" Type="http://schemas.openxmlformats.org/officeDocument/2006/relationships/tableStyles" Target="tableStyles.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104" Type="http://schemas.openxmlformats.org/officeDocument/2006/relationships/slide" Target="slides/slide103.xml"/><Relationship Id="rId130" Type="http://schemas.openxmlformats.org/officeDocument/2006/relationships/slide" Target="slides/slide129.xml"/><Relationship Id="rId90" Type="http://schemas.openxmlformats.org/officeDocument/2006/relationships/slide" Target="slides/slide89.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105" Type="http://schemas.openxmlformats.org/officeDocument/2006/relationships/slide" Target="slides/slide10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14" Type="http://schemas.openxmlformats.org/officeDocument/2006/relationships/slide" Target="slides/slide13.xml"/><Relationship Id="rId103" Type="http://schemas.openxmlformats.org/officeDocument/2006/relationships/slide" Target="slides/slide102.xml"/><Relationship Id="rId127" Type="http://schemas.openxmlformats.org/officeDocument/2006/relationships/slide" Target="slides/slide126.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145" Type="http://schemas.openxmlformats.org/officeDocument/2006/relationships/theme" Target="theme/theme1.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17" Type="http://schemas.openxmlformats.org/officeDocument/2006/relationships/slide" Target="slides/slide116.xml"/><Relationship Id="rId129" Type="http://schemas.openxmlformats.org/officeDocument/2006/relationships/slide" Target="slides/slide128.xml"/><Relationship Id="rId134" Type="http://schemas.openxmlformats.org/officeDocument/2006/relationships/slide" Target="slides/slide133.xml"/><Relationship Id="rId112" Type="http://schemas.openxmlformats.org/officeDocument/2006/relationships/slide" Target="slides/slide111.xml"/><Relationship Id="rId19" Type="http://schemas.openxmlformats.org/officeDocument/2006/relationships/slide" Target="slides/slide18.xml"/><Relationship Id="rId120" Type="http://schemas.openxmlformats.org/officeDocument/2006/relationships/slide" Target="slides/slide119.xml"/><Relationship Id="rId126" Type="http://schemas.openxmlformats.org/officeDocument/2006/relationships/slide" Target="slides/slide125.xml"/><Relationship Id="rId57" Type="http://schemas.openxmlformats.org/officeDocument/2006/relationships/slide" Target="slides/slide56.xml"/><Relationship Id="rId109" Type="http://schemas.openxmlformats.org/officeDocument/2006/relationships/slide" Target="slides/slide108.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135" Type="http://schemas.openxmlformats.org/officeDocument/2006/relationships/slide" Target="slides/slide134.xml"/><Relationship Id="rId36" Type="http://schemas.openxmlformats.org/officeDocument/2006/relationships/slide" Target="slides/slide35.xml"/><Relationship Id="rId125" Type="http://schemas.openxmlformats.org/officeDocument/2006/relationships/slide" Target="slides/slide124.xml"/><Relationship Id="rId139" Type="http://schemas.openxmlformats.org/officeDocument/2006/relationships/slide" Target="slides/slide138.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41" Type="http://schemas.openxmlformats.org/officeDocument/2006/relationships/handoutMaster" Target="handoutMasters/handoutMaster1.xml"/><Relationship Id="rId110" Type="http://schemas.openxmlformats.org/officeDocument/2006/relationships/slide" Target="slides/slide109.xml"/><Relationship Id="rId113" Type="http://schemas.openxmlformats.org/officeDocument/2006/relationships/slide" Target="slides/slide112.xml"/><Relationship Id="rId12" Type="http://schemas.openxmlformats.org/officeDocument/2006/relationships/slide" Target="slides/slide11.xml"/><Relationship Id="rId108" Type="http://schemas.openxmlformats.org/officeDocument/2006/relationships/slide" Target="slides/slide107.xml"/><Relationship Id="rId137" Type="http://schemas.openxmlformats.org/officeDocument/2006/relationships/slide" Target="slides/slide136.xml"/><Relationship Id="rId3" Type="http://schemas.openxmlformats.org/officeDocument/2006/relationships/slide" Target="slides/slide2.xml"/><Relationship Id="rId123" Type="http://schemas.openxmlformats.org/officeDocument/2006/relationships/slide" Target="slides/slide122.xml"/><Relationship Id="rId26" Type="http://schemas.openxmlformats.org/officeDocument/2006/relationships/slide" Target="slides/slide25.xml"/><Relationship Id="rId100" Type="http://schemas.openxmlformats.org/officeDocument/2006/relationships/slide" Target="slides/slide99.xml"/><Relationship Id="rId11" Type="http://schemas.openxmlformats.org/officeDocument/2006/relationships/slide" Target="slides/slide10.xml"/><Relationship Id="rId143" Type="http://schemas.openxmlformats.org/officeDocument/2006/relationships/presProps" Target="presProps.xml"/><Relationship Id="rId68" Type="http://schemas.openxmlformats.org/officeDocument/2006/relationships/slide" Target="slides/slide67.xml"/><Relationship Id="rId115" Type="http://schemas.openxmlformats.org/officeDocument/2006/relationships/slide" Target="slides/slide114.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131" Type="http://schemas.openxmlformats.org/officeDocument/2006/relationships/slide" Target="slides/slide130.xml"/><Relationship Id="rId78" Type="http://schemas.openxmlformats.org/officeDocument/2006/relationships/slide" Target="slides/slide77.xml"/><Relationship Id="rId15" Type="http://schemas.openxmlformats.org/officeDocument/2006/relationships/slide" Target="slides/slide14.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ict"/><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23.wmf"/><Relationship Id="rId3" Type="http://schemas.openxmlformats.org/officeDocument/2006/relationships/image" Target="../media/image24.wmf"/><Relationship Id="rId1" Type="http://schemas.openxmlformats.org/officeDocument/2006/relationships/image" Target="../media/image25.wmf"/></Relationships>
</file>

<file path=ppt/drawings/_rels/vmlDrawing36.vml.rels><?xml version="1.0" encoding="UTF-8" standalone="yes"?>
<Relationships xmlns="http://schemas.openxmlformats.org/package/2006/relationships"><Relationship Id="rId4" Type="http://schemas.openxmlformats.org/officeDocument/2006/relationships/image" Target="../media/image24.wmf"/><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image" Target="../media/image2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34.wmf"/><Relationship Id="rId3" Type="http://schemas.openxmlformats.org/officeDocument/2006/relationships/image" Target="../media/image35.wmf"/><Relationship Id="rId1" Type="http://schemas.openxmlformats.org/officeDocument/2006/relationships/image" Target="../media/image33.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6F02BA5-4795-994B-81D0-FA94910C4C1A}" type="slidenum">
              <a:rPr lang="en-US"/>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11126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06F8D69-B00F-F44E-9B61-4DC184CA17F8}" type="slidenum">
              <a:rPr lang="en-US"/>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73496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ＭＳ Ｐゴシック" pitchFamily="-108" charset="-128"/>
      </a:defRPr>
    </a:lvl1pPr>
    <a:lvl2pPr marL="365125"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2pPr>
    <a:lvl3pPr marL="730250"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3pPr>
    <a:lvl4pPr marL="1096963"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4pPr>
    <a:lvl5pPr marL="146208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5pPr>
    <a:lvl6pPr marL="1828800" algn="l" defTabSz="365760" rtl="0" eaLnBrk="1" latinLnBrk="0" hangingPunct="1">
      <a:defRPr sz="1000" kern="1200">
        <a:solidFill>
          <a:schemeClr val="tx1"/>
        </a:solidFill>
        <a:latin typeface="+mn-lt"/>
        <a:ea typeface="+mn-ea"/>
        <a:cs typeface="+mn-cs"/>
      </a:defRPr>
    </a:lvl6pPr>
    <a:lvl7pPr marL="2194560" algn="l" defTabSz="365760" rtl="0" eaLnBrk="1" latinLnBrk="0" hangingPunct="1">
      <a:defRPr sz="1000" kern="1200">
        <a:solidFill>
          <a:schemeClr val="tx1"/>
        </a:solidFill>
        <a:latin typeface="+mn-lt"/>
        <a:ea typeface="+mn-ea"/>
        <a:cs typeface="+mn-cs"/>
      </a:defRPr>
    </a:lvl7pPr>
    <a:lvl8pPr marL="2560320" algn="l" defTabSz="365760" rtl="0" eaLnBrk="1" latinLnBrk="0" hangingPunct="1">
      <a:defRPr sz="1000" kern="1200">
        <a:solidFill>
          <a:schemeClr val="tx1"/>
        </a:solidFill>
        <a:latin typeface="+mn-lt"/>
        <a:ea typeface="+mn-ea"/>
        <a:cs typeface="+mn-cs"/>
      </a:defRPr>
    </a:lvl8pPr>
    <a:lvl9pPr marL="2926080" algn="l" defTabSz="36576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txBody>
          <a:bodyPr/>
          <a:lstStyle/>
          <a:p>
            <a:endParaRPr lang="en-US">
              <a:latin typeface="Arial" charset="0"/>
              <a:ea typeface="ＭＳ Ｐゴシック" charset="0"/>
              <a:cs typeface="ＭＳ Ｐゴシック" charset="0"/>
            </a:endParaRPr>
          </a:p>
        </p:txBody>
      </p:sp>
      <p:sp>
        <p:nvSpPr>
          <p:cNvPr id="8196" name="Slide Number Placeholder 3"/>
          <p:cNvSpPr>
            <a:spLocks noGrp="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335E2F-DD1C-A44A-99A2-57E0AA7C5018}" type="slidenum">
              <a:rPr lang="en-US"/>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FC0DC-EBA2-4390-8B0F-EFCC4DA6E1F6}" type="slidenum">
              <a:rPr lang="en-US"/>
              <a:pPr/>
              <a:t>11</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a:t>We have two vertices A and B and a Light. Let’s assume that we are interpolating light direction. Blue vectors in the picture are light directions that we would have stored per vertex. Let’s see what happens when we start calculating lighting in the fragment program for a pixel half way between A and B</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C9F50-BF25-4CFD-B3D9-9C0662188309}" type="slidenum">
              <a:rPr lang="en-US"/>
              <a:pPr/>
              <a:t>107</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r>
              <a:rPr lang="en-US"/>
              <a:t>Now lets turn this into normalized direction</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B1C76-E8C2-46EE-A0DB-23377979E8EE}" type="slidenum">
              <a:rPr lang="en-US"/>
              <a:pPr/>
              <a:t>108</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a:t>Now lets turn this into normalized direction</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EC643-F4DC-498C-AD59-7D92FC7EF3AD}" type="slidenum">
              <a:rPr lang="en-US"/>
              <a:pPr/>
              <a:t>109</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t>Let’s plug in individual light directions</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94233-60AB-4337-8398-A103A8C1C440}" type="slidenum">
              <a:rPr lang="en-US"/>
              <a:pPr/>
              <a:t>110</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t>Now take note that circled things at the top and at the bottom in fact are just light direction for a particular light. </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7F0B3-CF13-4278-A208-FA5B882331A4}" type="slidenum">
              <a:rPr lang="en-US"/>
              <a:pPr/>
              <a:t>111</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t>This is what we finally get.</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AD489-8A22-46C4-AB01-2293E9402997}" type="slidenum">
              <a:rPr lang="en-US"/>
              <a:pPr/>
              <a:t>112</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r>
              <a:rPr lang="en-US"/>
              <a:t>But the thing at the top is nothing other than X that we have introduced earlier and at the bottom is the absolute value of X.</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1E607-51E8-4169-8A55-6E965204620D}" type="slidenum">
              <a:rPr lang="en-US"/>
              <a:pPr/>
              <a:t>113</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dirty="0" smtClean="0"/>
              <a:t>This X is actually very closely related to aggregate light direction. Let’s see how:</a:t>
            </a:r>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1E607-51E8-4169-8A55-6E965204620D}" type="slidenum">
              <a:rPr lang="en-US"/>
              <a:pPr/>
              <a:t>114</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dirty="0" smtClean="0"/>
              <a:t>This X is actually very closely related to aggregate light direction. Let’s see how:</a:t>
            </a:r>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AD63F-B911-4955-BF2A-E28890454F21}" type="slidenum">
              <a:rPr lang="en-US"/>
              <a:pPr/>
              <a:t>125</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BBDFB-0DF1-4569-852E-9DE1F4D48770}" type="slidenum">
              <a:rPr lang="en-US"/>
              <a:pPr/>
              <a:t>126</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6AE54-C44E-48FA-BB2D-6051523F37E2}" type="slidenum">
              <a:rPr lang="en-US"/>
              <a:pPr/>
              <a:t>12</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a:t>At first the interpolator will calculate this green vector for us. It will be half of the light vector from A plus half of the light vector from B and it will not be normalized. Now we will normalize it ourselves.</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5ED81-F0E3-4515-82D1-126EDA3FA077}" type="slidenum">
              <a:rPr lang="en-US"/>
              <a:pPr/>
              <a:t>127</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54F97-E223-4C20-96FF-761FD5EAF3C3}" type="slidenum">
              <a:rPr lang="en-US"/>
              <a:pPr/>
              <a:t>128</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CBE6F-3E36-4915-A9FB-875CB1D66ACC}" type="slidenum">
              <a:rPr lang="en-US"/>
              <a:pPr/>
              <a:t>129</a:t>
            </a:fld>
            <a:endParaRPr lang="en-U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6C26D-F2D8-45B2-84B3-56414A092D21}" type="slidenum">
              <a:rPr lang="en-US"/>
              <a:pPr/>
              <a:t>130</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1E607-51E8-4169-8A55-6E965204620D}" type="slidenum">
              <a:rPr lang="en-US"/>
              <a:pPr/>
              <a:t>132</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dirty="0" smtClean="0"/>
              <a:t>So our approximation for luminance is if fact exact.</a:t>
            </a:r>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1E607-51E8-4169-8A55-6E965204620D}" type="slidenum">
              <a:rPr lang="en-US"/>
              <a:pPr/>
              <a:t>133</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dirty="0" smtClean="0"/>
              <a:t>So our approximation for luminance is if fact exact.</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11746-2728-43D1-9B0D-1B2BE1401F8E}" type="slidenum">
              <a:rPr lang="en-US"/>
              <a:pPr/>
              <a:t>13</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And look where it is pointing. According to our calculation the light has moved significantly.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614B1A-8EF4-45B6-824D-85878B1D18DA}" type="slidenum">
              <a:rPr lang="en-US"/>
              <a:pPr/>
              <a:t>14</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t>This is definitely undesirable. This will produce significant artifacts right away even in the case of a single light. Basically every pixel in the triangle will be lit by a different light.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82131-63C3-4FEF-9B3E-3659911A84FA}" type="slidenum">
              <a:rPr lang="en-US"/>
              <a:pPr/>
              <a:t>15</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a:t>This is wrong. Let’s do it differently.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3CB9E-22C8-45B5-BC56-3C55839507FD}" type="slidenum">
              <a:rPr lang="en-US"/>
              <a:pPr/>
              <a:t>16</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a:t>Let’s interpolate light position instead. So we are not going to store light direction per vertex we will store light position. Now since the light position stored for A and light position stored for B are identical interpolation for the pixel in the middle of AB will not move the light. As a result when we calculate light vector in the fragment program it will be correct.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54C60-9E65-467E-ACA0-E2AD564E54B8}" type="slidenum">
              <a:rPr lang="en-US"/>
              <a:pPr/>
              <a:t>17</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a:t>The only thing remaining is to normalize 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D96B5-607A-4BF4-8767-991BF43D8088}" type="slidenum">
              <a:rPr lang="en-US"/>
              <a:pPr/>
              <a:t>18</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t>And we are ready to do our N dot L, N dot H and whatever else we calculate for out lighting model.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1494DB-7F1F-439A-8EA9-032599DDBF26}" type="slidenum">
              <a:rPr lang="en-US"/>
              <a:pPr/>
              <a:t>19</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a:t>This is much better. We have established that we should store light positions per vertex instead of light directions. Now let me make a quick note about falloff function.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43103-1D2D-4459-9942-8CABD35CC856}" type="slidenum">
              <a:rPr lang="en-US"/>
              <a:pPr/>
              <a:t>20</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t>Lets take a lok at the picture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F31E4-B621-4739-BC4A-2FE0E253A654}" type="slidenum">
              <a:rPr lang="en-US"/>
              <a:pPr/>
              <a:t>2</a:t>
            </a:fld>
            <a:endParaRPr 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r>
              <a:rPr lang="en-US"/>
              <a:t>Here are some test notes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0D3A5F-32DE-9E48-96C4-590B54ADDA67}" type="slidenum">
              <a:rPr lang="en-US"/>
              <a:pPr eaLnBrk="1" hangingPunct="1"/>
              <a:t>21</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43103-1D2D-4459-9942-8CABD35CC856}" type="slidenum">
              <a:rPr lang="en-US"/>
              <a:pPr/>
              <a:t>22</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dirty="0"/>
              <a:t>Lets take a </a:t>
            </a:r>
            <a:r>
              <a:rPr lang="en-US" dirty="0" smtClean="0"/>
              <a:t>look </a:t>
            </a:r>
            <a:r>
              <a:rPr lang="en-US" dirty="0"/>
              <a:t>at the </a:t>
            </a:r>
            <a:r>
              <a:rPr lang="en-US" dirty="0" smtClean="0"/>
              <a:t>picture.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15772-4069-440C-AA66-4341A6D1DC8D}" type="slidenum">
              <a:rPr lang="en-US"/>
              <a:pPr/>
              <a:t>26</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t>We have two lights Light 0 and Light 1 and a vertex I will call V.</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069BF-D3A1-4CEB-B614-95F3B51CC199}" type="slidenum">
              <a:rPr lang="en-US"/>
              <a:pPr/>
              <a:t>27</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05384-DDCF-4EDF-83A7-B32F92FC5830}" type="slidenum">
              <a:rPr lang="en-US"/>
              <a:pPr/>
              <a:t>28</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a:t>This assumption will make the reasoning simple, but will not change the nature of the problem that I am going to demonstrate.</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3E571-65B3-4EBD-8E5A-8AE933BBA888}" type="slidenum">
              <a:rPr lang="en-US"/>
              <a:pPr/>
              <a:t>29</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t>So aggregate light will end up half way between Light 0 and Light 1.</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41094-FCFF-4194-8D9A-D1E79CE1A819}" type="slidenum">
              <a:rPr lang="en-US"/>
              <a:pPr/>
              <a:t>30</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t>Now let’s take a closer look at the light vectors. And angles between them. You will notice that light vector for the aggregate light is much closer to light vector for Light 1 than light vector for Light 0.</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A83A5-D47C-4B4A-A975-7B63065FE76C}" type="slidenum">
              <a:rPr lang="en-US"/>
              <a:pPr/>
              <a:t>31</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So the resulting lighting at vertex V will be much closer to lighting produced by Light 1, than Light 0. In essence this has an effect of over-emphasizing the lights that are far away compared to lights that are close by, regardless of intensity. Ideally we would like to place an aggregate light in such a way that lighting direction from it is midway between directions from Light 0 and Light 1.</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2EB169-04A4-48F6-B5DF-38A4E729CC84}" type="slidenum">
              <a:rPr lang="en-US"/>
              <a:pPr/>
              <a:t>32</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t>A quick summary of what we have learned so far: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57EB6-89F6-40F5-AD46-C9517B876D14}" type="slidenum">
              <a:rPr lang="en-US"/>
              <a:pPr/>
              <a:t>33</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8495EF-3616-C642-9A96-D1ADA89C4A39}" type="slidenum">
              <a:rPr lang="en-US"/>
              <a:pPr eaLnBrk="1" hangingPunct="1"/>
              <a:t>3</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 uri="{FAA26D3D-D897-4be2-8F04-BA451C77F1D7}">
              <ma14:placeholder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73812-662C-4832-B79A-EABA9831889D}" type="slidenum">
              <a:rPr lang="en-US"/>
              <a:pPr/>
              <a:t>34</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a:t>Let’s see, how it all works.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7C4FB-251C-47E6-B6FD-3F558D841C25}" type="slidenum">
              <a:rPr lang="en-US"/>
              <a:pPr/>
              <a:t>35</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Let’s examine the same setup as before. Two light affecting a vertex. Light weights are still identical and equal to 1.</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18616-148C-49B0-B7C0-0B815343117C}" type="slidenum">
              <a:rPr lang="en-US"/>
              <a:pPr/>
              <a:t>36</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t>The first thing we do is subtract world vertex position from light positions to calculate relative light vectors. Than we would normally calculate light weights. But, as I have mentioned, we assumed them to be identical and equal to 1 in this simplified case. Next we will divide the weights by the length of our relative vectors effectively turning our relative light vectors into normalized directions.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D0E24-6189-4A4A-816B-3AA3ED15997D}" type="slidenum">
              <a:rPr lang="en-US"/>
              <a:pPr/>
              <a:t>37</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t>The first thing we do is subtract world vertex position from light positions to calculate relative light vectors. Than we would normally calculate light weights. But, as I have mentioned, we assumed them to be identical and equal to 1 in this simplified case. Next we will divide the weights by the length of our relative vectors effectively turning our relative light vectors into normalized directions.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1FFBD-FB92-4978-9202-23FCF36D151A}" type="slidenum">
              <a:rPr lang="en-US"/>
              <a:pPr/>
              <a:t>38</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a:t>The first thing we do is subtract world vertex position from light positions to calculate relative light vectors. Than we would normally calculate light weights. But, as I have mentioned, we assumed them to be identical and equal to 1 in this simplified case. Next we will divide the weights by the length of our relative vectors effectively turning our relative light vectors into normalized directions.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C420F-FD50-4EF1-AF8D-2136BC210730}" type="slidenum">
              <a:rPr lang="en-US"/>
              <a:pPr/>
              <a:t>39</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en-US"/>
              <a:t>The first thing we do is subtract world vertex position from light positions to calculate relative light vectors. Than we would normally calculate light weights. But, as I have mentioned, we assumed them to be identical and equal to 1 in this simplified case. Next we will divide the weights by the length of our relative vectors effectively turning our relative light vectors into normalized directions.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3F121-8A02-49BA-A860-A007FCDB4737}" type="slidenum">
              <a:rPr lang="en-US"/>
              <a:pPr/>
              <a:t>40</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t>And now we will add them up and accumulate the weight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35397-9C20-432F-9D23-F7635F95D8DC}" type="slidenum">
              <a:rPr lang="en-US"/>
              <a:pPr/>
              <a:t>41</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r>
              <a:rPr lang="en-US"/>
              <a:t>And now we will add them up and accumulate the weight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E4BC5-899B-4668-9344-94B35ACD3EE5}" type="slidenum">
              <a:rPr lang="en-US"/>
              <a:pPr/>
              <a:t>42</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r>
              <a:rPr lang="en-US"/>
              <a:t>And now we will add them up and accumulate the weight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88F2C-8A75-4B1A-AFC0-71B32CB9C194}" type="slidenum">
              <a:rPr lang="en-US"/>
              <a:pPr/>
              <a:t>43</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r>
              <a:rPr lang="en-US"/>
              <a:t>And now we will add them up and accumulate the weight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4A58D-53C1-4478-A8EC-3C3DD04C53A1}" type="slidenum">
              <a:rPr lang="en-US"/>
              <a:pPr/>
              <a:t>5</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a:t>In GOW3 we use 3 types of lights: Ambient, Omni(or point) and directional.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A4A772-E606-419E-A572-BF439D93327C}" type="slidenum">
              <a:rPr lang="en-US"/>
              <a:pPr/>
              <a:t>44</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t>Finally add back world position of the vertex to get aggregate light position.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328D6-D2CA-44B1-A929-DFB11DC6E79F}" type="slidenum">
              <a:rPr lang="en-US"/>
              <a:pPr/>
              <a:t>45</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a:t>Let’s examine the math behind it in more detail.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5C86A8-D950-4667-9393-D2D0032005DF}" type="slidenum">
              <a:rPr lang="en-US"/>
              <a:pPr/>
              <a:t>46</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a:t>Let’s take a look at all the components of this scary formula.</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D3F5A-5A7A-415D-B88D-BF790081AF64}" type="slidenum">
              <a:rPr lang="en-US"/>
              <a:pPr/>
              <a:t>47</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t>L aggregate is aggregate light position we are trying to calculate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8B36E-6CA3-4A11-8086-15DC295B07D7}" type="slidenum">
              <a:rPr lang="en-US"/>
              <a:pPr/>
              <a:t>48</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t>Li is the position of current light. Remember, we loop through all of lights touching a given vertex.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2337B-3036-4DE4-806F-C324A5CD7F1E}" type="slidenum">
              <a:rPr lang="en-US"/>
              <a:pPr/>
              <a:t>49</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t>Wi is the light weight for each light calculated based on intensity that the light generates at vertex V. This is the thing that we assumed to be equal to 1 in the pictures before. Now we have to plug in the real value.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4642C-E56B-4A7F-AF72-2BFA3A65A992}" type="slidenum">
              <a:rPr lang="en-US"/>
              <a:pPr/>
              <a:t>50</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t>N is the number of lights and weights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797C0-DE30-40B7-AC4E-8199811FE595}" type="slidenum">
              <a:rPr lang="en-US"/>
              <a:pPr/>
              <a:t>51</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t>An finally V is the world position of the vertex for which we are combining lights.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7D93D-3DA3-48F1-9705-310BD031A775}" type="slidenum">
              <a:rPr lang="en-US"/>
              <a:pPr/>
              <a:t>52</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t>This is the relative light vector. Remember, from the picture?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41CD5-EA52-45BB-B2C3-3A321E817AC0}" type="slidenum">
              <a:rPr lang="en-US"/>
              <a:pPr/>
              <a:t>53</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a:t>This is the legth of the relative light vector.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5CF7C-B6E0-4B5A-9418-ED245F31B3AB}" type="slidenum">
              <a:rPr lang="en-US"/>
              <a:pPr/>
              <a:t>6</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t>Ambient lights are combined into a single RGB interpolator and are not part of out discussion.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6BC5D-F6C8-4544-978D-10C6F8B31AFB}" type="slidenum">
              <a:rPr lang="en-US"/>
              <a:pPr/>
              <a:t>54</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t>This is light direction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C3305C-C3D2-43F7-91A8-E6BE149AAF1F}" type="slidenum">
              <a:rPr lang="en-US"/>
              <a:pPr/>
              <a:t>55</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a:t>And this is where we multiply it by the light weight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7DE13-0C65-4514-9F55-40332806E0FD}" type="slidenum">
              <a:rPr lang="en-US"/>
              <a:pPr/>
              <a:t>56</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US"/>
              <a:t>This is where we sum up our weighted directions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3AC60-35ED-440E-9E02-4074A8BE0C21}" type="slidenum">
              <a:rPr lang="en-US"/>
              <a:pPr/>
              <a:t>57</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a:t>This is where we accumulate the weight that will turn aggregate direction into aggregate relative light vector</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D0BB7-03CF-42ED-B239-66879716F42E}" type="slidenum">
              <a:rPr lang="en-US"/>
              <a:pPr/>
              <a:t>58</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a:t>This is where we divide the aggregate direction by that accumulated weight. Now we have aggregate relative light vector.</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FEE22-5263-47EE-9A53-3527172561ED}" type="slidenum">
              <a:rPr lang="en-US"/>
              <a:pPr/>
              <a:t>59</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t>And this is where we add the world position of the vertex to the aggregate relative light vector to obtain world position of the aggregate light that will be sent down the rest of the lighting pipeline.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FC9F30-7AA4-418D-84CC-733C130C79A3}" type="slidenum">
              <a:rPr lang="en-US"/>
              <a:pPr/>
              <a:t>60</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a:t>One thing we have neglected so far is: how to handle back facing lights.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56BA7-9EAE-463A-8DE3-29B2AD243C59}" type="slidenum">
              <a:rPr lang="en-US"/>
              <a:pPr/>
              <a:t>61</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t>Turns out the solution is pretty simple. Just incorporate saturated N dot L into the calculaton of light weight.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752C7-EDAB-4F72-9ED8-34AE71FAF3A0}" type="slidenum">
              <a:rPr lang="en-US"/>
              <a:pPr/>
              <a:t>62</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t>This is what we do</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B2E4A-CCFA-4997-A6E5-9A0C6D0CBB9B}" type="slidenum">
              <a:rPr lang="en-US"/>
              <a:pPr/>
              <a:t>63</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a:t>Wi here is the same light weight we have discussed before. It is calculated based on light intensity and falloff.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2ABB4-891A-49EF-B7D4-C6E4CC052DB0}" type="slidenum">
              <a:rPr lang="en-US"/>
              <a:pPr/>
              <a:t>7</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a:t>Omni lights and Directional lights are represented using our hybrid vertex light model.</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58E9A-E27B-4170-9533-C1ED5E69A18A}" type="slidenum">
              <a:rPr lang="en-US"/>
              <a:pPr/>
              <a:t>64</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a:t>We multiply it by a saturated N dot L where N is the vertex normal.</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1E2D0-68E6-4D76-A7B6-C2F282457441}" type="slidenum">
              <a:rPr lang="en-US"/>
              <a:pPr/>
              <a:t>65</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a:t>And Li is the light vector for each light. Ok. We got rid of the back facing lights.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5C5CE-80F3-4BF6-A7F3-5F34C1EDBD03}" type="slidenum">
              <a:rPr lang="en-US"/>
              <a:pPr/>
              <a:t>66</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a:t>A quick summary of what we have so far. ….</a:t>
            </a:r>
          </a:p>
          <a:p>
            <a:endParaRPr lang="en-US"/>
          </a:p>
          <a:p>
            <a:r>
              <a:rPr lang="en-US"/>
              <a:t>As it turns out this solution is still not ideal. Let’s consider the following lighting setup:</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00F91-9540-4FB6-B39F-115E4A5802A9}" type="slidenum">
              <a:rPr lang="en-US"/>
              <a:pPr/>
              <a:t>67</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a:t>We have a sphere lit by two directional lights that are shining almost but not quite opposite each other.</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2907C-7E25-4CB8-913A-93EF303723E0}" type="slidenum">
              <a:rPr lang="en-US"/>
              <a:pPr/>
              <a:t>68</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a:t>Let’s consider vertices located on the opposite sides of an imaginary equator separating areas lit by red light and blue light. Let’s take a closer look at vertices A and B.</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DCCB0-6B62-4AAC-9BC6-C529B246A22C}" type="slidenum">
              <a:rPr lang="en-US"/>
              <a:pPr/>
              <a:t>69</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a:t>Let’s consider lighting situation here.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9DD6D-8DD2-4EDA-8C81-D0C68E3AFC6F}" type="slidenum">
              <a:rPr lang="en-US"/>
              <a:pPr/>
              <a:t>70</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a:t>A gets some contribution from the Red light since the dot product between light vector and the normal is positive. B gets no contribution from the Red light – it is back-facing.</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E80F5-9C9E-4405-AAB7-8D8195625453}" type="slidenum">
              <a:rPr lang="en-US"/>
              <a:pPr/>
              <a:t>71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a:t>Instead B gets contribution of equal intensity from the Blue light. Let’s note that N dot L at both A and B are significantly less than 1. There is rather large angle between vetex normals and light vectors here, so we would expect the resulting lighting to be rather dim. Let’s consider what lighting parameters will be calculated for the pixel half way between A and B</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F8D4A-CAA7-400A-A5C9-F181477E73A8}" type="slidenum">
              <a:rPr lang="en-US"/>
              <a:pPr/>
              <a:t>72</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US"/>
              <a:t>According to our light aggregation algorithm we will store the position of Red light in A and we will store the position of the Blue light in B. For the pixel P interpolation will place a resulting Purple light directly overhead!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978D6-CF0F-4B1E-821B-94CF4260DBB0}" type="slidenum">
              <a:rPr lang="en-US"/>
              <a:pPr/>
              <a:t>73</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a:t>Right here!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A7A73-AF38-4307-B5A6-1DE3E3EC143C}" type="slidenum">
              <a:rPr lang="en-US"/>
              <a:pPr/>
              <a:t>8</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t>Hybrid in this case means that part of the calculation is done per-vertex and part of the calculation is done per-pixel.  In our case we combine a heavyweight per-vertex SPU calculation with a reasonably lightweight fragment program code. Let’s take a closer look at how this all works.</a:t>
            </a:r>
          </a:p>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9505B-1081-4055-A22D-7DE52327F705}" type="slidenum">
              <a:rPr lang="en-US"/>
              <a:pPr/>
              <a:t>74</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a:t>N dot L calculated in the fragment program will be exactly 1 assuming our picture here is completely symmetrical. This is much higher value than N dot L at either A or B. So we will see an unexpected bright purple higlight at P.</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77494-A5A0-4746-956D-EC144830545A}" type="slidenum">
              <a:rPr lang="en-US"/>
              <a:pPr/>
              <a:t>75</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n-US"/>
              <a:t>And let’s take a look at a test rendering that proves this.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A4F2A-A93A-4406-88A1-071EFE5A511E}" type="slidenum">
              <a:rPr lang="en-US"/>
              <a:pPr/>
              <a:t>77</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a:t>The solution turns out to be quite simple. In the fragment program we get the light position interpolated from vertices. After tha we calculate light vector by subtracting interpolated world position of the pixel from the interpolated position of the light.</a:t>
            </a:r>
          </a:p>
          <a:p>
            <a:endParaRPr lang="en-US"/>
          </a:p>
          <a:p>
            <a:r>
              <a:rPr lang="en-US"/>
              <a:t>Then we normalize this resulting light vector and start computng N dot L etc.</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63C67-3B0B-4425-A7F9-16D4DB4F149D}" type="slidenum">
              <a:rPr lang="en-US"/>
              <a:pPr/>
              <a:t>78</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a:t>Here is the same lighting setup with the fix.</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7BD75-496C-4F52-B6BF-1A56D6E7BDC7}" type="slidenum">
              <a:rPr lang="en-US"/>
              <a:pPr/>
              <a:t>79</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a:t>A quick summary of what we have so far. ….</a:t>
            </a:r>
          </a:p>
          <a:p>
            <a:endParaRPr lang="en-US"/>
          </a:p>
          <a:p>
            <a:r>
              <a:rPr lang="en-US"/>
              <a:t>As it turns out this solution is still not ideal. Let’s consider the following lighting setup:</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93AEB-7E68-40A4-A67E-BBD530E8DD72}" type="slidenum">
              <a:rPr lang="en-US"/>
              <a:pPr/>
              <a:t>80</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r>
              <a:rPr lang="en-US"/>
              <a:t>In the fragment program we will not have access to the colors of individual lights. So data needed to calculate physically correct color value is lost.</a:t>
            </a:r>
          </a:p>
          <a:p>
            <a:r>
              <a:rPr lang="en-US"/>
              <a:t>We need to settle for something that will give reasonable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A6B3EA-9018-4313-9BBA-4880B02798CD}" type="slidenum">
              <a:rPr lang="en-US"/>
              <a:pPr/>
              <a:t>81</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t>At first we will calculate aggregate light position as discussed before, taking into account falloff, N dot L at the vertex etc.</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C4FA0-D284-46A1-ADAF-2E6D1A9DE294}" type="slidenum">
              <a:rPr lang="en-US"/>
              <a:pPr/>
              <a:t>82</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t>Now let’s take normalized light direction for this aggregate light and also normalized light directions for actual lights in the scene.</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1C2C8-FCDC-420E-8380-128048BC2E04}" type="slidenum">
              <a:rPr lang="en-US"/>
              <a:pPr/>
              <a:t>83</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a:t>Here</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86E91-955F-4718-8B84-C28672E65271}" type="slidenum">
              <a:rPr lang="en-US"/>
              <a:pPr/>
              <a:t>84</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a:t>We will use these dot products as weights for blending individual light colors nto the aggregate light color.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7D2AD-FD07-437D-8CB6-01065BDC499B}" type="slidenum">
              <a:rPr lang="en-US"/>
              <a:pPr/>
              <a:t>9</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t>First and very important requirement for our lighting model is that it should be equivalent to a pixel light in case of single light. Gives us a good looking base case to build on.</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C5442-0BFA-48AB-BE9D-45C099B349C2}" type="slidenum">
              <a:rPr lang="en-US"/>
              <a:pPr/>
              <a:t>85</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a:t>We will use these dot products as weights for blending individual light colors nto the aggregate light color. Now let’s take a look at the aggregate color formula.</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3DCD5-3130-49B6-98F1-9C43E1260466}" type="slidenum">
              <a:rPr lang="en-US"/>
              <a:pPr/>
              <a:t>86</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r>
              <a:rPr lang="en-US"/>
              <a:t>Here it is. Let’s go over the components.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6E0EB-103F-4B87-89EE-1FD4247ACA77}" type="slidenum">
              <a:rPr lang="en-US"/>
              <a:pPr/>
              <a:t>87</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a:t>This is aggregate light color, that we are trying to calculate.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8352B-5694-489B-8FBB-CDE028806461}" type="slidenum">
              <a:rPr lang="en-US"/>
              <a:pPr/>
              <a:t>90</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r>
              <a:rPr lang="en-US"/>
              <a:t>This is where we calculate our dot products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BB0A3-B9B5-4ACA-AB3C-377D07D665C6}" type="slidenum">
              <a:rPr lang="en-US"/>
              <a:pPr/>
              <a:t>91</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r>
              <a:rPr lang="en-US"/>
              <a:t>And this is where we do our summation.</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1E607-51E8-4169-8A55-6E965204620D}" type="slidenum">
              <a:rPr lang="en-US"/>
              <a:pPr/>
              <a:t>92</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a:t>That’s the question, right? Let’s see what we are trying to approximate:</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1E607-51E8-4169-8A55-6E965204620D}" type="slidenum">
              <a:rPr lang="en-US"/>
              <a:pPr/>
              <a:t>93</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a:t>That’s the question, right? Let’s see what we are trying to approximate:</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1E607-51E8-4169-8A55-6E965204620D}" type="slidenum">
              <a:rPr lang="en-US"/>
              <a:pPr/>
              <a:t>94</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dirty="0" err="1" smtClean="0"/>
              <a:t>Ci</a:t>
            </a:r>
            <a:r>
              <a:rPr lang="en-US" baseline="0" dirty="0" smtClean="0"/>
              <a:t> is individual light color</a:t>
            </a:r>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1E607-51E8-4169-8A55-6E965204620D}" type="slidenum">
              <a:rPr lang="en-US"/>
              <a:pPr/>
              <a:t>95</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dirty="0" smtClean="0"/>
              <a:t>Times N dot L for that particular light. Now let’s make a simplifying assumption</a:t>
            </a:r>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1E607-51E8-4169-8A55-6E965204620D}" type="slidenum">
              <a:rPr lang="en-US"/>
              <a:pPr/>
              <a:t>96</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dirty="0" smtClean="0"/>
              <a:t>Times N dot L for that particular light. Now let’s make a simplifying assumption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3B042-F132-43CF-8FE2-B133E8B2CE2F}" type="slidenum">
              <a:rPr lang="en-US"/>
              <a:pPr/>
              <a:t>10</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t>Calculate distance falloff per vertex, Combine into a single aggregate light per-vertex, Interpolate Aggregate Light Position per pixel. This is what allows us to make these lights identical to pixel lights in a single light case. Let’s see why it is so important to interpolate light position.</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1E607-51E8-4169-8A55-6E965204620D}" type="slidenum">
              <a:rPr lang="en-US"/>
              <a:pPr/>
              <a:t>97</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dirty="0" smtClean="0"/>
              <a:t>Expression on the left is the summation over all front facing lights of N dot L for that light times luminance of that light.</a:t>
            </a:r>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1E607-51E8-4169-8A55-6E965204620D}" type="slidenum">
              <a:rPr lang="en-US"/>
              <a:pPr/>
              <a:t>98</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dirty="0" smtClean="0"/>
              <a:t>Expression on the left is the summation over all front facing lights of N dot L for that light times luminance of that light.</a:t>
            </a:r>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4736D-7844-4F1D-A35F-AA6900934BD4}" type="slidenum">
              <a:rPr lang="en-US"/>
              <a:pPr/>
              <a:t>99</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US"/>
              <a:t>Let’s pull N out of the summation first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FD248-218B-4248-B55D-8799D4E6ED8A}" type="slidenum">
              <a:rPr lang="en-US"/>
              <a:pPr/>
              <a:t>100</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a:t>This is what we end up with:</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5B4CE-2B02-486B-948F-8904D760B88F}" type="slidenum">
              <a:rPr lang="en-US"/>
              <a:pPr/>
              <a:t>101</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r>
              <a:rPr lang="en-US"/>
              <a:t>Now let’s introduce a variable to replace the summation on the far right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3C43D-43C1-4A8A-BF9D-68AEF4B4523B}" type="slidenum">
              <a:rPr lang="en-US"/>
              <a:pPr/>
              <a:t>102</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a:t>This thing becomes X, and this is the actual expression for it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1E607-51E8-4169-8A55-6E965204620D}" type="slidenum">
              <a:rPr lang="en-US"/>
              <a:pPr/>
              <a:t>103</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dirty="0" smtClean="0"/>
              <a:t>This X is actually very closely related to aggregate light direction. Let’s see how:</a:t>
            </a:r>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7A90B-D61C-4D06-82C7-D44F25070377}" type="slidenum">
              <a:rPr lang="en-US"/>
              <a:pPr/>
              <a:t>104</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a:t>First let’s assume no falloff and introduce our luminance. It will replace the light weight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851AF8-0BE8-442A-A5D8-CF8EF928338A}" type="slidenum">
              <a:rPr lang="en-US"/>
              <a:pPr/>
              <a:t>105</a:t>
            </a:fld>
            <a:endParaRPr lang="en-US"/>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r>
              <a:rPr lang="en-US"/>
              <a:t>Now lets remove vertex world position to get relative light vector</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10D7B-8D78-4B49-B5A2-B6F9419D7FA2}" type="slidenum">
              <a:rPr lang="en-US"/>
              <a:pPr/>
              <a:t>106</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r>
              <a:rPr lang="en-US"/>
              <a:t>Now lets remove vertex world position to get relative light vector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294642" y="838200"/>
            <a:ext cx="6746015" cy="946683"/>
          </a:xfrm>
        </p:spPr>
        <p:txBody>
          <a:bodyPr/>
          <a:lstStyle>
            <a:lvl1pPr algn="ctr">
              <a:defRPr sz="3200">
                <a:solidFill>
                  <a:schemeClr val="bg2"/>
                </a:solidFill>
              </a:defRPr>
            </a:lvl1pPr>
          </a:lstStyle>
          <a:p>
            <a:r>
              <a:rPr lang="en-US" dirty="0"/>
              <a:t>Click to edit Master title style</a:t>
            </a:r>
          </a:p>
        </p:txBody>
      </p:sp>
      <p:sp>
        <p:nvSpPr>
          <p:cNvPr id="44035" name="Rectangle 3"/>
          <p:cNvSpPr>
            <a:spLocks noGrp="1" noChangeArrowheads="1"/>
          </p:cNvSpPr>
          <p:nvPr>
            <p:ph type="subTitle" idx="1"/>
          </p:nvPr>
        </p:nvSpPr>
        <p:spPr>
          <a:xfrm>
            <a:off x="297181" y="1981200"/>
            <a:ext cx="6744970" cy="1680211"/>
          </a:xfrm>
        </p:spPr>
        <p:txBody>
          <a:bodyPr/>
          <a:lstStyle>
            <a:lvl1pPr marL="0" indent="0" algn="ctr">
              <a:buFontTx/>
              <a:buNone/>
              <a:defRPr>
                <a:solidFill>
                  <a:schemeClr val="tx1"/>
                </a:solidFill>
              </a:defRPr>
            </a:lvl1pPr>
          </a:lstStyle>
          <a:p>
            <a:r>
              <a:rPr lang="en-US" dirty="0"/>
              <a:t>Click to edit Master subtitle style</a:t>
            </a:r>
          </a:p>
        </p:txBody>
      </p:sp>
      <p:pic>
        <p:nvPicPr>
          <p:cNvPr id="4" name="Picture 3" descr="Logo-Right.png"/>
          <p:cNvPicPr>
            <a:picLocks noChangeAspect="1"/>
          </p:cNvPicPr>
          <p:nvPr userDrawn="1"/>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76200" y="3432670"/>
            <a:ext cx="2133600" cy="605930"/>
          </a:xfrm>
          <a:prstGeom prst="rect">
            <a:avLst/>
          </a:prstGeom>
        </p:spPr>
      </p:pic>
      <p:sp>
        <p:nvSpPr>
          <p:cNvPr id="5" name="TextBox 4"/>
          <p:cNvSpPr txBox="1"/>
          <p:nvPr userDrawn="1"/>
        </p:nvSpPr>
        <p:spPr>
          <a:xfrm>
            <a:off x="1143000" y="2971800"/>
            <a:ext cx="5334000" cy="261610"/>
          </a:xfrm>
          <a:prstGeom prst="rect">
            <a:avLst/>
          </a:prstGeom>
          <a:noFill/>
        </p:spPr>
        <p:txBody>
          <a:bodyPr wrap="square" rtlCol="0">
            <a:spAutoFit/>
          </a:bodyPr>
          <a:lstStyle/>
          <a:p>
            <a:pPr algn="ctr"/>
            <a:r>
              <a:rPr lang="en-US" sz="1100" b="1" dirty="0" smtClean="0">
                <a:latin typeface="Calibri" pitchFamily="34" charset="0"/>
                <a:cs typeface="Calibri" pitchFamily="34" charset="0"/>
              </a:rPr>
              <a:t>Advances in Real-Time Rendering in</a:t>
            </a:r>
            <a:r>
              <a:rPr lang="en-US" sz="1100" b="1" baseline="0" dirty="0" smtClean="0">
                <a:latin typeface="Calibri" pitchFamily="34" charset="0"/>
                <a:cs typeface="Calibri" pitchFamily="34" charset="0"/>
              </a:rPr>
              <a:t> Games</a:t>
            </a:r>
            <a:endParaRPr lang="en-US" sz="1100" b="1" dirty="0">
              <a:latin typeface="Calibri" pitchFamily="34" charset="0"/>
              <a:cs typeface="Calibri" pitchFamily="34" charset="0"/>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950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4" name="Group 3"/>
          <p:cNvGrpSpPr/>
          <p:nvPr userDrawn="1"/>
        </p:nvGrpSpPr>
        <p:grpSpPr>
          <a:xfrm>
            <a:off x="0" y="0"/>
            <a:ext cx="7315200" cy="647700"/>
            <a:chOff x="0" y="0"/>
            <a:chExt cx="7315200" cy="647700"/>
          </a:xfrm>
        </p:grpSpPr>
        <p:pic>
          <p:nvPicPr>
            <p:cNvPr id="5" name="Picture 4" descr="S11_SlideBack3.png"/>
            <p:cNvPicPr>
              <a:picLocks noChangeAspect="1"/>
            </p:cNvPicPr>
            <p:nvPr/>
          </p:nvPicPr>
          <p:blipFill rotWithShape="1">
            <a:blip r:embed="rId2">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b="84259"/>
            <a:stretch/>
          </p:blipFill>
          <p:spPr>
            <a:xfrm>
              <a:off x="0" y="0"/>
              <a:ext cx="7315200" cy="647700"/>
            </a:xfrm>
            <a:prstGeom prst="rect">
              <a:avLst/>
            </a:prstGeom>
          </p:spPr>
        </p:pic>
        <p:pic>
          <p:nvPicPr>
            <p:cNvPr id="6" name="Picture 5" descr="S11_LogoHor.png"/>
            <p:cNvPicPr>
              <a:picLocks noChangeAspect="1"/>
            </p:cNvPicPr>
            <p:nvPr/>
          </p:nvPicPr>
          <p:blipFill rotWithShape="1">
            <a:blip r:embed="rId3">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t="79630" r="54197"/>
            <a:stretch/>
          </p:blipFill>
          <p:spPr>
            <a:xfrm>
              <a:off x="5638800" y="40256"/>
              <a:ext cx="1584039" cy="493144"/>
            </a:xfrm>
            <a:prstGeom prst="rect">
              <a:avLst/>
            </a:prstGeom>
          </p:spPr>
        </p:pic>
      </p:grpSp>
      <p:sp>
        <p:nvSpPr>
          <p:cNvPr id="2" name="Title 1"/>
          <p:cNvSpPr>
            <a:spLocks noGrp="1"/>
          </p:cNvSpPr>
          <p:nvPr>
            <p:ph type="title"/>
          </p:nvPr>
        </p:nvSpPr>
        <p:spPr>
          <a:xfrm>
            <a:off x="152400" y="0"/>
            <a:ext cx="6721475" cy="5794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44475" y="762001"/>
            <a:ext cx="67310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1143000" y="3810000"/>
            <a:ext cx="5334000" cy="261610"/>
          </a:xfrm>
          <a:prstGeom prst="rect">
            <a:avLst/>
          </a:prstGeom>
          <a:noFill/>
        </p:spPr>
        <p:txBody>
          <a:bodyPr wrap="square" rtlCol="0">
            <a:spAutoFit/>
          </a:bodyPr>
          <a:lstStyle/>
          <a:p>
            <a:pPr algn="ctr"/>
            <a:r>
              <a:rPr lang="en-US" sz="1100" dirty="0" smtClean="0">
                <a:latin typeface="Calibri" pitchFamily="34" charset="0"/>
                <a:cs typeface="Calibri" pitchFamily="34" charset="0"/>
              </a:rPr>
              <a:t>Advances in Real-Time Rendering in</a:t>
            </a:r>
            <a:r>
              <a:rPr lang="en-US" sz="1100" baseline="0" dirty="0" smtClean="0">
                <a:latin typeface="Calibri" pitchFamily="34" charset="0"/>
                <a:cs typeface="Calibri" pitchFamily="34" charset="0"/>
              </a:rPr>
              <a:t> Games</a:t>
            </a:r>
            <a:endParaRPr lang="en-US" sz="1100" dirty="0">
              <a:latin typeface="Calibri" pitchFamily="34" charset="0"/>
              <a:cs typeface="Calibri" pitchFamily="34" charset="0"/>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00143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grpSp>
        <p:nvGrpSpPr>
          <p:cNvPr id="5" name="Group 4"/>
          <p:cNvGrpSpPr/>
          <p:nvPr userDrawn="1"/>
        </p:nvGrpSpPr>
        <p:grpSpPr>
          <a:xfrm>
            <a:off x="0" y="0"/>
            <a:ext cx="7315200" cy="647700"/>
            <a:chOff x="0" y="0"/>
            <a:chExt cx="7315200" cy="647700"/>
          </a:xfrm>
        </p:grpSpPr>
        <p:pic>
          <p:nvPicPr>
            <p:cNvPr id="6" name="Picture 5" descr="S11_SlideBack3.png"/>
            <p:cNvPicPr>
              <a:picLocks noChangeAspect="1"/>
            </p:cNvPicPr>
            <p:nvPr/>
          </p:nvPicPr>
          <p:blipFill rotWithShape="1">
            <a:blip r:embed="rId2">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b="84259"/>
            <a:stretch/>
          </p:blipFill>
          <p:spPr>
            <a:xfrm>
              <a:off x="0" y="0"/>
              <a:ext cx="7315200" cy="647700"/>
            </a:xfrm>
            <a:prstGeom prst="rect">
              <a:avLst/>
            </a:prstGeom>
          </p:spPr>
        </p:pic>
        <p:pic>
          <p:nvPicPr>
            <p:cNvPr id="7" name="Picture 6" descr="S11_LogoHor.png"/>
            <p:cNvPicPr>
              <a:picLocks noChangeAspect="1"/>
            </p:cNvPicPr>
            <p:nvPr/>
          </p:nvPicPr>
          <p:blipFill rotWithShape="1">
            <a:blip r:embed="rId3">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t="79630" r="54197"/>
            <a:stretch/>
          </p:blipFill>
          <p:spPr>
            <a:xfrm>
              <a:off x="5638800" y="40256"/>
              <a:ext cx="1584039" cy="493144"/>
            </a:xfrm>
            <a:prstGeom prst="rect">
              <a:avLst/>
            </a:prstGeom>
          </p:spPr>
        </p:pic>
      </p:grpSp>
      <p:sp>
        <p:nvSpPr>
          <p:cNvPr id="2" name="Title 1"/>
          <p:cNvSpPr>
            <a:spLocks noGrp="1"/>
          </p:cNvSpPr>
          <p:nvPr>
            <p:ph type="title"/>
          </p:nvPr>
        </p:nvSpPr>
        <p:spPr>
          <a:xfrm>
            <a:off x="152400" y="0"/>
            <a:ext cx="6722110" cy="57912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243841" y="762000"/>
            <a:ext cx="3304540" cy="3215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670301" y="762000"/>
            <a:ext cx="3305810" cy="3215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1143000" y="3810000"/>
            <a:ext cx="5334000" cy="261610"/>
          </a:xfrm>
          <a:prstGeom prst="rect">
            <a:avLst/>
          </a:prstGeom>
          <a:noFill/>
        </p:spPr>
        <p:txBody>
          <a:bodyPr wrap="square" rtlCol="0">
            <a:spAutoFit/>
          </a:bodyPr>
          <a:lstStyle/>
          <a:p>
            <a:pPr algn="ctr"/>
            <a:r>
              <a:rPr lang="en-US" sz="1100" dirty="0" smtClean="0">
                <a:latin typeface="Calibri" pitchFamily="34" charset="0"/>
                <a:cs typeface="Calibri" pitchFamily="34" charset="0"/>
              </a:rPr>
              <a:t>Advances in Real-Time Rendering in</a:t>
            </a:r>
            <a:r>
              <a:rPr lang="en-US" sz="1100" baseline="0" dirty="0" smtClean="0">
                <a:latin typeface="Calibri" pitchFamily="34" charset="0"/>
                <a:cs typeface="Calibri" pitchFamily="34" charset="0"/>
              </a:rPr>
              <a:t> Games</a:t>
            </a:r>
            <a:endParaRPr lang="en-US" sz="1100" dirty="0">
              <a:latin typeface="Calibri" pitchFamily="34" charset="0"/>
              <a:cs typeface="Calibri" pitchFamily="34" charset="0"/>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395536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64783"/>
            <a:ext cx="5181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5760" y="960120"/>
            <a:ext cx="252984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7520" y="960120"/>
            <a:ext cx="2529840" cy="1463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7520" y="2514600"/>
            <a:ext cx="2529840" cy="1463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960120"/>
            <a:ext cx="2529840" cy="301752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7520" y="960120"/>
            <a:ext cx="2529840" cy="301752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4" Type="http://schemas.openxmlformats.org/officeDocument/2006/relationships/slideLayout" Target="../slideLayouts/slideLayout4.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5"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44475" y="106362"/>
            <a:ext cx="6721475" cy="579438"/>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244475" y="914400"/>
            <a:ext cx="6731000" cy="3063875"/>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txStyles>
    <p:titleStyle>
      <a:lvl1pPr algn="l" rtl="0" eaLnBrk="0" fontAlgn="base" hangingPunct="0">
        <a:spcBef>
          <a:spcPct val="0"/>
        </a:spcBef>
        <a:spcAft>
          <a:spcPct val="0"/>
        </a:spcAft>
        <a:defRPr sz="3000" b="1">
          <a:solidFill>
            <a:schemeClr val="bg2"/>
          </a:solidFill>
          <a:effectLst>
            <a:outerShdw blurRad="50800" dist="38100" dir="2700000">
              <a:schemeClr val="accent1">
                <a:alpha val="43000"/>
              </a:schemeClr>
            </a:outerShdw>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p:titleStyle>
    <p:body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outerShdw blurRad="50800" dist="38100" dir="2700000">
              <a:srgbClr val="000000">
                <a:alpha val="43000"/>
              </a:srgbClr>
            </a:outerShdw>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outerShdw blurRad="50800" dist="38100" dir="2700000">
              <a:srgbClr val="000000">
                <a:alpha val="43000"/>
              </a:srgbClr>
            </a:outerShdw>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outerShdw blurRad="50800" dist="38100" dir="2700000">
              <a:srgbClr val="000000">
                <a:alpha val="43000"/>
              </a:srgbClr>
            </a:outerShdw>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p:bodyStyle>
    <p:otherStyle>
      <a:defPPr>
        <a:defRPr lang="en-US"/>
      </a:defPPr>
      <a:lvl1pPr marL="0" algn="l" defTabSz="365760" rtl="0" eaLnBrk="1" latinLnBrk="0" hangingPunct="1">
        <a:defRPr sz="1400" kern="1200">
          <a:solidFill>
            <a:schemeClr val="tx1"/>
          </a:solidFill>
          <a:latin typeface="+mn-lt"/>
          <a:ea typeface="+mn-ea"/>
          <a:cs typeface="+mn-cs"/>
        </a:defRPr>
      </a:lvl1pPr>
      <a:lvl2pPr marL="365760" algn="l" defTabSz="365760" rtl="0" eaLnBrk="1" latinLnBrk="0" hangingPunct="1">
        <a:defRPr sz="1400" kern="1200">
          <a:solidFill>
            <a:schemeClr val="tx1"/>
          </a:solidFill>
          <a:latin typeface="+mn-lt"/>
          <a:ea typeface="+mn-ea"/>
          <a:cs typeface="+mn-cs"/>
        </a:defRPr>
      </a:lvl2pPr>
      <a:lvl3pPr marL="731520" algn="l" defTabSz="365760" rtl="0" eaLnBrk="1" latinLnBrk="0" hangingPunct="1">
        <a:defRPr sz="1400" kern="1200">
          <a:solidFill>
            <a:schemeClr val="tx1"/>
          </a:solidFill>
          <a:latin typeface="+mn-lt"/>
          <a:ea typeface="+mn-ea"/>
          <a:cs typeface="+mn-cs"/>
        </a:defRPr>
      </a:lvl3pPr>
      <a:lvl4pPr marL="1097280" algn="l" defTabSz="365760" rtl="0" eaLnBrk="1" latinLnBrk="0" hangingPunct="1">
        <a:defRPr sz="1400" kern="1200">
          <a:solidFill>
            <a:schemeClr val="tx1"/>
          </a:solidFill>
          <a:latin typeface="+mn-lt"/>
          <a:ea typeface="+mn-ea"/>
          <a:cs typeface="+mn-cs"/>
        </a:defRPr>
      </a:lvl4pPr>
      <a:lvl5pPr marL="1463040" algn="l" defTabSz="365760" rtl="0" eaLnBrk="1" latinLnBrk="0" hangingPunct="1">
        <a:defRPr sz="1400" kern="1200">
          <a:solidFill>
            <a:schemeClr val="tx1"/>
          </a:solidFill>
          <a:latin typeface="+mn-lt"/>
          <a:ea typeface="+mn-ea"/>
          <a:cs typeface="+mn-cs"/>
        </a:defRPr>
      </a:lvl5pPr>
      <a:lvl6pPr marL="1828800" algn="l" defTabSz="365760" rtl="0" eaLnBrk="1" latinLnBrk="0" hangingPunct="1">
        <a:defRPr sz="1400" kern="1200">
          <a:solidFill>
            <a:schemeClr val="tx1"/>
          </a:solidFill>
          <a:latin typeface="+mn-lt"/>
          <a:ea typeface="+mn-ea"/>
          <a:cs typeface="+mn-cs"/>
        </a:defRPr>
      </a:lvl6pPr>
      <a:lvl7pPr marL="2194560" algn="l" defTabSz="365760" rtl="0" eaLnBrk="1" latinLnBrk="0" hangingPunct="1">
        <a:defRPr sz="1400" kern="1200">
          <a:solidFill>
            <a:schemeClr val="tx1"/>
          </a:solidFill>
          <a:latin typeface="+mn-lt"/>
          <a:ea typeface="+mn-ea"/>
          <a:cs typeface="+mn-cs"/>
        </a:defRPr>
      </a:lvl7pPr>
      <a:lvl8pPr marL="2560320" algn="l" defTabSz="365760" rtl="0" eaLnBrk="1" latinLnBrk="0" hangingPunct="1">
        <a:defRPr sz="1400" kern="1200">
          <a:solidFill>
            <a:schemeClr val="tx1"/>
          </a:solidFill>
          <a:latin typeface="+mn-lt"/>
          <a:ea typeface="+mn-ea"/>
          <a:cs typeface="+mn-cs"/>
        </a:defRPr>
      </a:lvl8pPr>
      <a:lvl9pPr marL="2926080" algn="l" defTabSz="36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4" Type="http://schemas.openxmlformats.org/officeDocument/2006/relationships/oleObject" Target="../embeddings/Microsoft_Equation35.bin"/><Relationship Id="rId1" Type="http://schemas.openxmlformats.org/officeDocument/2006/relationships/vmlDrawing" Target="../drawings/vmlDrawing33.vml"/><Relationship Id="rId2" Type="http://schemas.openxmlformats.org/officeDocument/2006/relationships/slideLayout" Target="../slideLayouts/slideLayout4.xml"/><Relationship Id="rId3" Type="http://schemas.openxmlformats.org/officeDocument/2006/relationships/notesSlide" Target="../notesSlides/notesSlide93.xml"/></Relationships>
</file>

<file path=ppt/slides/_rels/slide101.xml.rels><?xml version="1.0" encoding="UTF-8" standalone="yes"?>
<Relationships xmlns="http://schemas.openxmlformats.org/package/2006/relationships"><Relationship Id="rId4" Type="http://schemas.openxmlformats.org/officeDocument/2006/relationships/oleObject" Target="../embeddings/Microsoft_Equation36.bin"/><Relationship Id="rId1" Type="http://schemas.openxmlformats.org/officeDocument/2006/relationships/vmlDrawing" Target="../drawings/vmlDrawing34.vml"/><Relationship Id="rId2" Type="http://schemas.openxmlformats.org/officeDocument/2006/relationships/slideLayout" Target="../slideLayouts/slideLayout4.xml"/><Relationship Id="rId3" Type="http://schemas.openxmlformats.org/officeDocument/2006/relationships/notesSlide" Target="../notesSlides/notesSlide94.xml"/><Relationship Id="rId5" Type="http://schemas.openxmlformats.org/officeDocument/2006/relationships/oleObject" Target="../embeddings/Microsoft_Equation37.bin"/></Relationships>
</file>

<file path=ppt/slides/_rels/slide102.xml.rels><?xml version="1.0" encoding="UTF-8" standalone="yes"?>
<Relationships xmlns="http://schemas.openxmlformats.org/package/2006/relationships"><Relationship Id="rId6" Type="http://schemas.openxmlformats.org/officeDocument/2006/relationships/oleObject" Target="../embeddings/Microsoft_Equation40.bin"/><Relationship Id="rId4" Type="http://schemas.openxmlformats.org/officeDocument/2006/relationships/oleObject" Target="../embeddings/Microsoft_Equation38.bin"/><Relationship Id="rId1" Type="http://schemas.openxmlformats.org/officeDocument/2006/relationships/vmlDrawing" Target="../drawings/vmlDrawing35.vml"/><Relationship Id="rId2" Type="http://schemas.openxmlformats.org/officeDocument/2006/relationships/slideLayout" Target="../slideLayouts/slideLayout4.xml"/><Relationship Id="rId3" Type="http://schemas.openxmlformats.org/officeDocument/2006/relationships/notesSlide" Target="../notesSlides/notesSlide95.xml"/><Relationship Id="rId5" Type="http://schemas.openxmlformats.org/officeDocument/2006/relationships/oleObject" Target="../embeddings/Microsoft_Equation39.bin"/></Relationships>
</file>

<file path=ppt/slides/_rels/slide103.xml.rels><?xml version="1.0" encoding="UTF-8" standalone="yes"?>
<Relationships xmlns="http://schemas.openxmlformats.org/package/2006/relationships"><Relationship Id="rId4" Type="http://schemas.openxmlformats.org/officeDocument/2006/relationships/oleObject" Target="../embeddings/Microsoft_Equation41.bin"/><Relationship Id="rId5" Type="http://schemas.openxmlformats.org/officeDocument/2006/relationships/oleObject" Target="../embeddings/Microsoft_Equation42.bin"/><Relationship Id="rId7" Type="http://schemas.openxmlformats.org/officeDocument/2006/relationships/oleObject" Target="../embeddings/Microsoft_Equation44.bin"/><Relationship Id="rId1" Type="http://schemas.openxmlformats.org/officeDocument/2006/relationships/vmlDrawing" Target="../drawings/vmlDrawing36.vml"/><Relationship Id="rId2" Type="http://schemas.openxmlformats.org/officeDocument/2006/relationships/slideLayout" Target="../slideLayouts/slideLayout2.xml"/><Relationship Id="rId3" Type="http://schemas.openxmlformats.org/officeDocument/2006/relationships/notesSlide" Target="../notesSlides/notesSlide96.xml"/><Relationship Id="rId6" Type="http://schemas.openxmlformats.org/officeDocument/2006/relationships/oleObject" Target="../embeddings/Microsoft_Equation43.bin"/></Relationships>
</file>

<file path=ppt/slides/_rels/slide104.xml.rels><?xml version="1.0" encoding="UTF-8" standalone="yes"?>
<Relationships xmlns="http://schemas.openxmlformats.org/package/2006/relationships"><Relationship Id="rId4" Type="http://schemas.openxmlformats.org/officeDocument/2006/relationships/oleObject" Target="../embeddings/Microsoft_Equation45.bin"/><Relationship Id="rId1" Type="http://schemas.openxmlformats.org/officeDocument/2006/relationships/vmlDrawing" Target="../drawings/vmlDrawing37.vml"/><Relationship Id="rId2" Type="http://schemas.openxmlformats.org/officeDocument/2006/relationships/slideLayout" Target="../slideLayouts/slideLayout5.xml"/><Relationship Id="rId3" Type="http://schemas.openxmlformats.org/officeDocument/2006/relationships/notesSlide" Target="../notesSlides/notesSlide97.xml"/><Relationship Id="rId5" Type="http://schemas.openxmlformats.org/officeDocument/2006/relationships/oleObject" Target="../embeddings/Microsoft_Equation46.bin"/></Relationships>
</file>

<file path=ppt/slides/_rels/slide105.xml.rels><?xml version="1.0" encoding="UTF-8" standalone="yes"?>
<Relationships xmlns="http://schemas.openxmlformats.org/package/2006/relationships"><Relationship Id="rId4" Type="http://schemas.openxmlformats.org/officeDocument/2006/relationships/oleObject" Target="../embeddings/Microsoft_Equation47.bin"/><Relationship Id="rId1" Type="http://schemas.openxmlformats.org/officeDocument/2006/relationships/vmlDrawing" Target="../drawings/vmlDrawing38.vml"/><Relationship Id="rId2" Type="http://schemas.openxmlformats.org/officeDocument/2006/relationships/slideLayout" Target="../slideLayouts/slideLayout5.xml"/><Relationship Id="rId3" Type="http://schemas.openxmlformats.org/officeDocument/2006/relationships/notesSlide" Target="../notesSlides/notesSlide98.xml"/></Relationships>
</file>

<file path=ppt/slides/_rels/slide106.xml.rels><?xml version="1.0" encoding="UTF-8" standalone="yes"?>
<Relationships xmlns="http://schemas.openxmlformats.org/package/2006/relationships"><Relationship Id="rId4" Type="http://schemas.openxmlformats.org/officeDocument/2006/relationships/oleObject" Target="../embeddings/Microsoft_Equation48.bin"/><Relationship Id="rId1" Type="http://schemas.openxmlformats.org/officeDocument/2006/relationships/vmlDrawing" Target="../drawings/vmlDrawing39.vml"/><Relationship Id="rId2" Type="http://schemas.openxmlformats.org/officeDocument/2006/relationships/slideLayout" Target="../slideLayouts/slideLayout5.xml"/><Relationship Id="rId3" Type="http://schemas.openxmlformats.org/officeDocument/2006/relationships/notesSlide" Target="../notesSlides/notesSlide99.xml"/><Relationship Id="rId5" Type="http://schemas.openxmlformats.org/officeDocument/2006/relationships/oleObject" Target="../embeddings/Microsoft_Equation49.bin"/></Relationships>
</file>

<file path=ppt/slides/_rels/slide107.xml.rels><?xml version="1.0" encoding="UTF-8" standalone="yes"?>
<Relationships xmlns="http://schemas.openxmlformats.org/package/2006/relationships"><Relationship Id="rId4" Type="http://schemas.openxmlformats.org/officeDocument/2006/relationships/oleObject" Target="../embeddings/Microsoft_Equation50.bin"/><Relationship Id="rId1" Type="http://schemas.openxmlformats.org/officeDocument/2006/relationships/vmlDrawing" Target="../drawings/vmlDrawing40.vml"/><Relationship Id="rId2" Type="http://schemas.openxmlformats.org/officeDocument/2006/relationships/slideLayout" Target="../slideLayouts/slideLayout5.xml"/><Relationship Id="rId3" Type="http://schemas.openxmlformats.org/officeDocument/2006/relationships/notesSlide" Target="../notesSlides/notesSlide100.xml"/></Relationships>
</file>

<file path=ppt/slides/_rels/slide108.xml.rels><?xml version="1.0" encoding="UTF-8" standalone="yes"?>
<Relationships xmlns="http://schemas.openxmlformats.org/package/2006/relationships"><Relationship Id="rId6" Type="http://schemas.openxmlformats.org/officeDocument/2006/relationships/oleObject" Target="../embeddings/Microsoft_Equation53.bin"/><Relationship Id="rId4" Type="http://schemas.openxmlformats.org/officeDocument/2006/relationships/oleObject" Target="../embeddings/Microsoft_Equation51.bin"/><Relationship Id="rId1" Type="http://schemas.openxmlformats.org/officeDocument/2006/relationships/vmlDrawing" Target="../drawings/vmlDrawing41.vml"/><Relationship Id="rId2" Type="http://schemas.openxmlformats.org/officeDocument/2006/relationships/slideLayout" Target="../slideLayouts/slideLayout5.xml"/><Relationship Id="rId3" Type="http://schemas.openxmlformats.org/officeDocument/2006/relationships/notesSlide" Target="../notesSlides/notesSlide101.xml"/><Relationship Id="rId5" Type="http://schemas.openxmlformats.org/officeDocument/2006/relationships/oleObject" Target="../embeddings/Microsoft_Equation52.bin"/></Relationships>
</file>

<file path=ppt/slides/_rels/slide109.xml.rels><?xml version="1.0" encoding="UTF-8" standalone="yes"?>
<Relationships xmlns="http://schemas.openxmlformats.org/package/2006/relationships"><Relationship Id="rId4" Type="http://schemas.openxmlformats.org/officeDocument/2006/relationships/oleObject" Target="../embeddings/Microsoft_Equation54.bin"/><Relationship Id="rId1" Type="http://schemas.openxmlformats.org/officeDocument/2006/relationships/vmlDrawing" Target="../drawings/vmlDrawing42.vml"/><Relationship Id="rId2" Type="http://schemas.openxmlformats.org/officeDocument/2006/relationships/slideLayout" Target="../slideLayouts/slideLayout5.xml"/><Relationship Id="rId3" Type="http://schemas.openxmlformats.org/officeDocument/2006/relationships/notesSlide" Target="../notesSlides/notesSlide10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4" Type="http://schemas.openxmlformats.org/officeDocument/2006/relationships/oleObject" Target="../embeddings/Microsoft_Equation55.bin"/><Relationship Id="rId1" Type="http://schemas.openxmlformats.org/officeDocument/2006/relationships/vmlDrawing" Target="../drawings/vmlDrawing43.vml"/><Relationship Id="rId2" Type="http://schemas.openxmlformats.org/officeDocument/2006/relationships/slideLayout" Target="../slideLayouts/slideLayout5.xml"/><Relationship Id="rId3" Type="http://schemas.openxmlformats.org/officeDocument/2006/relationships/notesSlide" Target="../notesSlides/notesSlide103.xml"/><Relationship Id="rId5" Type="http://schemas.openxmlformats.org/officeDocument/2006/relationships/oleObject" Target="../embeddings/Microsoft_Equation56.bin"/></Relationships>
</file>

<file path=ppt/slides/_rels/slide111.xml.rels><?xml version="1.0" encoding="UTF-8" standalone="yes"?>
<Relationships xmlns="http://schemas.openxmlformats.org/package/2006/relationships"><Relationship Id="rId4" Type="http://schemas.openxmlformats.org/officeDocument/2006/relationships/oleObject" Target="../embeddings/Microsoft_Equation57.bin"/><Relationship Id="rId1" Type="http://schemas.openxmlformats.org/officeDocument/2006/relationships/vmlDrawing" Target="../drawings/vmlDrawing44.vml"/><Relationship Id="rId2" Type="http://schemas.openxmlformats.org/officeDocument/2006/relationships/slideLayout" Target="../slideLayouts/slideLayout5.xml"/><Relationship Id="rId3" Type="http://schemas.openxmlformats.org/officeDocument/2006/relationships/notesSlide" Target="../notesSlides/notesSlide104.xml"/></Relationships>
</file>

<file path=ppt/slides/_rels/slide112.xml.rels><?xml version="1.0" encoding="UTF-8" standalone="yes"?>
<Relationships xmlns="http://schemas.openxmlformats.org/package/2006/relationships"><Relationship Id="rId4" Type="http://schemas.openxmlformats.org/officeDocument/2006/relationships/oleObject" Target="../embeddings/Microsoft_Equation58.bin"/><Relationship Id="rId1" Type="http://schemas.openxmlformats.org/officeDocument/2006/relationships/vmlDrawing" Target="../drawings/vmlDrawing45.vml"/><Relationship Id="rId2" Type="http://schemas.openxmlformats.org/officeDocument/2006/relationships/slideLayout" Target="../slideLayouts/slideLayout5.xml"/><Relationship Id="rId3" Type="http://schemas.openxmlformats.org/officeDocument/2006/relationships/notesSlide" Target="../notesSlides/notesSlide105.xml"/><Relationship Id="rId5" Type="http://schemas.openxmlformats.org/officeDocument/2006/relationships/oleObject" Target="../embeddings/Microsoft_Equation59.bin"/></Relationships>
</file>

<file path=ppt/slides/_rels/slide113.xml.rels><?xml version="1.0" encoding="UTF-8" standalone="yes"?>
<Relationships xmlns="http://schemas.openxmlformats.org/package/2006/relationships"><Relationship Id="rId4" Type="http://schemas.openxmlformats.org/officeDocument/2006/relationships/oleObject" Target="../embeddings/Microsoft_Equation60.bin"/><Relationship Id="rId1" Type="http://schemas.openxmlformats.org/officeDocument/2006/relationships/vmlDrawing" Target="../drawings/vmlDrawing46.vml"/><Relationship Id="rId2" Type="http://schemas.openxmlformats.org/officeDocument/2006/relationships/slideLayout" Target="../slideLayouts/slideLayout2.xml"/><Relationship Id="rId3" Type="http://schemas.openxmlformats.org/officeDocument/2006/relationships/notesSlide" Target="../notesSlides/notesSlide106.xml"/></Relationships>
</file>

<file path=ppt/slides/_rels/slide114.xml.rels><?xml version="1.0" encoding="UTF-8" standalone="yes"?>
<Relationships xmlns="http://schemas.openxmlformats.org/package/2006/relationships"><Relationship Id="rId4" Type="http://schemas.openxmlformats.org/officeDocument/2006/relationships/oleObject" Target="../embeddings/Microsoft_Equation61.bin"/><Relationship Id="rId1" Type="http://schemas.openxmlformats.org/officeDocument/2006/relationships/vmlDrawing" Target="../drawings/vmlDrawing47.vml"/><Relationship Id="rId2" Type="http://schemas.openxmlformats.org/officeDocument/2006/relationships/slideLayout" Target="../slideLayouts/slideLayout2.xml"/><Relationship Id="rId3" Type="http://schemas.openxmlformats.org/officeDocument/2006/relationships/notesSlide" Target="../notesSlides/notesSlide107.xml"/><Relationship Id="rId5" Type="http://schemas.openxmlformats.org/officeDocument/2006/relationships/oleObject" Target="../embeddings/Microsoft_Equation62.bin"/></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4" Type="http://schemas.openxmlformats.org/officeDocument/2006/relationships/oleObject" Target="../embeddings/Microsoft_Equation63.bin"/><Relationship Id="rId1" Type="http://schemas.openxmlformats.org/officeDocument/2006/relationships/vmlDrawing" Target="../drawings/vmlDrawing48.vml"/><Relationship Id="rId2" Type="http://schemas.openxmlformats.org/officeDocument/2006/relationships/slideLayout" Target="../slideLayouts/slideLayout5.xml"/><Relationship Id="rId3" Type="http://schemas.openxmlformats.org/officeDocument/2006/relationships/notesSlide" Target="../notesSlides/notesSlide108.xml"/></Relationships>
</file>

<file path=ppt/slides/_rels/slide126.xml.rels><?xml version="1.0" encoding="UTF-8" standalone="yes"?>
<Relationships xmlns="http://schemas.openxmlformats.org/package/2006/relationships"><Relationship Id="rId4" Type="http://schemas.openxmlformats.org/officeDocument/2006/relationships/oleObject" Target="../embeddings/Microsoft_Equation64.bin"/><Relationship Id="rId1" Type="http://schemas.openxmlformats.org/officeDocument/2006/relationships/vmlDrawing" Target="../drawings/vmlDrawing49.vml"/><Relationship Id="rId2" Type="http://schemas.openxmlformats.org/officeDocument/2006/relationships/slideLayout" Target="../slideLayouts/slideLayout5.xml"/><Relationship Id="rId3" Type="http://schemas.openxmlformats.org/officeDocument/2006/relationships/notesSlide" Target="../notesSlides/notesSlide109.xml"/></Relationships>
</file>

<file path=ppt/slides/_rels/slide127.xml.rels><?xml version="1.0" encoding="UTF-8" standalone="yes"?>
<Relationships xmlns="http://schemas.openxmlformats.org/package/2006/relationships"><Relationship Id="rId4" Type="http://schemas.openxmlformats.org/officeDocument/2006/relationships/oleObject" Target="../embeddings/Microsoft_Equation65.bin"/><Relationship Id="rId1" Type="http://schemas.openxmlformats.org/officeDocument/2006/relationships/vmlDrawing" Target="../drawings/vmlDrawing50.vml"/><Relationship Id="rId2" Type="http://schemas.openxmlformats.org/officeDocument/2006/relationships/slideLayout" Target="../slideLayouts/slideLayout5.xml"/><Relationship Id="rId3" Type="http://schemas.openxmlformats.org/officeDocument/2006/relationships/notesSlide" Target="../notesSlides/notesSlide110.xml"/></Relationships>
</file>

<file path=ppt/slides/_rels/slide128.xml.rels><?xml version="1.0" encoding="UTF-8" standalone="yes"?>
<Relationships xmlns="http://schemas.openxmlformats.org/package/2006/relationships"><Relationship Id="rId4" Type="http://schemas.openxmlformats.org/officeDocument/2006/relationships/oleObject" Target="../embeddings/Microsoft_Equation66.bin"/><Relationship Id="rId1" Type="http://schemas.openxmlformats.org/officeDocument/2006/relationships/vmlDrawing" Target="../drawings/vmlDrawing51.vml"/><Relationship Id="rId2" Type="http://schemas.openxmlformats.org/officeDocument/2006/relationships/slideLayout" Target="../slideLayouts/slideLayout5.xml"/><Relationship Id="rId3" Type="http://schemas.openxmlformats.org/officeDocument/2006/relationships/notesSlide" Target="../notesSlides/notesSlide111.xml"/></Relationships>
</file>

<file path=ppt/slides/_rels/slide129.xml.rels><?xml version="1.0" encoding="UTF-8" standalone="yes"?>
<Relationships xmlns="http://schemas.openxmlformats.org/package/2006/relationships"><Relationship Id="rId4" Type="http://schemas.openxmlformats.org/officeDocument/2006/relationships/oleObject" Target="../embeddings/Microsoft_Equation67.bin"/><Relationship Id="rId1" Type="http://schemas.openxmlformats.org/officeDocument/2006/relationships/vmlDrawing" Target="../drawings/vmlDrawing52.vml"/><Relationship Id="rId2" Type="http://schemas.openxmlformats.org/officeDocument/2006/relationships/slideLayout" Target="../slideLayouts/slideLayout5.xml"/><Relationship Id="rId3" Type="http://schemas.openxmlformats.org/officeDocument/2006/relationships/notesSlide" Target="../notesSlides/notesSlide1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4" Type="http://schemas.openxmlformats.org/officeDocument/2006/relationships/oleObject" Target="../embeddings/Microsoft_Equation68.bin"/><Relationship Id="rId1" Type="http://schemas.openxmlformats.org/officeDocument/2006/relationships/vmlDrawing" Target="../drawings/vmlDrawing53.vml"/><Relationship Id="rId2" Type="http://schemas.openxmlformats.org/officeDocument/2006/relationships/slideLayout" Target="../slideLayouts/slideLayout5.xml"/><Relationship Id="rId3" Type="http://schemas.openxmlformats.org/officeDocument/2006/relationships/notesSlide" Target="../notesSlides/notesSlide113.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5.xml"/><Relationship Id="rId3" Type="http://schemas.openxmlformats.org/officeDocument/2006/relationships/oleObject" Target="../embeddings/Microsoft_Equation69.bin"/><Relationship Id="rId1" Type="http://schemas.openxmlformats.org/officeDocument/2006/relationships/vmlDrawing" Target="../drawings/vmlDrawing54.vml"/></Relationships>
</file>

<file path=ppt/slides/_rels/slide132.xml.rels><?xml version="1.0" encoding="UTF-8" standalone="yes"?>
<Relationships xmlns="http://schemas.openxmlformats.org/package/2006/relationships"><Relationship Id="rId4" Type="http://schemas.openxmlformats.org/officeDocument/2006/relationships/oleObject" Target="../embeddings/Microsoft_Equation70.bin"/><Relationship Id="rId1" Type="http://schemas.openxmlformats.org/officeDocument/2006/relationships/vmlDrawing" Target="../drawings/vmlDrawing55.vml"/><Relationship Id="rId2" Type="http://schemas.openxmlformats.org/officeDocument/2006/relationships/slideLayout" Target="../slideLayouts/slideLayout2.xml"/><Relationship Id="rId3" Type="http://schemas.openxmlformats.org/officeDocument/2006/relationships/notesSlide" Target="../notesSlides/notesSlide114.xml"/></Relationships>
</file>

<file path=ppt/slides/_rels/slide133.xml.rels><?xml version="1.0" encoding="UTF-8" standalone="yes"?>
<Relationships xmlns="http://schemas.openxmlformats.org/package/2006/relationships"><Relationship Id="rId4" Type="http://schemas.openxmlformats.org/officeDocument/2006/relationships/oleObject" Target="../embeddings/Microsoft_Equation71.bin"/><Relationship Id="rId1" Type="http://schemas.openxmlformats.org/officeDocument/2006/relationships/vmlDrawing" Target="../drawings/vmlDrawing56.vml"/><Relationship Id="rId2" Type="http://schemas.openxmlformats.org/officeDocument/2006/relationships/slideLayout" Target="../slideLayouts/slideLayout2.xml"/><Relationship Id="rId3" Type="http://schemas.openxmlformats.org/officeDocument/2006/relationships/notesSlide" Target="../notesSlides/notesSlide115.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72.bin"/><Relationship Id="rId1" Type="http://schemas.openxmlformats.org/officeDocument/2006/relationships/vmlDrawing" Target="../drawings/vmlDrawing57.v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3.xml"/><Relationship Id="rId3" Type="http://schemas.openxmlformats.org/officeDocument/2006/relationships/notesSlide" Target="../notesSlides/notesSlide21.xml"/><Relationship Id="rId5" Type="http://schemas.openxmlformats.org/officeDocument/2006/relationships/oleObject" Target="../embeddings/Microsoft_Equation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video" Target="file://localhost/Users/vfilippov/Desktop/Vassily_Filippov_Programming_Dynamic_Lights_Movie.mp4" TargetMode="External"/><Relationship Id="rId2" Type="http://schemas.openxmlformats.org/officeDocument/2006/relationships/slideLayout" Target="../slideLayouts/slideLayout2.xml"/><Relationship Id="rId3" Type="http://schemas.openxmlformats.org/officeDocument/2006/relationships/notesSlide" Target="../notesSlides/notesSlide3.xml"/><Relationship Id="rId5"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4" Type="http://schemas.openxmlformats.org/officeDocument/2006/relationships/oleObject" Target="../embeddings/Microsoft_Equation3.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4" Type="http://schemas.openxmlformats.org/officeDocument/2006/relationships/oleObject" Target="../embeddings/Microsoft_Equation4.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4" Type="http://schemas.openxmlformats.org/officeDocument/2006/relationships/oleObject" Target="../embeddings/Microsoft_Equation5.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4" Type="http://schemas.openxmlformats.org/officeDocument/2006/relationships/oleObject" Target="../embeddings/Microsoft_Equation6.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oleObject" Target="../embeddings/Microsoft_Equation7.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4" Type="http://schemas.openxmlformats.org/officeDocument/2006/relationships/oleObject" Target="../embeddings/Microsoft_Equation8.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4" Type="http://schemas.openxmlformats.org/officeDocument/2006/relationships/oleObject" Target="../embeddings/Microsoft_Equation9.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4" Type="http://schemas.openxmlformats.org/officeDocument/2006/relationships/oleObject" Target="../embeddings/Microsoft_Equation10.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4" Type="http://schemas.openxmlformats.org/officeDocument/2006/relationships/oleObject" Target="../embeddings/Microsoft_Equation11.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4" Type="http://schemas.openxmlformats.org/officeDocument/2006/relationships/oleObject" Target="../embeddings/Microsoft_Equation12.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4" Type="http://schemas.openxmlformats.org/officeDocument/2006/relationships/oleObject" Target="../embeddings/Microsoft_Equation13.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4" Type="http://schemas.openxmlformats.org/officeDocument/2006/relationships/oleObject" Target="../embeddings/Microsoft_Equation14.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4" Type="http://schemas.openxmlformats.org/officeDocument/2006/relationships/oleObject" Target="../embeddings/Microsoft_Equation15.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4" Type="http://schemas.openxmlformats.org/officeDocument/2006/relationships/oleObject" Target="../embeddings/Microsoft_Equation16.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4" Type="http://schemas.openxmlformats.org/officeDocument/2006/relationships/oleObject" Target="../embeddings/Microsoft_Equation17.bin"/><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4" Type="http://schemas.openxmlformats.org/officeDocument/2006/relationships/oleObject" Target="../embeddings/Microsoft_Equation18.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notesSlide" Target="../notesSlides/notesSlide59.xml"/></Relationships>
</file>

<file path=ppt/slides/_rels/slide64.xml.rels><?xml version="1.0" encoding="UTF-8" standalone="yes"?>
<Relationships xmlns="http://schemas.openxmlformats.org/package/2006/relationships"><Relationship Id="rId4" Type="http://schemas.openxmlformats.org/officeDocument/2006/relationships/oleObject" Target="../embeddings/Microsoft_Equation19.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notesSlide" Target="../notesSlides/notesSlide60.xml"/></Relationships>
</file>

<file path=ppt/slides/_rels/slide65.xml.rels><?xml version="1.0" encoding="UTF-8" standalone="yes"?>
<Relationships xmlns="http://schemas.openxmlformats.org/package/2006/relationships"><Relationship Id="rId4" Type="http://schemas.openxmlformats.org/officeDocument/2006/relationships/oleObject" Target="../embeddings/Microsoft_Equation20.bin"/><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4" Type="http://schemas.openxmlformats.org/officeDocument/2006/relationships/oleObject" Target="../embeddings/Microsoft_Equation21.bin"/><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notesSlide" Target="../notesSlides/notesSlide81.xml"/></Relationships>
</file>

<file path=ppt/slides/_rels/slide87.xml.rels><?xml version="1.0" encoding="UTF-8" standalone="yes"?>
<Relationships xmlns="http://schemas.openxmlformats.org/package/2006/relationships"><Relationship Id="rId4" Type="http://schemas.openxmlformats.org/officeDocument/2006/relationships/oleObject" Target="../embeddings/Microsoft_Equation22.bin"/><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notesSlide" Target="../notesSlides/notesSlide8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23.bin"/><Relationship Id="rId1" Type="http://schemas.openxmlformats.org/officeDocument/2006/relationships/vmlDrawing" Target="../drawings/vmlDrawing22.v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24.bin"/><Relationship Id="rId1" Type="http://schemas.openxmlformats.org/officeDocument/2006/relationships/vmlDrawing" Target="../drawings/vmlDrawing23.v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4" Type="http://schemas.openxmlformats.org/officeDocument/2006/relationships/oleObject" Target="../embeddings/Microsoft_Equation25.bin"/><Relationship Id="rId1" Type="http://schemas.openxmlformats.org/officeDocument/2006/relationships/vmlDrawing" Target="../drawings/vmlDrawing24.vml"/><Relationship Id="rId2" Type="http://schemas.openxmlformats.org/officeDocument/2006/relationships/slideLayout" Target="../slideLayouts/slideLayout2.xml"/><Relationship Id="rId3" Type="http://schemas.openxmlformats.org/officeDocument/2006/relationships/notesSlide" Target="../notesSlides/notesSlide83.xml"/></Relationships>
</file>

<file path=ppt/slides/_rels/slide91.xml.rels><?xml version="1.0" encoding="UTF-8" standalone="yes"?>
<Relationships xmlns="http://schemas.openxmlformats.org/package/2006/relationships"><Relationship Id="rId4" Type="http://schemas.openxmlformats.org/officeDocument/2006/relationships/oleObject" Target="../embeddings/Microsoft_Equation26.bin"/><Relationship Id="rId1" Type="http://schemas.openxmlformats.org/officeDocument/2006/relationships/vmlDrawing" Target="../drawings/vmlDrawing25.vml"/><Relationship Id="rId2" Type="http://schemas.openxmlformats.org/officeDocument/2006/relationships/slideLayout" Target="../slideLayouts/slideLayout2.xml"/><Relationship Id="rId3" Type="http://schemas.openxmlformats.org/officeDocument/2006/relationships/notesSlide" Target="../notesSlides/notesSlide8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4" Type="http://schemas.openxmlformats.org/officeDocument/2006/relationships/oleObject" Target="../embeddings/Microsoft_Equation27.bin"/><Relationship Id="rId1" Type="http://schemas.openxmlformats.org/officeDocument/2006/relationships/vmlDrawing" Target="../drawings/vmlDrawing26.vml"/><Relationship Id="rId2" Type="http://schemas.openxmlformats.org/officeDocument/2006/relationships/slideLayout" Target="../slideLayouts/slideLayout2.xml"/><Relationship Id="rId3" Type="http://schemas.openxmlformats.org/officeDocument/2006/relationships/notesSlide" Target="../notesSlides/notesSlide86.xml"/></Relationships>
</file>

<file path=ppt/slides/_rels/slide94.xml.rels><?xml version="1.0" encoding="UTF-8" standalone="yes"?>
<Relationships xmlns="http://schemas.openxmlformats.org/package/2006/relationships"><Relationship Id="rId4" Type="http://schemas.openxmlformats.org/officeDocument/2006/relationships/oleObject" Target="../embeddings/Microsoft_Equation28.bin"/><Relationship Id="rId1" Type="http://schemas.openxmlformats.org/officeDocument/2006/relationships/vmlDrawing" Target="../drawings/vmlDrawing27.vml"/><Relationship Id="rId2" Type="http://schemas.openxmlformats.org/officeDocument/2006/relationships/slideLayout" Target="../slideLayouts/slideLayout2.xml"/><Relationship Id="rId3" Type="http://schemas.openxmlformats.org/officeDocument/2006/relationships/notesSlide" Target="../notesSlides/notesSlide87.xml"/></Relationships>
</file>

<file path=ppt/slides/_rels/slide95.xml.rels><?xml version="1.0" encoding="UTF-8" standalone="yes"?>
<Relationships xmlns="http://schemas.openxmlformats.org/package/2006/relationships"><Relationship Id="rId4" Type="http://schemas.openxmlformats.org/officeDocument/2006/relationships/oleObject" Target="../embeddings/Microsoft_Equation29.bin"/><Relationship Id="rId1" Type="http://schemas.openxmlformats.org/officeDocument/2006/relationships/vmlDrawing" Target="../drawings/vmlDrawing28.vml"/><Relationship Id="rId2" Type="http://schemas.openxmlformats.org/officeDocument/2006/relationships/slideLayout" Target="../slideLayouts/slideLayout2.xml"/><Relationship Id="rId3" Type="http://schemas.openxmlformats.org/officeDocument/2006/relationships/notesSlide" Target="../notesSlides/notesSlide88.xml"/></Relationships>
</file>

<file path=ppt/slides/_rels/slide96.xml.rels><?xml version="1.0" encoding="UTF-8" standalone="yes"?>
<Relationships xmlns="http://schemas.openxmlformats.org/package/2006/relationships"><Relationship Id="rId4" Type="http://schemas.openxmlformats.org/officeDocument/2006/relationships/oleObject" Target="../embeddings/Microsoft_Equation30.bin"/><Relationship Id="rId1" Type="http://schemas.openxmlformats.org/officeDocument/2006/relationships/vmlDrawing" Target="../drawings/vmlDrawing29.vml"/><Relationship Id="rId2" Type="http://schemas.openxmlformats.org/officeDocument/2006/relationships/slideLayout" Target="../slideLayouts/slideLayout2.xml"/><Relationship Id="rId3" Type="http://schemas.openxmlformats.org/officeDocument/2006/relationships/notesSlide" Target="../notesSlides/notesSlide89.xml"/><Relationship Id="rId5" Type="http://schemas.openxmlformats.org/officeDocument/2006/relationships/oleObject" Target="../embeddings/Microsoft_Equation31.bin"/></Relationships>
</file>

<file path=ppt/slides/_rels/slide97.xml.rels><?xml version="1.0" encoding="UTF-8" standalone="yes"?>
<Relationships xmlns="http://schemas.openxmlformats.org/package/2006/relationships"><Relationship Id="rId4" Type="http://schemas.openxmlformats.org/officeDocument/2006/relationships/oleObject" Target="../embeddings/Microsoft_Equation32.bin"/><Relationship Id="rId1" Type="http://schemas.openxmlformats.org/officeDocument/2006/relationships/vmlDrawing" Target="../drawings/vmlDrawing30.vml"/><Relationship Id="rId2" Type="http://schemas.openxmlformats.org/officeDocument/2006/relationships/slideLayout" Target="../slideLayouts/slideLayout2.xml"/><Relationship Id="rId3" Type="http://schemas.openxmlformats.org/officeDocument/2006/relationships/notesSlide" Target="../notesSlides/notesSlide90.xml"/></Relationships>
</file>

<file path=ppt/slides/_rels/slide98.xml.rels><?xml version="1.0" encoding="UTF-8" standalone="yes"?>
<Relationships xmlns="http://schemas.openxmlformats.org/package/2006/relationships"><Relationship Id="rId4" Type="http://schemas.openxmlformats.org/officeDocument/2006/relationships/oleObject" Target="../embeddings/Microsoft_Equation33.bin"/><Relationship Id="rId1" Type="http://schemas.openxmlformats.org/officeDocument/2006/relationships/vmlDrawing" Target="../drawings/vmlDrawing31.vml"/><Relationship Id="rId2" Type="http://schemas.openxmlformats.org/officeDocument/2006/relationships/slideLayout" Target="../slideLayouts/slideLayout2.xml"/><Relationship Id="rId3" Type="http://schemas.openxmlformats.org/officeDocument/2006/relationships/notesSlide" Target="../notesSlides/notesSlide91.xml"/></Relationships>
</file>

<file path=ppt/slides/_rels/slide99.xml.rels><?xml version="1.0" encoding="UTF-8" standalone="yes"?>
<Relationships xmlns="http://schemas.openxmlformats.org/package/2006/relationships"><Relationship Id="rId4" Type="http://schemas.openxmlformats.org/officeDocument/2006/relationships/oleObject" Target="../embeddings/Microsoft_Equation34.bin"/><Relationship Id="rId1" Type="http://schemas.openxmlformats.org/officeDocument/2006/relationships/vmlDrawing" Target="../drawings/vmlDrawing32.vml"/><Relationship Id="rId2" Type="http://schemas.openxmlformats.org/officeDocument/2006/relationships/slideLayout" Target="../slideLayouts/slideLayout4.xml"/><Relationship Id="rId3" Type="http://schemas.openxmlformats.org/officeDocument/2006/relationships/notesSlide" Target="../notesSlides/notesSlide9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1" descr="S11_PosterElements-Mountains.png"/>
          <p:cNvPicPr>
            <a:picLocks noGrp="1" noChangeAspect="1"/>
          </p:cNvPicPr>
          <p:nvPr>
            <p:ph idx="1"/>
          </p:nvPr>
        </p:nvPicPr>
        <p:blipFill rotWithShape="1">
          <a:blip r:embed="rId3">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l="7344" r="7533" b="13830"/>
          <a:stretch/>
        </p:blipFill>
        <p:spPr>
          <a:xfrm>
            <a:off x="1" y="-12700"/>
            <a:ext cx="7391399" cy="4208811"/>
          </a:xfrm>
        </p:spPr>
      </p:pic>
      <p:pic>
        <p:nvPicPr>
          <p:cNvPr id="4" name="Picture 3" descr="S11_LogoVer.png"/>
          <p:cNvPicPr>
            <a:picLocks noChangeAspect="1"/>
          </p:cNvPicPr>
          <p:nvPr/>
        </p:nvPicPr>
        <p:blipFill rotWithShape="1">
          <a:blip r:embed="rId4">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t="74691" r="60570"/>
          <a:stretch/>
        </p:blipFill>
        <p:spPr>
          <a:xfrm>
            <a:off x="2057400" y="1031469"/>
            <a:ext cx="3517900" cy="21689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p:txBody>
          <a:bodyPr/>
          <a:lstStyle/>
          <a:p>
            <a:r>
              <a:rPr lang="en-US" sz="2900" dirty="0"/>
              <a:t>Hybrid vertex lights</a:t>
            </a:r>
          </a:p>
        </p:txBody>
      </p:sp>
      <p:sp>
        <p:nvSpPr>
          <p:cNvPr id="173059" name="Rectangle 3"/>
          <p:cNvSpPr>
            <a:spLocks noGrp="1" noChangeArrowheads="1"/>
          </p:cNvSpPr>
          <p:nvPr>
            <p:ph type="body" sz="half" idx="1"/>
          </p:nvPr>
        </p:nvSpPr>
        <p:spPr>
          <a:xfrm>
            <a:off x="365760" y="960120"/>
            <a:ext cx="6720840" cy="2849880"/>
          </a:xfrm>
        </p:spPr>
        <p:txBody>
          <a:bodyPr>
            <a:normAutofit fontScale="85000" lnSpcReduction="20000"/>
          </a:bodyPr>
          <a:lstStyle/>
          <a:p>
            <a:pPr>
              <a:buFont typeface="Wingdings" pitchFamily="2" charset="2"/>
              <a:buChar char="§"/>
            </a:pPr>
            <a:r>
              <a:rPr lang="en-US" sz="2600" dirty="0">
                <a:effectLst/>
              </a:rPr>
              <a:t>For 1 light identical to pixel lights</a:t>
            </a:r>
          </a:p>
          <a:p>
            <a:pPr>
              <a:buFont typeface="Wingdings" pitchFamily="2" charset="2"/>
              <a:buChar char="§"/>
            </a:pPr>
            <a:r>
              <a:rPr lang="en-US" sz="2600" dirty="0">
                <a:effectLst/>
              </a:rPr>
              <a:t>For multiple lights</a:t>
            </a:r>
          </a:p>
          <a:p>
            <a:pPr lvl="1">
              <a:buFont typeface="Wingdings" pitchFamily="2" charset="2"/>
              <a:buChar char="§"/>
            </a:pPr>
            <a:r>
              <a:rPr lang="en-US" sz="2300" dirty="0">
                <a:effectLst/>
              </a:rPr>
              <a:t>Calculate distance falloff per vertex.</a:t>
            </a:r>
          </a:p>
          <a:p>
            <a:pPr lvl="1">
              <a:buFont typeface="Wingdings" pitchFamily="2" charset="2"/>
              <a:buChar char="§"/>
            </a:pPr>
            <a:r>
              <a:rPr lang="en-US" sz="2300" dirty="0">
                <a:effectLst/>
              </a:rPr>
              <a:t>Combine into a single Aggregate Light per-vertex</a:t>
            </a:r>
          </a:p>
          <a:p>
            <a:pPr lvl="1">
              <a:buFont typeface="Wingdings" pitchFamily="2" charset="2"/>
              <a:buChar char="§"/>
            </a:pPr>
            <a:r>
              <a:rPr lang="en-US" sz="2300" b="1" dirty="0">
                <a:effectLst/>
              </a:rPr>
              <a:t>Interpolate Aggregate Light </a:t>
            </a:r>
            <a:r>
              <a:rPr lang="en-US" sz="2300" b="1" u="sng" dirty="0">
                <a:effectLst/>
              </a:rPr>
              <a:t>Position</a:t>
            </a:r>
            <a:r>
              <a:rPr lang="en-US" sz="2300" b="1" dirty="0">
                <a:effectLst/>
              </a:rPr>
              <a:t> per pixel</a:t>
            </a:r>
          </a:p>
          <a:p>
            <a:pPr lvl="1">
              <a:buFont typeface="Wingdings" pitchFamily="2" charset="2"/>
              <a:buChar char="§"/>
            </a:pPr>
            <a:r>
              <a:rPr lang="en-US" sz="2300" dirty="0">
                <a:effectLst/>
              </a:rPr>
              <a:t>Perform N dot L, N dot H etc. in the fragment program as if we had a single pixel light</a:t>
            </a:r>
          </a:p>
          <a:p>
            <a:pPr>
              <a:buFont typeface="Wingdings" pitchFamily="2" charset="2"/>
              <a:buNone/>
            </a:pPr>
            <a:endParaRPr lang="en-US" sz="1700" dirty="0">
              <a:effectLs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7202" name="Rectangle 2"/>
          <p:cNvSpPr>
            <a:spLocks noGrp="1" noRot="1" noChangeArrowheads="1"/>
          </p:cNvSpPr>
          <p:nvPr>
            <p:ph type="title"/>
          </p:nvPr>
        </p:nvSpPr>
        <p:spPr/>
        <p:txBody>
          <a:bodyPr/>
          <a:lstStyle/>
          <a:p>
            <a:r>
              <a:rPr lang="en-US"/>
              <a:t>Why this works</a:t>
            </a:r>
          </a:p>
        </p:txBody>
      </p:sp>
      <p:sp>
        <p:nvSpPr>
          <p:cNvPr id="307203" name="Rectangle 3"/>
          <p:cNvSpPr>
            <a:spLocks noGrp="1" noChangeArrowheads="1"/>
          </p:cNvSpPr>
          <p:nvPr>
            <p:ph type="body" sz="half" idx="1"/>
          </p:nvPr>
        </p:nvSpPr>
        <p:spPr>
          <a:xfrm>
            <a:off x="365760" y="731520"/>
            <a:ext cx="6522720" cy="320040"/>
          </a:xfrm>
        </p:spPr>
        <p:txBody>
          <a:bodyPr/>
          <a:lstStyle/>
          <a:p>
            <a:pPr>
              <a:buFont typeface="Wingdings" pitchFamily="2" charset="2"/>
              <a:buNone/>
            </a:pPr>
            <a:r>
              <a:rPr lang="en-US" sz="2000" dirty="0"/>
              <a:t>Aggregate light approximation (with </a:t>
            </a:r>
            <a:r>
              <a:rPr lang="en-US" sz="2000" dirty="0" err="1"/>
              <a:t>luminances</a:t>
            </a:r>
            <a:r>
              <a:rPr lang="en-US" sz="2000" dirty="0"/>
              <a:t>)</a:t>
            </a:r>
            <a:r>
              <a:rPr lang="en-US" sz="1700" dirty="0"/>
              <a:t> </a:t>
            </a:r>
          </a:p>
        </p:txBody>
      </p:sp>
      <p:graphicFrame>
        <p:nvGraphicFramePr>
          <p:cNvPr id="307204" name="Object 4"/>
          <p:cNvGraphicFramePr>
            <a:graphicFrameLocks noChangeAspect="1"/>
          </p:cNvGraphicFramePr>
          <p:nvPr>
            <p:ph sz="quarter" idx="2"/>
          </p:nvPr>
        </p:nvGraphicFramePr>
        <p:xfrm>
          <a:off x="243840" y="1280160"/>
          <a:ext cx="3230880" cy="996315"/>
        </p:xfrm>
        <a:graphic>
          <a:graphicData uri="http://schemas.openxmlformats.org/presentationml/2006/ole">
            <p:oleObj spid="_x0000_s34818" name="Equation" r:id="rId4" imgW="927000" imgH="380880" progId="Equation.3">
              <p:embed/>
            </p:oleObj>
          </a:graphicData>
        </a:graphic>
      </p:graphicFrame>
      <p:sp>
        <p:nvSpPr>
          <p:cNvPr id="307214" name="Oval 14"/>
          <p:cNvSpPr>
            <a:spLocks noChangeArrowheads="1"/>
          </p:cNvSpPr>
          <p:nvPr/>
        </p:nvSpPr>
        <p:spPr bwMode="auto">
          <a:xfrm>
            <a:off x="1463040" y="1325880"/>
            <a:ext cx="731520" cy="64008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307215" name="Arc 15"/>
          <p:cNvSpPr>
            <a:spLocks/>
          </p:cNvSpPr>
          <p:nvPr/>
        </p:nvSpPr>
        <p:spPr bwMode="auto">
          <a:xfrm flipH="1">
            <a:off x="487680" y="1051560"/>
            <a:ext cx="1341120" cy="445770"/>
          </a:xfrm>
          <a:custGeom>
            <a:avLst/>
            <a:gdLst>
              <a:gd name="G0" fmla="+- 21600 0 0"/>
              <a:gd name="G1" fmla="+- 21600 0 0"/>
              <a:gd name="G2" fmla="+- 21600 0 0"/>
              <a:gd name="T0" fmla="*/ 9 w 43200"/>
              <a:gd name="T1" fmla="*/ 22225 h 34413"/>
              <a:gd name="T2" fmla="*/ 38989 w 43200"/>
              <a:gd name="T3" fmla="*/ 34413 h 34413"/>
              <a:gd name="T4" fmla="*/ 21600 w 43200"/>
              <a:gd name="T5" fmla="*/ 21600 h 34413"/>
            </a:gdLst>
            <a:ahLst/>
            <a:cxnLst>
              <a:cxn ang="0">
                <a:pos x="T0" y="T1"/>
              </a:cxn>
              <a:cxn ang="0">
                <a:pos x="T2" y="T3"/>
              </a:cxn>
              <a:cxn ang="0">
                <a:pos x="T4" y="T5"/>
              </a:cxn>
            </a:cxnLst>
            <a:rect l="0" t="0" r="r" b="b"/>
            <a:pathLst>
              <a:path w="43200" h="34413" fill="none" extrusionOk="0">
                <a:moveTo>
                  <a:pt x="9" y="22224"/>
                </a:moveTo>
                <a:cubicBezTo>
                  <a:pt x="3" y="22016"/>
                  <a:pt x="0" y="21808"/>
                  <a:pt x="0" y="21600"/>
                </a:cubicBezTo>
                <a:cubicBezTo>
                  <a:pt x="0" y="9670"/>
                  <a:pt x="9670" y="0"/>
                  <a:pt x="21600" y="0"/>
                </a:cubicBezTo>
                <a:cubicBezTo>
                  <a:pt x="33529" y="0"/>
                  <a:pt x="43200" y="9670"/>
                  <a:pt x="43200" y="21600"/>
                </a:cubicBezTo>
                <a:cubicBezTo>
                  <a:pt x="43200" y="26211"/>
                  <a:pt x="41724" y="30701"/>
                  <a:pt x="38989" y="34413"/>
                </a:cubicBezTo>
              </a:path>
              <a:path w="43200" h="34413" stroke="0" extrusionOk="0">
                <a:moveTo>
                  <a:pt x="9" y="22224"/>
                </a:moveTo>
                <a:cubicBezTo>
                  <a:pt x="3" y="22016"/>
                  <a:pt x="0" y="21808"/>
                  <a:pt x="0" y="21600"/>
                </a:cubicBezTo>
                <a:cubicBezTo>
                  <a:pt x="0" y="9670"/>
                  <a:pt x="9670" y="0"/>
                  <a:pt x="21600" y="0"/>
                </a:cubicBezTo>
                <a:cubicBezTo>
                  <a:pt x="33529" y="0"/>
                  <a:pt x="43200" y="9670"/>
                  <a:pt x="43200" y="21600"/>
                </a:cubicBezTo>
                <a:cubicBezTo>
                  <a:pt x="43200" y="26211"/>
                  <a:pt x="41724" y="30701"/>
                  <a:pt x="38989" y="34413"/>
                </a:cubicBezTo>
                <a:lnTo>
                  <a:pt x="21600" y="21600"/>
                </a:lnTo>
                <a:close/>
              </a:path>
            </a:pathLst>
          </a:custGeom>
          <a:noFill/>
          <a:ln w="63500">
            <a:solidFill>
              <a:srgbClr val="00FF00"/>
            </a:solidFill>
            <a:round/>
            <a:headEnd/>
            <a:tailEnd type="triangle" w="med" len="med"/>
          </a:ln>
          <a:effectLst/>
        </p:spPr>
        <p:txBody>
          <a:bodyPr wrap="none" lIns="65306" tIns="32653" rIns="65306" bIns="32653" anchor="ctr"/>
          <a:lstStyle/>
          <a:p>
            <a:endParaRPr 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p:txBody>
          <a:bodyPr/>
          <a:lstStyle/>
          <a:p>
            <a:r>
              <a:rPr lang="en-US"/>
              <a:t>Why this works</a:t>
            </a:r>
          </a:p>
        </p:txBody>
      </p:sp>
      <p:sp>
        <p:nvSpPr>
          <p:cNvPr id="315395" name="Rectangle 3"/>
          <p:cNvSpPr>
            <a:spLocks noGrp="1" noChangeArrowheads="1"/>
          </p:cNvSpPr>
          <p:nvPr>
            <p:ph type="body" sz="half" idx="1"/>
          </p:nvPr>
        </p:nvSpPr>
        <p:spPr>
          <a:xfrm>
            <a:off x="365760" y="731520"/>
            <a:ext cx="6522720" cy="320040"/>
          </a:xfrm>
        </p:spPr>
        <p:txBody>
          <a:bodyPr/>
          <a:lstStyle/>
          <a:p>
            <a:pPr>
              <a:buFont typeface="Wingdings" pitchFamily="2" charset="2"/>
              <a:buNone/>
            </a:pPr>
            <a:r>
              <a:rPr lang="en-US" sz="2000" dirty="0"/>
              <a:t>Aggregate light approximation (with </a:t>
            </a:r>
            <a:r>
              <a:rPr lang="en-US" sz="2000" dirty="0" err="1"/>
              <a:t>luminances</a:t>
            </a:r>
            <a:r>
              <a:rPr lang="en-US" sz="2000" dirty="0"/>
              <a:t>)</a:t>
            </a:r>
            <a:r>
              <a:rPr lang="en-US" sz="1700" dirty="0"/>
              <a:t> </a:t>
            </a:r>
          </a:p>
        </p:txBody>
      </p:sp>
      <p:graphicFrame>
        <p:nvGraphicFramePr>
          <p:cNvPr id="315396" name="Object 4"/>
          <p:cNvGraphicFramePr>
            <a:graphicFrameLocks noChangeAspect="1"/>
          </p:cNvGraphicFramePr>
          <p:nvPr>
            <p:ph sz="quarter" idx="2"/>
          </p:nvPr>
        </p:nvGraphicFramePr>
        <p:xfrm>
          <a:off x="-121920" y="1280160"/>
          <a:ext cx="3230880" cy="996315"/>
        </p:xfrm>
        <a:graphic>
          <a:graphicData uri="http://schemas.openxmlformats.org/presentationml/2006/ole">
            <p:oleObj spid="_x0000_s35842" name="Equation" r:id="rId4" imgW="927000" imgH="380880" progId="Equation.3">
              <p:embed/>
            </p:oleObj>
          </a:graphicData>
        </a:graphic>
      </p:graphicFrame>
      <p:graphicFrame>
        <p:nvGraphicFramePr>
          <p:cNvPr id="315397" name="Object 5"/>
          <p:cNvGraphicFramePr>
            <a:graphicFrameLocks noChangeAspect="1"/>
          </p:cNvGraphicFramePr>
          <p:nvPr>
            <p:ph sz="quarter" idx="3"/>
          </p:nvPr>
        </p:nvGraphicFramePr>
        <p:xfrm>
          <a:off x="3048000" y="1280160"/>
          <a:ext cx="2621280" cy="721995"/>
        </p:xfrm>
        <a:graphic>
          <a:graphicData uri="http://schemas.openxmlformats.org/presentationml/2006/ole">
            <p:oleObj spid="_x0000_s35843" name="Equation" r:id="rId5" imgW="901440" imgH="279360" progId="Equation.3">
              <p:embed/>
            </p:oleObj>
          </a:graphicData>
        </a:graphic>
      </p:graphicFrame>
      <p:sp>
        <p:nvSpPr>
          <p:cNvPr id="315399" name="Arc 7"/>
          <p:cNvSpPr>
            <a:spLocks/>
          </p:cNvSpPr>
          <p:nvPr/>
        </p:nvSpPr>
        <p:spPr bwMode="auto">
          <a:xfrm flipH="1">
            <a:off x="1463040" y="1691640"/>
            <a:ext cx="2133600" cy="498158"/>
          </a:xfrm>
          <a:custGeom>
            <a:avLst/>
            <a:gdLst>
              <a:gd name="G0" fmla="+- 21590 0 0"/>
              <a:gd name="G1" fmla="+- 0 0 0"/>
              <a:gd name="G2" fmla="+- 21600 0 0"/>
              <a:gd name="T0" fmla="*/ 42866 w 42866"/>
              <a:gd name="T1" fmla="*/ 3726 h 21600"/>
              <a:gd name="T2" fmla="*/ 0 w 42866"/>
              <a:gd name="T3" fmla="*/ 669 h 21600"/>
              <a:gd name="T4" fmla="*/ 21590 w 42866"/>
              <a:gd name="T5" fmla="*/ 0 h 21600"/>
            </a:gdLst>
            <a:ahLst/>
            <a:cxnLst>
              <a:cxn ang="0">
                <a:pos x="T0" y="T1"/>
              </a:cxn>
              <a:cxn ang="0">
                <a:pos x="T2" y="T3"/>
              </a:cxn>
              <a:cxn ang="0">
                <a:pos x="T4" y="T5"/>
              </a:cxn>
            </a:cxnLst>
            <a:rect l="0" t="0" r="r" b="b"/>
            <a:pathLst>
              <a:path w="42866" h="21600" fill="none" extrusionOk="0">
                <a:moveTo>
                  <a:pt x="42866" y="3726"/>
                </a:moveTo>
                <a:cubicBezTo>
                  <a:pt x="41056" y="14060"/>
                  <a:pt x="32081" y="21599"/>
                  <a:pt x="21590" y="21600"/>
                </a:cubicBezTo>
                <a:cubicBezTo>
                  <a:pt x="9921" y="21600"/>
                  <a:pt x="361" y="12332"/>
                  <a:pt x="0" y="668"/>
                </a:cubicBezTo>
              </a:path>
              <a:path w="42866" h="21600" stroke="0" extrusionOk="0">
                <a:moveTo>
                  <a:pt x="42866" y="3726"/>
                </a:moveTo>
                <a:cubicBezTo>
                  <a:pt x="41056" y="14060"/>
                  <a:pt x="32081" y="21599"/>
                  <a:pt x="21590" y="21600"/>
                </a:cubicBezTo>
                <a:cubicBezTo>
                  <a:pt x="9921" y="21600"/>
                  <a:pt x="361" y="12332"/>
                  <a:pt x="0" y="668"/>
                </a:cubicBezTo>
                <a:lnTo>
                  <a:pt x="21590" y="0"/>
                </a:lnTo>
                <a:close/>
              </a:path>
            </a:pathLst>
          </a:custGeom>
          <a:noFill/>
          <a:ln w="63500">
            <a:solidFill>
              <a:srgbClr val="00FF00"/>
            </a:solidFill>
            <a:round/>
            <a:headEnd/>
            <a:tailEnd type="triangle" w="med" len="med"/>
          </a:ln>
          <a:effectLst/>
        </p:spPr>
        <p:txBody>
          <a:bodyPr wrap="none" lIns="65306" tIns="32653" rIns="65306" bIns="32653" anchor="ctr"/>
          <a:lstStyle/>
          <a:p>
            <a:endParaRPr 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19490" name="Rectangle 2"/>
          <p:cNvSpPr>
            <a:spLocks noGrp="1" noRot="1" noChangeArrowheads="1"/>
          </p:cNvSpPr>
          <p:nvPr>
            <p:ph type="title"/>
          </p:nvPr>
        </p:nvSpPr>
        <p:spPr/>
        <p:txBody>
          <a:bodyPr/>
          <a:lstStyle/>
          <a:p>
            <a:r>
              <a:rPr lang="en-US"/>
              <a:t>Why this works</a:t>
            </a:r>
          </a:p>
        </p:txBody>
      </p:sp>
      <p:sp>
        <p:nvSpPr>
          <p:cNvPr id="319491" name="Rectangle 3"/>
          <p:cNvSpPr>
            <a:spLocks noGrp="1" noChangeArrowheads="1"/>
          </p:cNvSpPr>
          <p:nvPr>
            <p:ph type="body" sz="half" idx="1"/>
          </p:nvPr>
        </p:nvSpPr>
        <p:spPr>
          <a:xfrm>
            <a:off x="365760" y="731520"/>
            <a:ext cx="6522720" cy="320040"/>
          </a:xfrm>
        </p:spPr>
        <p:txBody>
          <a:bodyPr/>
          <a:lstStyle/>
          <a:p>
            <a:pPr>
              <a:buFont typeface="Wingdings" pitchFamily="2" charset="2"/>
              <a:buNone/>
            </a:pPr>
            <a:r>
              <a:rPr lang="en-US" sz="2000" dirty="0"/>
              <a:t>Aggregate light approximation (with </a:t>
            </a:r>
            <a:r>
              <a:rPr lang="en-US" sz="2000" dirty="0" err="1"/>
              <a:t>luminances</a:t>
            </a:r>
            <a:r>
              <a:rPr lang="en-US" sz="2000" dirty="0"/>
              <a:t>)</a:t>
            </a:r>
            <a:r>
              <a:rPr lang="en-US" sz="1700" dirty="0"/>
              <a:t> </a:t>
            </a:r>
          </a:p>
        </p:txBody>
      </p:sp>
      <p:graphicFrame>
        <p:nvGraphicFramePr>
          <p:cNvPr id="319495" name="Object 7"/>
          <p:cNvGraphicFramePr>
            <a:graphicFrameLocks noChangeAspect="1"/>
          </p:cNvGraphicFramePr>
          <p:nvPr/>
        </p:nvGraphicFramePr>
        <p:xfrm>
          <a:off x="3352800" y="2240280"/>
          <a:ext cx="601980" cy="640080"/>
        </p:xfrm>
        <a:graphic>
          <a:graphicData uri="http://schemas.openxmlformats.org/presentationml/2006/ole">
            <p:oleObj spid="_x0000_s36866" name="Equation" r:id="rId4" imgW="177480" imgH="203040" progId="Equation.3">
              <p:embed/>
            </p:oleObj>
          </a:graphicData>
        </a:graphic>
      </p:graphicFrame>
      <p:sp>
        <p:nvSpPr>
          <p:cNvPr id="319497" name="Line 9"/>
          <p:cNvSpPr>
            <a:spLocks noChangeShapeType="1"/>
          </p:cNvSpPr>
          <p:nvPr/>
        </p:nvSpPr>
        <p:spPr bwMode="auto">
          <a:xfrm flipH="1">
            <a:off x="3962400" y="2103120"/>
            <a:ext cx="914400" cy="274320"/>
          </a:xfrm>
          <a:prstGeom prst="line">
            <a:avLst/>
          </a:prstGeom>
          <a:noFill/>
          <a:ln w="63500">
            <a:solidFill>
              <a:srgbClr val="00FF00"/>
            </a:solidFill>
            <a:round/>
            <a:headEnd/>
            <a:tailEnd type="triangle" w="med" len="med"/>
          </a:ln>
          <a:effectLst/>
        </p:spPr>
        <p:txBody>
          <a:bodyPr wrap="none" lIns="65306" tIns="32653" rIns="65306" bIns="32653" anchor="ctr"/>
          <a:lstStyle/>
          <a:p>
            <a:endParaRPr lang="en-US"/>
          </a:p>
        </p:txBody>
      </p:sp>
      <p:graphicFrame>
        <p:nvGraphicFramePr>
          <p:cNvPr id="319501" name="Object 13"/>
          <p:cNvGraphicFramePr>
            <a:graphicFrameLocks noChangeAspect="1"/>
          </p:cNvGraphicFramePr>
          <p:nvPr>
            <p:ph sz="quarter" idx="2"/>
          </p:nvPr>
        </p:nvGraphicFramePr>
        <p:xfrm>
          <a:off x="-121920" y="1280160"/>
          <a:ext cx="3230880" cy="996315"/>
        </p:xfrm>
        <a:graphic>
          <a:graphicData uri="http://schemas.openxmlformats.org/presentationml/2006/ole">
            <p:oleObj spid="_x0000_s36867" name="Equation" r:id="rId5" imgW="927000" imgH="380880" progId="Equation.3">
              <p:embed/>
            </p:oleObj>
          </a:graphicData>
        </a:graphic>
      </p:graphicFrame>
      <p:graphicFrame>
        <p:nvGraphicFramePr>
          <p:cNvPr id="319502" name="Object 14"/>
          <p:cNvGraphicFramePr>
            <a:graphicFrameLocks noChangeAspect="1"/>
          </p:cNvGraphicFramePr>
          <p:nvPr>
            <p:ph sz="quarter" idx="3"/>
          </p:nvPr>
        </p:nvGraphicFramePr>
        <p:xfrm>
          <a:off x="3048000" y="1280160"/>
          <a:ext cx="2621280" cy="721995"/>
        </p:xfrm>
        <a:graphic>
          <a:graphicData uri="http://schemas.openxmlformats.org/presentationml/2006/ole">
            <p:oleObj spid="_x0000_s36868" name="Equation" r:id="rId6" imgW="901440" imgH="279360" progId="Equation.3">
              <p:embed/>
            </p:oleObj>
          </a:graphicData>
        </a:graphic>
      </p:graphicFrame>
      <p:sp>
        <p:nvSpPr>
          <p:cNvPr id="319494" name="Oval 6"/>
          <p:cNvSpPr>
            <a:spLocks noChangeArrowheads="1"/>
          </p:cNvSpPr>
          <p:nvPr/>
        </p:nvSpPr>
        <p:spPr bwMode="auto">
          <a:xfrm>
            <a:off x="4023360" y="1188720"/>
            <a:ext cx="1767840" cy="91440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 name="Rectangle 2"/>
          <p:cNvSpPr txBox="1">
            <a:spLocks noRot="1" noChangeArrowheads="1"/>
          </p:cNvSpPr>
          <p:nvPr/>
        </p:nvSpPr>
        <p:spPr bwMode="auto">
          <a:xfrm>
            <a:off x="381000" y="0"/>
            <a:ext cx="5181600" cy="6858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rPr>
              <a:t>Why this works</a:t>
            </a:r>
            <a:endParaRPr kumimoji="0" lang="en-US" sz="3000" b="1" i="0" u="none" strike="noStrike" kern="0" cap="none" spc="0" normalizeH="0" baseline="0" noProof="0" dirty="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endParaRPr>
          </a:p>
        </p:txBody>
      </p:sp>
      <p:sp>
        <p:nvSpPr>
          <p:cNvPr id="11" name="Rectangle 3"/>
          <p:cNvSpPr txBox="1">
            <a:spLocks noChangeArrowheads="1"/>
          </p:cNvSpPr>
          <p:nvPr/>
        </p:nvSpPr>
        <p:spPr bwMode="auto">
          <a:xfrm>
            <a:off x="792480" y="685800"/>
            <a:ext cx="6522720" cy="32004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marR="0" lvl="0" indent="-273050" algn="l" defTabSz="914400" rtl="0" eaLnBrk="0" fontAlgn="base" latinLnBrk="0" hangingPunct="0">
              <a:lnSpc>
                <a:spcPct val="110000"/>
              </a:lnSpc>
              <a:spcBef>
                <a:spcPts val="475"/>
              </a:spcBef>
              <a:spcAft>
                <a:spcPts val="475"/>
              </a:spcAft>
              <a:buClr>
                <a:schemeClr val="accent6"/>
              </a:buClr>
              <a:buSzPct val="110000"/>
              <a:buFont typeface="Wingdings" pitchFamily="2" charset="2"/>
              <a:buNone/>
              <a:tabLst/>
              <a:defRPr/>
            </a:pPr>
            <a:r>
              <a:rPr kumimoji="0" lang="en-US" sz="2000" b="0" i="0" u="none" strike="noStrike" kern="0" cap="none" spc="0" normalizeH="0" baseline="0" noProof="0" smtClean="0">
                <a:ln>
                  <a:noFill/>
                </a:ln>
                <a:solidFill>
                  <a:schemeClr val="tx1"/>
                </a:solidFill>
                <a:uLnTx/>
                <a:uFillTx/>
                <a:latin typeface="+mn-lt"/>
                <a:ea typeface="ＭＳ Ｐゴシック" pitchFamily="-108" charset="-128"/>
                <a:cs typeface="ＭＳ Ｐゴシック" pitchFamily="-108" charset="-128"/>
              </a:rPr>
              <a:t>Aggregate light approximation (with luminances)</a:t>
            </a:r>
            <a:r>
              <a:rPr kumimoji="0" lang="en-US" sz="1700" b="0" i="0" u="none" strike="noStrike" kern="0" cap="none" spc="0" normalizeH="0" baseline="0" noProof="0" smtClean="0">
                <a:ln>
                  <a:noFill/>
                </a:ln>
                <a:solidFill>
                  <a:schemeClr val="tx1"/>
                </a:solidFill>
                <a:uLnTx/>
                <a:uFillTx/>
                <a:latin typeface="+mn-lt"/>
                <a:ea typeface="ＭＳ Ｐゴシック" pitchFamily="-108" charset="-128"/>
                <a:cs typeface="ＭＳ Ｐゴシック" pitchFamily="-108" charset="-128"/>
              </a:rPr>
              <a:t> </a:t>
            </a:r>
            <a:endParaRPr kumimoji="0" lang="en-US" sz="1700" b="0" i="0" u="none" strike="noStrike" kern="0" cap="none" spc="0" normalizeH="0" baseline="0" noProof="0" dirty="0">
              <a:ln>
                <a:noFill/>
              </a:ln>
              <a:solidFill>
                <a:schemeClr val="tx1"/>
              </a:solidFill>
              <a:uLnTx/>
              <a:uFillTx/>
              <a:latin typeface="+mn-lt"/>
              <a:ea typeface="ＭＳ Ｐゴシック" pitchFamily="-108" charset="-128"/>
              <a:cs typeface="ＭＳ Ｐゴシック" pitchFamily="-108" charset="-128"/>
            </a:endParaRPr>
          </a:p>
        </p:txBody>
      </p:sp>
      <p:graphicFrame>
        <p:nvGraphicFramePr>
          <p:cNvPr id="12" name="Object 11"/>
          <p:cNvGraphicFramePr>
            <a:graphicFrameLocks noChangeAspect="1"/>
          </p:cNvGraphicFramePr>
          <p:nvPr/>
        </p:nvGraphicFramePr>
        <p:xfrm>
          <a:off x="3779520" y="2194560"/>
          <a:ext cx="601980" cy="640080"/>
        </p:xfrm>
        <a:graphic>
          <a:graphicData uri="http://schemas.openxmlformats.org/presentationml/2006/ole">
            <p:oleObj spid="_x0000_s66563" name="Equation" r:id="rId4" imgW="177480" imgH="203040" progId="Equation.3">
              <p:embed/>
            </p:oleObj>
          </a:graphicData>
        </a:graphic>
      </p:graphicFrame>
      <p:graphicFrame>
        <p:nvGraphicFramePr>
          <p:cNvPr id="17" name="Object 12"/>
          <p:cNvGraphicFramePr>
            <a:graphicFrameLocks noChangeAspect="1"/>
          </p:cNvGraphicFramePr>
          <p:nvPr/>
        </p:nvGraphicFramePr>
        <p:xfrm>
          <a:off x="2804160" y="3154680"/>
          <a:ext cx="2560320" cy="741045"/>
        </p:xfrm>
        <a:graphic>
          <a:graphicData uri="http://schemas.openxmlformats.org/presentationml/2006/ole">
            <p:oleObj spid="_x0000_s66564" name="Equation" r:id="rId5" imgW="723600" imgH="279360" progId="Equation.3">
              <p:embed/>
            </p:oleObj>
          </a:graphicData>
        </a:graphic>
      </p:graphicFrame>
      <p:sp>
        <p:nvSpPr>
          <p:cNvPr id="18" name="Line 13"/>
          <p:cNvSpPr>
            <a:spLocks noChangeShapeType="1"/>
          </p:cNvSpPr>
          <p:nvPr/>
        </p:nvSpPr>
        <p:spPr bwMode="auto">
          <a:xfrm flipH="1">
            <a:off x="4389120" y="2057400"/>
            <a:ext cx="853440" cy="274320"/>
          </a:xfrm>
          <a:prstGeom prst="line">
            <a:avLst/>
          </a:prstGeom>
          <a:noFill/>
          <a:ln w="63500">
            <a:solidFill>
              <a:srgbClr val="00FF00"/>
            </a:solidFill>
            <a:round/>
            <a:headEnd/>
            <a:tailEnd type="triangle" w="med" len="med"/>
          </a:ln>
          <a:effectLst/>
        </p:spPr>
        <p:txBody>
          <a:bodyPr wrap="none" lIns="65306" tIns="32653" rIns="65306" bIns="32653" anchor="ctr"/>
          <a:lstStyle/>
          <a:p>
            <a:endParaRPr lang="en-US"/>
          </a:p>
        </p:txBody>
      </p:sp>
      <p:sp>
        <p:nvSpPr>
          <p:cNvPr id="22" name="Line 14"/>
          <p:cNvSpPr>
            <a:spLocks noChangeShapeType="1"/>
          </p:cNvSpPr>
          <p:nvPr/>
        </p:nvSpPr>
        <p:spPr bwMode="auto">
          <a:xfrm flipH="1">
            <a:off x="4084320" y="2834640"/>
            <a:ext cx="0" cy="320040"/>
          </a:xfrm>
          <a:prstGeom prst="line">
            <a:avLst/>
          </a:prstGeom>
          <a:noFill/>
          <a:ln w="63500">
            <a:solidFill>
              <a:srgbClr val="00FF00"/>
            </a:solidFill>
            <a:round/>
            <a:headEnd/>
            <a:tailEnd type="triangle" w="med" len="med"/>
          </a:ln>
          <a:effectLst/>
        </p:spPr>
        <p:txBody>
          <a:bodyPr wrap="none" lIns="65306" tIns="32653" rIns="65306" bIns="32653" anchor="ctr"/>
          <a:lstStyle/>
          <a:p>
            <a:endParaRPr lang="en-US"/>
          </a:p>
        </p:txBody>
      </p:sp>
      <p:graphicFrame>
        <p:nvGraphicFramePr>
          <p:cNvPr id="23" name="Object 17"/>
          <p:cNvGraphicFramePr>
            <a:graphicFrameLocks noChangeAspect="1"/>
          </p:cNvGraphicFramePr>
          <p:nvPr>
            <p:ph sz="quarter" idx="4294967295"/>
          </p:nvPr>
        </p:nvGraphicFramePr>
        <p:xfrm>
          <a:off x="304800" y="1234440"/>
          <a:ext cx="3230880" cy="996315"/>
        </p:xfrm>
        <a:graphic>
          <a:graphicData uri="http://schemas.openxmlformats.org/presentationml/2006/ole">
            <p:oleObj spid="_x0000_s66565" name="Equation" r:id="rId6" imgW="927000" imgH="380880" progId="Equation.3">
              <p:embed/>
            </p:oleObj>
          </a:graphicData>
        </a:graphic>
      </p:graphicFrame>
      <p:graphicFrame>
        <p:nvGraphicFramePr>
          <p:cNvPr id="24" name="Object 18"/>
          <p:cNvGraphicFramePr>
            <a:graphicFrameLocks noChangeAspect="1"/>
          </p:cNvGraphicFramePr>
          <p:nvPr>
            <p:ph sz="quarter" idx="4294967295"/>
          </p:nvPr>
        </p:nvGraphicFramePr>
        <p:xfrm>
          <a:off x="3474720" y="1234440"/>
          <a:ext cx="2621280" cy="721995"/>
        </p:xfrm>
        <a:graphic>
          <a:graphicData uri="http://schemas.openxmlformats.org/presentationml/2006/ole">
            <p:oleObj spid="_x0000_s66566" name="Equation" r:id="rId7" imgW="901440" imgH="279360" progId="Equation.3">
              <p:embed/>
            </p:oleObj>
          </a:graphicData>
        </a:graphic>
      </p:graphicFrame>
      <p:sp>
        <p:nvSpPr>
          <p:cNvPr id="25" name="Oval 9"/>
          <p:cNvSpPr>
            <a:spLocks noChangeArrowheads="1"/>
          </p:cNvSpPr>
          <p:nvPr/>
        </p:nvSpPr>
        <p:spPr bwMode="auto">
          <a:xfrm>
            <a:off x="4511040" y="1143000"/>
            <a:ext cx="1584960" cy="91440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21538" name="Rectangle 2"/>
          <p:cNvSpPr>
            <a:spLocks noGrp="1" noRot="1" noChangeArrowheads="1"/>
          </p:cNvSpPr>
          <p:nvPr>
            <p:ph type="title"/>
          </p:nvPr>
        </p:nvSpPr>
        <p:spPr/>
        <p:txBody>
          <a:bodyPr/>
          <a:lstStyle/>
          <a:p>
            <a:r>
              <a:rPr lang="en-US"/>
              <a:t>Remember this?</a:t>
            </a:r>
          </a:p>
        </p:txBody>
      </p:sp>
      <p:graphicFrame>
        <p:nvGraphicFramePr>
          <p:cNvPr id="321550" name="Object 14"/>
          <p:cNvGraphicFramePr>
            <a:graphicFrameLocks noChangeAspect="1"/>
          </p:cNvGraphicFramePr>
          <p:nvPr>
            <p:ph sz="half" idx="1"/>
          </p:nvPr>
        </p:nvGraphicFramePr>
        <p:xfrm>
          <a:off x="414020" y="1122998"/>
          <a:ext cx="4767580" cy="1464945"/>
        </p:xfrm>
        <a:graphic>
          <a:graphicData uri="http://schemas.openxmlformats.org/presentationml/2006/ole">
            <p:oleObj spid="_x0000_s38914" name="Equation" r:id="rId4" imgW="2108160" imgH="863280" progId="Equation.3">
              <p:embed/>
            </p:oleObj>
          </a:graphicData>
        </a:graphic>
      </p:graphicFrame>
      <p:sp>
        <p:nvSpPr>
          <p:cNvPr id="321552" name="Oval 16"/>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321553" name="AutoShape 17"/>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321554" name="Line 18"/>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321555" name="Text Box 19"/>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Light 0</a:t>
            </a:r>
          </a:p>
        </p:txBody>
      </p:sp>
      <p:sp>
        <p:nvSpPr>
          <p:cNvPr id="321556" name="Text Box 20"/>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Vertex V</a:t>
            </a:r>
          </a:p>
        </p:txBody>
      </p:sp>
      <p:sp>
        <p:nvSpPr>
          <p:cNvPr id="321558" name="Line 22"/>
          <p:cNvSpPr>
            <a:spLocks noChangeShapeType="1"/>
          </p:cNvSpPr>
          <p:nvPr/>
        </p:nvSpPr>
        <p:spPr bwMode="auto">
          <a:xfrm flipV="1">
            <a:off x="6400800" y="1097280"/>
            <a:ext cx="609600" cy="59436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321559" name="AutoShape 23"/>
          <p:cNvSpPr>
            <a:spLocks noChangeArrowheads="1"/>
          </p:cNvSpPr>
          <p:nvPr/>
        </p:nvSpPr>
        <p:spPr bwMode="auto">
          <a:xfrm>
            <a:off x="68275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graphicFrame>
        <p:nvGraphicFramePr>
          <p:cNvPr id="321562" name="Object 26"/>
          <p:cNvGraphicFramePr>
            <a:graphicFrameLocks noChangeAspect="1"/>
          </p:cNvGraphicFramePr>
          <p:nvPr>
            <p:ph sz="half" idx="2"/>
          </p:nvPr>
        </p:nvGraphicFramePr>
        <p:xfrm>
          <a:off x="426720" y="2377440"/>
          <a:ext cx="544830" cy="1036320"/>
        </p:xfrm>
        <a:graphic>
          <a:graphicData uri="http://schemas.openxmlformats.org/presentationml/2006/ole">
            <p:oleObj spid="_x0000_s38915" name="Equation" r:id="rId5" imgW="114120" imgH="228600" progId="Equation.3">
              <p:embed/>
            </p:oleObj>
          </a:graphicData>
        </a:graphic>
      </p:graphicFrame>
      <p:sp>
        <p:nvSpPr>
          <p:cNvPr id="321564" name="Oval 28"/>
          <p:cNvSpPr>
            <a:spLocks noChangeArrowheads="1"/>
          </p:cNvSpPr>
          <p:nvPr/>
        </p:nvSpPr>
        <p:spPr bwMode="auto">
          <a:xfrm>
            <a:off x="3169920" y="1783080"/>
            <a:ext cx="670560" cy="50292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321565" name="Oval 29"/>
          <p:cNvSpPr>
            <a:spLocks noChangeArrowheads="1"/>
          </p:cNvSpPr>
          <p:nvPr/>
        </p:nvSpPr>
        <p:spPr bwMode="auto">
          <a:xfrm>
            <a:off x="2377440" y="1234440"/>
            <a:ext cx="609600" cy="45720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321566" name="Line 30"/>
          <p:cNvSpPr>
            <a:spLocks noChangeShapeType="1"/>
          </p:cNvSpPr>
          <p:nvPr/>
        </p:nvSpPr>
        <p:spPr bwMode="auto">
          <a:xfrm flipV="1">
            <a:off x="914400" y="1645920"/>
            <a:ext cx="1584960" cy="1188720"/>
          </a:xfrm>
          <a:prstGeom prst="line">
            <a:avLst/>
          </a:prstGeom>
          <a:noFill/>
          <a:ln w="63500">
            <a:solidFill>
              <a:srgbClr val="00FF00"/>
            </a:solidFill>
            <a:round/>
            <a:headEnd/>
            <a:tailEnd type="triangle" w="med" len="med"/>
          </a:ln>
          <a:effectLst/>
        </p:spPr>
        <p:txBody>
          <a:bodyPr wrap="none" lIns="65306" tIns="32653" rIns="65306" bIns="32653" anchor="ctr"/>
          <a:lstStyle/>
          <a:p>
            <a:endParaRPr lang="en-US"/>
          </a:p>
        </p:txBody>
      </p:sp>
      <p:sp>
        <p:nvSpPr>
          <p:cNvPr id="321567" name="Line 31"/>
          <p:cNvSpPr>
            <a:spLocks noChangeShapeType="1"/>
          </p:cNvSpPr>
          <p:nvPr/>
        </p:nvSpPr>
        <p:spPr bwMode="auto">
          <a:xfrm flipV="1">
            <a:off x="914400" y="2194560"/>
            <a:ext cx="2316480" cy="640080"/>
          </a:xfrm>
          <a:prstGeom prst="line">
            <a:avLst/>
          </a:prstGeom>
          <a:noFill/>
          <a:ln w="63500">
            <a:solidFill>
              <a:srgbClr val="00FF00"/>
            </a:solidFill>
            <a:round/>
            <a:headEnd/>
            <a:tailEnd type="triangle" w="med" len="med"/>
          </a:ln>
          <a:effectLst/>
        </p:spPr>
        <p:txBody>
          <a:bodyPr wrap="none" lIns="65306" tIns="32653" rIns="65306" bIns="32653" anchor="ctr"/>
          <a:lstStyle/>
          <a:p>
            <a:endParaRPr lang="en-US"/>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34850" name="Rectangle 2"/>
          <p:cNvSpPr>
            <a:spLocks noGrp="1" noRot="1" noChangeArrowheads="1"/>
          </p:cNvSpPr>
          <p:nvPr>
            <p:ph type="title"/>
          </p:nvPr>
        </p:nvSpPr>
        <p:spPr/>
        <p:txBody>
          <a:bodyPr/>
          <a:lstStyle/>
          <a:p>
            <a:r>
              <a:rPr lang="en-US"/>
              <a:t>Remember this?</a:t>
            </a:r>
          </a:p>
        </p:txBody>
      </p:sp>
      <p:sp>
        <p:nvSpPr>
          <p:cNvPr id="334852" name="Oval 4"/>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334853" name="AutoShape 5"/>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334854" name="Line 6"/>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334855" name="Text Box 7"/>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solidFill>
                  <a:srgbClr val="FFFF00"/>
                </a:solidFill>
                <a:effectLst>
                  <a:outerShdw blurRad="38100" dist="38100" dir="2700000" algn="tl">
                    <a:srgbClr val="000000"/>
                  </a:outerShdw>
                </a:effectLst>
                <a:latin typeface="Arial Black" pitchFamily="34" charset="0"/>
              </a:rPr>
              <a:t>Light 0</a:t>
            </a:r>
          </a:p>
        </p:txBody>
      </p:sp>
      <p:sp>
        <p:nvSpPr>
          <p:cNvPr id="334856" name="Text Box 8"/>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solidFill>
                  <a:srgbClr val="FFFF00"/>
                </a:solidFill>
                <a:effectLst>
                  <a:outerShdw blurRad="38100" dist="38100" dir="2700000" algn="tl">
                    <a:srgbClr val="000000"/>
                  </a:outerShdw>
                </a:effectLst>
                <a:latin typeface="Arial Black" pitchFamily="34" charset="0"/>
              </a:rPr>
              <a:t>Vertex V</a:t>
            </a:r>
          </a:p>
        </p:txBody>
      </p:sp>
      <p:sp>
        <p:nvSpPr>
          <p:cNvPr id="334858" name="Line 10"/>
          <p:cNvSpPr>
            <a:spLocks noChangeShapeType="1"/>
          </p:cNvSpPr>
          <p:nvPr/>
        </p:nvSpPr>
        <p:spPr bwMode="auto">
          <a:xfrm flipV="1">
            <a:off x="6400800" y="1097280"/>
            <a:ext cx="609600" cy="59436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334859" name="AutoShape 11"/>
          <p:cNvSpPr>
            <a:spLocks noChangeArrowheads="1"/>
          </p:cNvSpPr>
          <p:nvPr/>
        </p:nvSpPr>
        <p:spPr bwMode="auto">
          <a:xfrm>
            <a:off x="68275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graphicFrame>
        <p:nvGraphicFramePr>
          <p:cNvPr id="334865" name="Object 17"/>
          <p:cNvGraphicFramePr>
            <a:graphicFrameLocks noChangeAspect="1"/>
          </p:cNvGraphicFramePr>
          <p:nvPr>
            <p:ph sz="half" idx="1"/>
          </p:nvPr>
        </p:nvGraphicFramePr>
        <p:xfrm>
          <a:off x="510540" y="1126808"/>
          <a:ext cx="4574540" cy="1458277"/>
        </p:xfrm>
        <a:graphic>
          <a:graphicData uri="http://schemas.openxmlformats.org/presentationml/2006/ole">
            <p:oleObj spid="_x0000_s39938" name="Equation" r:id="rId4" imgW="2031840" imgH="863280" progId="Equation.3">
              <p:embed/>
            </p:oleObj>
          </a:graphicData>
        </a:graphic>
      </p:graphicFrame>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aphicFrame>
        <p:nvGraphicFramePr>
          <p:cNvPr id="330778" name="Object 26"/>
          <p:cNvGraphicFramePr>
            <a:graphicFrameLocks noChangeAspect="1"/>
          </p:cNvGraphicFramePr>
          <p:nvPr>
            <p:ph sz="half" idx="1"/>
          </p:nvPr>
        </p:nvGraphicFramePr>
        <p:xfrm>
          <a:off x="510540" y="1126808"/>
          <a:ext cx="4574540" cy="1458277"/>
        </p:xfrm>
        <a:graphic>
          <a:graphicData uri="http://schemas.openxmlformats.org/presentationml/2006/ole">
            <p:oleObj spid="_x0000_s40962" name="Equation" r:id="rId4" imgW="2031840" imgH="863280" progId="Equation.3">
              <p:embed/>
            </p:oleObj>
          </a:graphicData>
        </a:graphic>
      </p:graphicFrame>
      <p:sp>
        <p:nvSpPr>
          <p:cNvPr id="330754" name="Rectangle 2"/>
          <p:cNvSpPr>
            <a:spLocks noGrp="1" noRot="1" noChangeArrowheads="1"/>
          </p:cNvSpPr>
          <p:nvPr>
            <p:ph type="title"/>
          </p:nvPr>
        </p:nvSpPr>
        <p:spPr/>
        <p:txBody>
          <a:bodyPr/>
          <a:lstStyle/>
          <a:p>
            <a:r>
              <a:rPr lang="en-US"/>
              <a:t>Remember this?</a:t>
            </a:r>
          </a:p>
        </p:txBody>
      </p:sp>
      <p:sp>
        <p:nvSpPr>
          <p:cNvPr id="330763" name="Oval 11"/>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330764" name="AutoShape 12"/>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330765" name="Line 13"/>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330766" name="Text Box 14"/>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Light 0</a:t>
            </a:r>
          </a:p>
        </p:txBody>
      </p:sp>
      <p:sp>
        <p:nvSpPr>
          <p:cNvPr id="330767" name="Text Box 15"/>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Vertex V</a:t>
            </a:r>
          </a:p>
        </p:txBody>
      </p:sp>
      <p:sp>
        <p:nvSpPr>
          <p:cNvPr id="330769" name="Line 17"/>
          <p:cNvSpPr>
            <a:spLocks noChangeShapeType="1"/>
          </p:cNvSpPr>
          <p:nvPr/>
        </p:nvSpPr>
        <p:spPr bwMode="auto">
          <a:xfrm flipV="1">
            <a:off x="6400800" y="1097280"/>
            <a:ext cx="609600" cy="59436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330770" name="AutoShape 18"/>
          <p:cNvSpPr>
            <a:spLocks noChangeArrowheads="1"/>
          </p:cNvSpPr>
          <p:nvPr/>
        </p:nvSpPr>
        <p:spPr bwMode="auto">
          <a:xfrm>
            <a:off x="68275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330771" name="Line 19"/>
          <p:cNvSpPr>
            <a:spLocks noChangeShapeType="1"/>
          </p:cNvSpPr>
          <p:nvPr/>
        </p:nvSpPr>
        <p:spPr bwMode="auto">
          <a:xfrm flipV="1">
            <a:off x="4328160" y="1691640"/>
            <a:ext cx="975360" cy="320040"/>
          </a:xfrm>
          <a:prstGeom prst="line">
            <a:avLst/>
          </a:prstGeom>
          <a:noFill/>
          <a:ln w="63500">
            <a:solidFill>
              <a:srgbClr val="00FF00"/>
            </a:solidFill>
            <a:round/>
            <a:headEnd/>
            <a:tailEnd/>
          </a:ln>
          <a:effectLst/>
        </p:spPr>
        <p:txBody>
          <a:bodyPr wrap="none" lIns="65306" tIns="32653" rIns="65306" bIns="32653" anchor="ctr"/>
          <a:lstStyle/>
          <a:p>
            <a:endParaRPr lang="en-US"/>
          </a:p>
        </p:txBody>
      </p:sp>
      <p:sp>
        <p:nvSpPr>
          <p:cNvPr id="330772" name="Line 20"/>
          <p:cNvSpPr>
            <a:spLocks noChangeShapeType="1"/>
          </p:cNvSpPr>
          <p:nvPr/>
        </p:nvSpPr>
        <p:spPr bwMode="auto">
          <a:xfrm>
            <a:off x="4511040" y="1645920"/>
            <a:ext cx="792480" cy="502920"/>
          </a:xfrm>
          <a:prstGeom prst="line">
            <a:avLst/>
          </a:prstGeom>
          <a:noFill/>
          <a:ln w="63500">
            <a:solidFill>
              <a:srgbClr val="00FF00"/>
            </a:solidFill>
            <a:round/>
            <a:headEnd/>
            <a:tailEnd/>
          </a:ln>
          <a:effectLst/>
        </p:spPr>
        <p:txBody>
          <a:bodyPr wrap="none" lIns="65306" tIns="32653" rIns="65306" bIns="32653" anchor="ctr"/>
          <a:lstStyle/>
          <a:p>
            <a:endParaRPr lang="en-US"/>
          </a:p>
        </p:txBody>
      </p:sp>
      <p:sp>
        <p:nvSpPr>
          <p:cNvPr id="330773" name="Oval 21"/>
          <p:cNvSpPr>
            <a:spLocks noChangeArrowheads="1"/>
          </p:cNvSpPr>
          <p:nvPr/>
        </p:nvSpPr>
        <p:spPr bwMode="auto">
          <a:xfrm>
            <a:off x="365760" y="1600200"/>
            <a:ext cx="1402080" cy="54864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330774" name="Line 22"/>
          <p:cNvSpPr>
            <a:spLocks noChangeShapeType="1"/>
          </p:cNvSpPr>
          <p:nvPr/>
        </p:nvSpPr>
        <p:spPr bwMode="auto">
          <a:xfrm>
            <a:off x="1036320" y="2194560"/>
            <a:ext cx="182880" cy="777240"/>
          </a:xfrm>
          <a:prstGeom prst="line">
            <a:avLst/>
          </a:prstGeom>
          <a:noFill/>
          <a:ln w="63500">
            <a:solidFill>
              <a:srgbClr val="00FF00"/>
            </a:solidFill>
            <a:round/>
            <a:headEnd/>
            <a:tailEnd type="triangle" w="med" len="med"/>
          </a:ln>
          <a:effectLst/>
        </p:spPr>
        <p:txBody>
          <a:bodyPr wrap="none" lIns="65306" tIns="32653" rIns="65306" bIns="32653" anchor="ctr"/>
          <a:lstStyle/>
          <a:p>
            <a:endParaRPr lang="en-US"/>
          </a:p>
        </p:txBody>
      </p:sp>
      <p:graphicFrame>
        <p:nvGraphicFramePr>
          <p:cNvPr id="330775" name="Object 23"/>
          <p:cNvGraphicFramePr>
            <a:graphicFrameLocks noChangeAspect="1"/>
          </p:cNvGraphicFramePr>
          <p:nvPr>
            <p:ph sz="half" idx="2"/>
          </p:nvPr>
        </p:nvGraphicFramePr>
        <p:xfrm>
          <a:off x="792480" y="2834640"/>
          <a:ext cx="1402080" cy="619125"/>
        </p:xfrm>
        <a:graphic>
          <a:graphicData uri="http://schemas.openxmlformats.org/presentationml/2006/ole">
            <p:oleObj spid="_x0000_s40963" name="Equation" r:id="rId5" imgW="457200" imgH="253800" progId="Equation.3">
              <p:embed/>
            </p:oleObj>
          </a:graphicData>
        </a:graphic>
      </p:graphicFrame>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44066" name="Rectangle 2"/>
          <p:cNvSpPr>
            <a:spLocks noGrp="1" noRot="1" noChangeArrowheads="1"/>
          </p:cNvSpPr>
          <p:nvPr>
            <p:ph type="title"/>
          </p:nvPr>
        </p:nvSpPr>
        <p:spPr/>
        <p:txBody>
          <a:bodyPr/>
          <a:lstStyle/>
          <a:p>
            <a:r>
              <a:rPr lang="en-US"/>
              <a:t>Remember this?</a:t>
            </a:r>
          </a:p>
        </p:txBody>
      </p:sp>
      <p:sp>
        <p:nvSpPr>
          <p:cNvPr id="344068" name="Oval 4"/>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344069" name="AutoShape 5"/>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344070" name="Line 6"/>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344071" name="Text Box 7"/>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Light 0</a:t>
            </a:r>
          </a:p>
        </p:txBody>
      </p:sp>
      <p:sp>
        <p:nvSpPr>
          <p:cNvPr id="344072" name="Text Box 8"/>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Vertex V</a:t>
            </a:r>
          </a:p>
        </p:txBody>
      </p:sp>
      <p:sp>
        <p:nvSpPr>
          <p:cNvPr id="344073" name="Text Box 9"/>
          <p:cNvSpPr txBox="1">
            <a:spLocks noChangeArrowheads="1"/>
          </p:cNvSpPr>
          <p:nvPr/>
        </p:nvSpPr>
        <p:spPr bwMode="auto">
          <a:xfrm>
            <a:off x="6644640" y="1554480"/>
            <a:ext cx="515006" cy="342943"/>
          </a:xfrm>
          <a:prstGeom prst="rect">
            <a:avLst/>
          </a:prstGeom>
          <a:noFill/>
          <a:ln w="9525" algn="ctr">
            <a:noFill/>
            <a:miter lim="800000"/>
            <a:headEnd/>
            <a:tailEnd/>
          </a:ln>
          <a:effectLst/>
        </p:spPr>
        <p:txBody>
          <a:bodyPr wrap="none" lIns="65306" tIns="32653" rIns="65306" bIns="32653">
            <a:spAutoFit/>
          </a:bodyPr>
          <a:lstStyle/>
          <a:p>
            <a:pPr marL="244899" indent="-244899"/>
            <a:r>
              <a:rPr lang="en-US" dirty="0" err="1">
                <a:solidFill>
                  <a:schemeClr val="tx1"/>
                </a:solidFill>
                <a:effectLst>
                  <a:outerShdw blurRad="38100" dist="38100" dir="2700000" algn="tl">
                    <a:srgbClr val="000000"/>
                  </a:outerShdw>
                </a:effectLst>
              </a:rPr>
              <a:t>L</a:t>
            </a:r>
            <a:r>
              <a:rPr lang="en-US" baseline="-25000" dirty="0" err="1">
                <a:solidFill>
                  <a:schemeClr val="tx1"/>
                </a:solidFill>
                <a:effectLst>
                  <a:outerShdw blurRad="38100" dist="38100" dir="2700000" algn="tl">
                    <a:srgbClr val="000000"/>
                  </a:outerShdw>
                </a:effectLst>
              </a:rPr>
              <a:t>agg</a:t>
            </a:r>
            <a:endParaRPr lang="en-US" baseline="-25000" dirty="0">
              <a:solidFill>
                <a:schemeClr val="tx1"/>
              </a:solidFill>
              <a:effectLst>
                <a:outerShdw blurRad="38100" dist="38100" dir="2700000" algn="tl">
                  <a:srgbClr val="000000"/>
                </a:outerShdw>
              </a:effectLst>
            </a:endParaRPr>
          </a:p>
        </p:txBody>
      </p:sp>
      <p:sp>
        <p:nvSpPr>
          <p:cNvPr id="344082" name="Line 18"/>
          <p:cNvSpPr>
            <a:spLocks noChangeShapeType="1"/>
          </p:cNvSpPr>
          <p:nvPr/>
        </p:nvSpPr>
        <p:spPr bwMode="auto">
          <a:xfrm flipV="1">
            <a:off x="6400800" y="1097280"/>
            <a:ext cx="609600" cy="59436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graphicFrame>
        <p:nvGraphicFramePr>
          <p:cNvPr id="344086" name="Object 22"/>
          <p:cNvGraphicFramePr>
            <a:graphicFrameLocks noChangeAspect="1"/>
          </p:cNvGraphicFramePr>
          <p:nvPr>
            <p:ph sz="half" idx="1"/>
          </p:nvPr>
        </p:nvGraphicFramePr>
        <p:xfrm>
          <a:off x="862330" y="1140143"/>
          <a:ext cx="3870960" cy="1430655"/>
        </p:xfrm>
        <a:graphic>
          <a:graphicData uri="http://schemas.openxmlformats.org/presentationml/2006/ole">
            <p:oleObj spid="_x0000_s41986" name="Equation" r:id="rId4" imgW="1752480" imgH="863280" progId="Equation.3">
              <p:embed/>
            </p:oleObj>
          </a:graphicData>
        </a:graphic>
      </p:graphicFrame>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aphicFrame>
        <p:nvGraphicFramePr>
          <p:cNvPr id="342034" name="Object 18"/>
          <p:cNvGraphicFramePr>
            <a:graphicFrameLocks noChangeAspect="1"/>
          </p:cNvGraphicFramePr>
          <p:nvPr>
            <p:ph sz="half" idx="1"/>
          </p:nvPr>
        </p:nvGraphicFramePr>
        <p:xfrm>
          <a:off x="862330" y="1140143"/>
          <a:ext cx="3870960" cy="1430655"/>
        </p:xfrm>
        <a:graphic>
          <a:graphicData uri="http://schemas.openxmlformats.org/presentationml/2006/ole">
            <p:oleObj spid="_x0000_s43010" name="Equation" r:id="rId4" imgW="1752480" imgH="863280" progId="Equation.3">
              <p:embed/>
            </p:oleObj>
          </a:graphicData>
        </a:graphic>
      </p:graphicFrame>
      <p:sp>
        <p:nvSpPr>
          <p:cNvPr id="342018" name="Rectangle 2"/>
          <p:cNvSpPr>
            <a:spLocks noGrp="1" noRot="1" noChangeArrowheads="1"/>
          </p:cNvSpPr>
          <p:nvPr>
            <p:ph type="title"/>
          </p:nvPr>
        </p:nvSpPr>
        <p:spPr/>
        <p:txBody>
          <a:bodyPr/>
          <a:lstStyle/>
          <a:p>
            <a:r>
              <a:rPr lang="en-US"/>
              <a:t>Remember this?</a:t>
            </a:r>
          </a:p>
        </p:txBody>
      </p:sp>
      <p:sp>
        <p:nvSpPr>
          <p:cNvPr id="342020" name="Oval 4"/>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342021" name="AutoShape 5"/>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342022" name="Line 6"/>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342023" name="Text Box 7"/>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Light 0</a:t>
            </a:r>
          </a:p>
        </p:txBody>
      </p:sp>
      <p:sp>
        <p:nvSpPr>
          <p:cNvPr id="342024" name="Text Box 8"/>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Vertex V</a:t>
            </a:r>
          </a:p>
        </p:txBody>
      </p:sp>
      <p:sp>
        <p:nvSpPr>
          <p:cNvPr id="342025" name="Text Box 9"/>
          <p:cNvSpPr txBox="1">
            <a:spLocks noChangeArrowheads="1"/>
          </p:cNvSpPr>
          <p:nvPr/>
        </p:nvSpPr>
        <p:spPr bwMode="auto">
          <a:xfrm>
            <a:off x="6644640" y="1554480"/>
            <a:ext cx="515006" cy="342943"/>
          </a:xfrm>
          <a:prstGeom prst="rect">
            <a:avLst/>
          </a:prstGeom>
          <a:noFill/>
          <a:ln w="9525" algn="ctr">
            <a:noFill/>
            <a:miter lim="800000"/>
            <a:headEnd/>
            <a:tailEnd/>
          </a:ln>
          <a:effectLst/>
        </p:spPr>
        <p:txBody>
          <a:bodyPr wrap="none" lIns="65306" tIns="32653" rIns="65306" bIns="32653">
            <a:spAutoFit/>
          </a:bodyPr>
          <a:lstStyle/>
          <a:p>
            <a:pPr marL="244899" indent="-244899"/>
            <a:r>
              <a:rPr lang="en-US" dirty="0" err="1">
                <a:solidFill>
                  <a:schemeClr val="tx1"/>
                </a:solidFill>
                <a:effectLst>
                  <a:outerShdw blurRad="38100" dist="38100" dir="2700000" algn="tl">
                    <a:srgbClr val="000000"/>
                  </a:outerShdw>
                </a:effectLst>
              </a:rPr>
              <a:t>L</a:t>
            </a:r>
            <a:r>
              <a:rPr lang="en-US" baseline="-25000" dirty="0" err="1">
                <a:solidFill>
                  <a:schemeClr val="tx1"/>
                </a:solidFill>
                <a:effectLst>
                  <a:outerShdw blurRad="38100" dist="38100" dir="2700000" algn="tl">
                    <a:srgbClr val="000000"/>
                  </a:outerShdw>
                </a:effectLst>
              </a:rPr>
              <a:t>agg</a:t>
            </a:r>
            <a:endParaRPr lang="en-US" baseline="-25000" dirty="0">
              <a:solidFill>
                <a:schemeClr val="tx1"/>
              </a:solidFill>
              <a:effectLst>
                <a:outerShdw blurRad="38100" dist="38100" dir="2700000" algn="tl">
                  <a:srgbClr val="000000"/>
                </a:outerShdw>
              </a:effectLst>
            </a:endParaRPr>
          </a:p>
        </p:txBody>
      </p:sp>
      <p:sp>
        <p:nvSpPr>
          <p:cNvPr id="342026" name="Oval 10"/>
          <p:cNvSpPr>
            <a:spLocks noChangeArrowheads="1"/>
          </p:cNvSpPr>
          <p:nvPr/>
        </p:nvSpPr>
        <p:spPr bwMode="auto">
          <a:xfrm>
            <a:off x="853440" y="1508760"/>
            <a:ext cx="1036320" cy="73152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342027" name="Line 11"/>
          <p:cNvSpPr>
            <a:spLocks noChangeShapeType="1"/>
          </p:cNvSpPr>
          <p:nvPr/>
        </p:nvSpPr>
        <p:spPr bwMode="auto">
          <a:xfrm flipH="1">
            <a:off x="670560" y="2240280"/>
            <a:ext cx="609600" cy="1051560"/>
          </a:xfrm>
          <a:prstGeom prst="line">
            <a:avLst/>
          </a:prstGeom>
          <a:noFill/>
          <a:ln w="63500">
            <a:solidFill>
              <a:srgbClr val="00FF00"/>
            </a:solidFill>
            <a:round/>
            <a:headEnd/>
            <a:tailEnd type="triangle" w="med" len="med"/>
          </a:ln>
          <a:effectLst/>
        </p:spPr>
        <p:txBody>
          <a:bodyPr wrap="none" lIns="65306" tIns="32653" rIns="65306" bIns="32653" anchor="ctr"/>
          <a:lstStyle/>
          <a:p>
            <a:endParaRPr lang="en-US"/>
          </a:p>
        </p:txBody>
      </p:sp>
      <p:graphicFrame>
        <p:nvGraphicFramePr>
          <p:cNvPr id="342028" name="Object 12"/>
          <p:cNvGraphicFramePr>
            <a:graphicFrameLocks noChangeAspect="1"/>
          </p:cNvGraphicFramePr>
          <p:nvPr>
            <p:ph sz="half" idx="2"/>
          </p:nvPr>
        </p:nvGraphicFramePr>
        <p:xfrm>
          <a:off x="121920" y="3063240"/>
          <a:ext cx="1069340" cy="692468"/>
        </p:xfrm>
        <a:graphic>
          <a:graphicData uri="http://schemas.openxmlformats.org/presentationml/2006/ole">
            <p:oleObj spid="_x0000_s43011" name="Equation" r:id="rId5" imgW="279360" imgH="241200" progId="Equation.3">
              <p:embed/>
            </p:oleObj>
          </a:graphicData>
        </a:graphic>
      </p:graphicFrame>
      <p:sp>
        <p:nvSpPr>
          <p:cNvPr id="342029" name="Oval 13"/>
          <p:cNvSpPr>
            <a:spLocks noChangeArrowheads="1"/>
          </p:cNvSpPr>
          <p:nvPr/>
        </p:nvSpPr>
        <p:spPr bwMode="auto">
          <a:xfrm>
            <a:off x="2316480" y="1828800"/>
            <a:ext cx="2316480" cy="96012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342030" name="Line 14"/>
          <p:cNvSpPr>
            <a:spLocks noChangeShapeType="1"/>
          </p:cNvSpPr>
          <p:nvPr/>
        </p:nvSpPr>
        <p:spPr bwMode="auto">
          <a:xfrm>
            <a:off x="4145280" y="2697480"/>
            <a:ext cx="365760" cy="457200"/>
          </a:xfrm>
          <a:prstGeom prst="line">
            <a:avLst/>
          </a:prstGeom>
          <a:noFill/>
          <a:ln w="63500">
            <a:solidFill>
              <a:srgbClr val="00FF00"/>
            </a:solidFill>
            <a:round/>
            <a:headEnd/>
            <a:tailEnd type="triangle" w="med" len="med"/>
          </a:ln>
          <a:effectLst/>
        </p:spPr>
        <p:txBody>
          <a:bodyPr wrap="none" lIns="65306" tIns="32653" rIns="65306" bIns="32653" anchor="ctr"/>
          <a:lstStyle/>
          <a:p>
            <a:endParaRPr lang="en-US"/>
          </a:p>
        </p:txBody>
      </p:sp>
      <p:graphicFrame>
        <p:nvGraphicFramePr>
          <p:cNvPr id="342031" name="Object 15"/>
          <p:cNvGraphicFramePr>
            <a:graphicFrameLocks noChangeAspect="1"/>
          </p:cNvGraphicFramePr>
          <p:nvPr/>
        </p:nvGraphicFramePr>
        <p:xfrm>
          <a:off x="3063241" y="3108960"/>
          <a:ext cx="2721610" cy="833438"/>
        </p:xfrm>
        <a:graphic>
          <a:graphicData uri="http://schemas.openxmlformats.org/presentationml/2006/ole">
            <p:oleObj spid="_x0000_s43012" name="Equation" r:id="rId6" imgW="1244520" imgH="507960" progId="Equation.3">
              <p:embed/>
            </p:oleObj>
          </a:graphicData>
        </a:graphic>
      </p:graphicFrame>
      <p:sp>
        <p:nvSpPr>
          <p:cNvPr id="342032" name="Line 16"/>
          <p:cNvSpPr>
            <a:spLocks noChangeShapeType="1"/>
          </p:cNvSpPr>
          <p:nvPr/>
        </p:nvSpPr>
        <p:spPr bwMode="auto">
          <a:xfrm flipV="1">
            <a:off x="6400800" y="1325880"/>
            <a:ext cx="365760" cy="365760"/>
          </a:xfrm>
          <a:prstGeom prst="line">
            <a:avLst/>
          </a:prstGeom>
          <a:noFill/>
          <a:ln w="101600">
            <a:solidFill>
              <a:srgbClr val="00FF00"/>
            </a:solidFill>
            <a:round/>
            <a:headEnd/>
            <a:tailEnd type="triangle" w="med" len="med"/>
          </a:ln>
          <a:effectLst/>
        </p:spPr>
        <p:txBody>
          <a:bodyPr lIns="65306" tIns="32653" rIns="65306" bIns="32653"/>
          <a:lstStyle/>
          <a:p>
            <a:endParaRPr lang="en-US"/>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46114" name="Rectangle 2"/>
          <p:cNvSpPr>
            <a:spLocks noGrp="1" noRot="1" noChangeArrowheads="1"/>
          </p:cNvSpPr>
          <p:nvPr>
            <p:ph type="title"/>
          </p:nvPr>
        </p:nvSpPr>
        <p:spPr/>
        <p:txBody>
          <a:bodyPr/>
          <a:lstStyle/>
          <a:p>
            <a:r>
              <a:rPr lang="en-US"/>
              <a:t>Remember this?</a:t>
            </a:r>
          </a:p>
        </p:txBody>
      </p:sp>
      <p:sp>
        <p:nvSpPr>
          <p:cNvPr id="346116" name="Oval 4"/>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346117" name="AutoShape 5"/>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346118" name="Line 6"/>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346119" name="Text Box 7"/>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Light 0</a:t>
            </a:r>
          </a:p>
        </p:txBody>
      </p:sp>
      <p:sp>
        <p:nvSpPr>
          <p:cNvPr id="346120" name="Text Box 8"/>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Vertex V</a:t>
            </a:r>
          </a:p>
        </p:txBody>
      </p:sp>
      <p:sp>
        <p:nvSpPr>
          <p:cNvPr id="346121" name="Text Box 9"/>
          <p:cNvSpPr txBox="1">
            <a:spLocks noChangeArrowheads="1"/>
          </p:cNvSpPr>
          <p:nvPr/>
        </p:nvSpPr>
        <p:spPr bwMode="auto">
          <a:xfrm>
            <a:off x="6644640" y="1554480"/>
            <a:ext cx="515006" cy="342943"/>
          </a:xfrm>
          <a:prstGeom prst="rect">
            <a:avLst/>
          </a:prstGeom>
          <a:noFill/>
          <a:ln w="9525" algn="ctr">
            <a:noFill/>
            <a:miter lim="800000"/>
            <a:headEnd/>
            <a:tailEnd/>
          </a:ln>
          <a:effectLst/>
        </p:spPr>
        <p:txBody>
          <a:bodyPr wrap="none" lIns="65306" tIns="32653" rIns="65306" bIns="32653">
            <a:spAutoFit/>
          </a:bodyPr>
          <a:lstStyle/>
          <a:p>
            <a:pPr marL="244899" indent="-244899"/>
            <a:r>
              <a:rPr lang="en-US" dirty="0" err="1">
                <a:solidFill>
                  <a:schemeClr val="tx1"/>
                </a:solidFill>
                <a:effectLst>
                  <a:outerShdw blurRad="38100" dist="38100" dir="2700000" algn="tl">
                    <a:srgbClr val="000000"/>
                  </a:outerShdw>
                </a:effectLst>
              </a:rPr>
              <a:t>L</a:t>
            </a:r>
            <a:r>
              <a:rPr lang="en-US" baseline="-25000" dirty="0" err="1">
                <a:solidFill>
                  <a:schemeClr val="tx1"/>
                </a:solidFill>
                <a:effectLst>
                  <a:outerShdw blurRad="38100" dist="38100" dir="2700000" algn="tl">
                    <a:srgbClr val="000000"/>
                  </a:outerShdw>
                </a:effectLst>
              </a:rPr>
              <a:t>agg</a:t>
            </a:r>
            <a:endParaRPr lang="en-US" baseline="-25000" dirty="0">
              <a:solidFill>
                <a:schemeClr val="tx1"/>
              </a:solidFill>
              <a:effectLst>
                <a:outerShdw blurRad="38100" dist="38100" dir="2700000" algn="tl">
                  <a:srgbClr val="000000"/>
                </a:outerShdw>
              </a:effectLst>
            </a:endParaRPr>
          </a:p>
        </p:txBody>
      </p:sp>
      <p:sp>
        <p:nvSpPr>
          <p:cNvPr id="346122" name="Line 10"/>
          <p:cNvSpPr>
            <a:spLocks noChangeShapeType="1"/>
          </p:cNvSpPr>
          <p:nvPr/>
        </p:nvSpPr>
        <p:spPr bwMode="auto">
          <a:xfrm flipV="1">
            <a:off x="6400800" y="1325880"/>
            <a:ext cx="365760" cy="365760"/>
          </a:xfrm>
          <a:prstGeom prst="line">
            <a:avLst/>
          </a:prstGeom>
          <a:noFill/>
          <a:ln w="101600">
            <a:solidFill>
              <a:srgbClr val="00FF00"/>
            </a:solidFill>
            <a:round/>
            <a:headEnd/>
            <a:tailEnd type="triangle" w="med" len="med"/>
          </a:ln>
          <a:effectLst/>
        </p:spPr>
        <p:txBody>
          <a:bodyPr lIns="65306" tIns="32653" rIns="65306" bIns="32653"/>
          <a:lstStyle/>
          <a:p>
            <a:endParaRPr lang="en-US"/>
          </a:p>
        </p:txBody>
      </p:sp>
      <p:graphicFrame>
        <p:nvGraphicFramePr>
          <p:cNvPr id="346130" name="Object 18"/>
          <p:cNvGraphicFramePr>
            <a:graphicFrameLocks noChangeAspect="1"/>
          </p:cNvGraphicFramePr>
          <p:nvPr>
            <p:ph sz="half" idx="1"/>
          </p:nvPr>
        </p:nvGraphicFramePr>
        <p:xfrm>
          <a:off x="426720" y="1140143"/>
          <a:ext cx="4081780" cy="1705927"/>
        </p:xfrm>
        <a:graphic>
          <a:graphicData uri="http://schemas.openxmlformats.org/presentationml/2006/ole">
            <p:oleObj spid="_x0000_s44034" name="Equation" r:id="rId4" imgW="1663560" imgH="927000" progId="Equation.3">
              <p:embed/>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a:xfrm>
            <a:off x="0" y="0"/>
            <a:ext cx="5638800" cy="609600"/>
          </a:xfrm>
        </p:spPr>
        <p:txBody>
          <a:bodyPr>
            <a:normAutofit/>
          </a:bodyPr>
          <a:lstStyle/>
          <a:p>
            <a:pPr algn="ctr"/>
            <a:r>
              <a:rPr lang="en-US" sz="2900" dirty="0" smtClean="0"/>
              <a:t>Interpolating Direction (wrong)</a:t>
            </a:r>
            <a:endParaRPr lang="en-US" sz="2900" dirty="0"/>
          </a:p>
        </p:txBody>
      </p:sp>
      <p:sp>
        <p:nvSpPr>
          <p:cNvPr id="178179" name="Line 3"/>
          <p:cNvSpPr>
            <a:spLocks noChangeShapeType="1"/>
          </p:cNvSpPr>
          <p:nvPr/>
        </p:nvSpPr>
        <p:spPr bwMode="auto">
          <a:xfrm>
            <a:off x="854710" y="1965960"/>
            <a:ext cx="5181600" cy="0"/>
          </a:xfrm>
          <a:prstGeom prst="line">
            <a:avLst/>
          </a:prstGeom>
          <a:noFill/>
          <a:ln w="57150">
            <a:solidFill>
              <a:schemeClr val="tx1"/>
            </a:solidFill>
            <a:round/>
            <a:headEnd/>
            <a:tailEnd/>
          </a:ln>
          <a:effectLst/>
        </p:spPr>
        <p:txBody>
          <a:bodyPr lIns="65306" tIns="32653" rIns="65306" bIns="32653"/>
          <a:lstStyle/>
          <a:p>
            <a:endParaRPr lang="en-US"/>
          </a:p>
        </p:txBody>
      </p:sp>
      <p:grpSp>
        <p:nvGrpSpPr>
          <p:cNvPr id="2" name="Group 4"/>
          <p:cNvGrpSpPr>
            <a:grpSpLocks/>
          </p:cNvGrpSpPr>
          <p:nvPr/>
        </p:nvGrpSpPr>
        <p:grpSpPr bwMode="auto">
          <a:xfrm rot="21145025">
            <a:off x="766179" y="1871488"/>
            <a:ext cx="654050" cy="106680"/>
            <a:chOff x="768" y="2736"/>
            <a:chExt cx="432" cy="96"/>
          </a:xfrm>
        </p:grpSpPr>
        <p:sp>
          <p:nvSpPr>
            <p:cNvPr id="178181" name="Oval 5"/>
            <p:cNvSpPr>
              <a:spLocks noChangeArrowheads="1"/>
            </p:cNvSpPr>
            <p:nvPr/>
          </p:nvSpPr>
          <p:spPr bwMode="auto">
            <a:xfrm>
              <a:off x="768" y="2736"/>
              <a:ext cx="96" cy="96"/>
            </a:xfrm>
            <a:prstGeom prst="ellipse">
              <a:avLst/>
            </a:prstGeom>
            <a:solidFill>
              <a:schemeClr val="accent1"/>
            </a:solidFill>
            <a:ln w="9525">
              <a:solidFill>
                <a:schemeClr val="accent1"/>
              </a:solidFill>
              <a:round/>
              <a:headEnd/>
              <a:tailEnd/>
            </a:ln>
            <a:effectLst/>
          </p:spPr>
          <p:txBody>
            <a:bodyPr wrap="none" anchor="ctr"/>
            <a:lstStyle/>
            <a:p>
              <a:endParaRPr lang="en-US"/>
            </a:p>
          </p:txBody>
        </p:sp>
        <p:sp>
          <p:nvSpPr>
            <p:cNvPr id="178182" name="Line 6"/>
            <p:cNvSpPr>
              <a:spLocks noChangeShapeType="1"/>
            </p:cNvSpPr>
            <p:nvPr/>
          </p:nvSpPr>
          <p:spPr bwMode="auto">
            <a:xfrm rot="5164856" flipV="1">
              <a:off x="1007" y="2573"/>
              <a:ext cx="1" cy="384"/>
            </a:xfrm>
            <a:prstGeom prst="line">
              <a:avLst/>
            </a:prstGeom>
            <a:noFill/>
            <a:ln w="57150">
              <a:solidFill>
                <a:schemeClr val="accent1"/>
              </a:solidFill>
              <a:round/>
              <a:headEnd/>
              <a:tailEnd type="stealth" w="med" len="med"/>
            </a:ln>
            <a:effectLst/>
          </p:spPr>
          <p:txBody>
            <a:bodyPr/>
            <a:lstStyle/>
            <a:p>
              <a:endParaRPr lang="en-US"/>
            </a:p>
          </p:txBody>
        </p:sp>
      </p:grpSp>
      <p:grpSp>
        <p:nvGrpSpPr>
          <p:cNvPr id="3" name="Group 7"/>
          <p:cNvGrpSpPr>
            <a:grpSpLocks/>
          </p:cNvGrpSpPr>
          <p:nvPr/>
        </p:nvGrpSpPr>
        <p:grpSpPr bwMode="auto">
          <a:xfrm>
            <a:off x="5852160" y="1463040"/>
            <a:ext cx="397510" cy="283845"/>
            <a:chOff x="3781" y="1342"/>
            <a:chExt cx="313" cy="313"/>
          </a:xfrm>
        </p:grpSpPr>
        <p:sp>
          <p:nvSpPr>
            <p:cNvPr id="178184" name="Oval 8"/>
            <p:cNvSpPr>
              <a:spLocks noChangeArrowheads="1"/>
            </p:cNvSpPr>
            <p:nvPr/>
          </p:nvSpPr>
          <p:spPr bwMode="auto">
            <a:xfrm>
              <a:off x="3781" y="1342"/>
              <a:ext cx="313" cy="313"/>
            </a:xfrm>
            <a:prstGeom prst="ellipse">
              <a:avLst/>
            </a:prstGeom>
            <a:solidFill>
              <a:schemeClr val="tx2"/>
            </a:solidFill>
            <a:ln w="9525">
              <a:solidFill>
                <a:schemeClr val="tx2"/>
              </a:solidFill>
              <a:round/>
              <a:headEnd/>
              <a:tailEnd/>
            </a:ln>
            <a:effectLst/>
          </p:spPr>
          <p:txBody>
            <a:bodyPr wrap="none" anchor="ctr"/>
            <a:lstStyle/>
            <a:p>
              <a:endParaRPr lang="en-US"/>
            </a:p>
          </p:txBody>
        </p:sp>
        <p:sp>
          <p:nvSpPr>
            <p:cNvPr id="178185" name="Oval 9"/>
            <p:cNvSpPr>
              <a:spLocks noChangeArrowheads="1"/>
            </p:cNvSpPr>
            <p:nvPr/>
          </p:nvSpPr>
          <p:spPr bwMode="auto">
            <a:xfrm>
              <a:off x="3833" y="1394"/>
              <a:ext cx="211" cy="211"/>
            </a:xfrm>
            <a:prstGeom prst="ellipse">
              <a:avLst/>
            </a:prstGeom>
            <a:solidFill>
              <a:schemeClr val="hlink"/>
            </a:solidFill>
            <a:ln w="9525">
              <a:solidFill>
                <a:schemeClr val="hlink"/>
              </a:solidFill>
              <a:round/>
              <a:headEnd/>
              <a:tailEnd/>
            </a:ln>
            <a:effectLst/>
          </p:spPr>
          <p:txBody>
            <a:bodyPr wrap="none" anchor="ctr"/>
            <a:lstStyle/>
            <a:p>
              <a:endParaRPr lang="en-US"/>
            </a:p>
          </p:txBody>
        </p:sp>
      </p:grpSp>
      <p:sp>
        <p:nvSpPr>
          <p:cNvPr id="178186" name="Text Box 10"/>
          <p:cNvSpPr txBox="1">
            <a:spLocks noChangeArrowheads="1"/>
          </p:cNvSpPr>
          <p:nvPr/>
        </p:nvSpPr>
        <p:spPr bwMode="auto">
          <a:xfrm>
            <a:off x="694690" y="201168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A</a:t>
            </a:r>
          </a:p>
        </p:txBody>
      </p:sp>
      <p:sp>
        <p:nvSpPr>
          <p:cNvPr id="178188" name="Text Box 12"/>
          <p:cNvSpPr txBox="1">
            <a:spLocks noChangeArrowheads="1"/>
          </p:cNvSpPr>
          <p:nvPr/>
        </p:nvSpPr>
        <p:spPr bwMode="auto">
          <a:xfrm>
            <a:off x="5905500" y="201168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B</a:t>
            </a:r>
          </a:p>
        </p:txBody>
      </p:sp>
      <p:sp>
        <p:nvSpPr>
          <p:cNvPr id="178189" name="Text Box 13"/>
          <p:cNvSpPr txBox="1">
            <a:spLocks noChangeArrowheads="1"/>
          </p:cNvSpPr>
          <p:nvPr/>
        </p:nvSpPr>
        <p:spPr bwMode="auto">
          <a:xfrm>
            <a:off x="6233160" y="1424940"/>
            <a:ext cx="838200" cy="265999"/>
          </a:xfrm>
          <a:prstGeom prst="rect">
            <a:avLst/>
          </a:prstGeom>
          <a:noFill/>
          <a:ln w="9525">
            <a:noFill/>
            <a:miter lim="800000"/>
            <a:headEnd/>
            <a:tailEnd/>
          </a:ln>
          <a:effectLst/>
        </p:spPr>
        <p:txBody>
          <a:bodyPr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Light</a:t>
            </a:r>
          </a:p>
        </p:txBody>
      </p:sp>
      <p:grpSp>
        <p:nvGrpSpPr>
          <p:cNvPr id="4" name="Group 15"/>
          <p:cNvGrpSpPr>
            <a:grpSpLocks/>
          </p:cNvGrpSpPr>
          <p:nvPr/>
        </p:nvGrpSpPr>
        <p:grpSpPr bwMode="auto">
          <a:xfrm rot="-26776467">
            <a:off x="5893435" y="1748155"/>
            <a:ext cx="411480" cy="115570"/>
            <a:chOff x="768" y="2736"/>
            <a:chExt cx="432" cy="96"/>
          </a:xfrm>
        </p:grpSpPr>
        <p:sp>
          <p:nvSpPr>
            <p:cNvPr id="178192" name="Oval 16"/>
            <p:cNvSpPr>
              <a:spLocks noChangeArrowheads="1"/>
            </p:cNvSpPr>
            <p:nvPr/>
          </p:nvSpPr>
          <p:spPr bwMode="auto">
            <a:xfrm>
              <a:off x="768" y="2736"/>
              <a:ext cx="96" cy="96"/>
            </a:xfrm>
            <a:prstGeom prst="ellipse">
              <a:avLst/>
            </a:prstGeom>
            <a:solidFill>
              <a:schemeClr val="accent1"/>
            </a:solidFill>
            <a:ln w="9525">
              <a:solidFill>
                <a:schemeClr val="accent1"/>
              </a:solidFill>
              <a:round/>
              <a:headEnd/>
              <a:tailEnd/>
            </a:ln>
            <a:effectLst/>
          </p:spPr>
          <p:txBody>
            <a:bodyPr wrap="none" anchor="ctr"/>
            <a:lstStyle/>
            <a:p>
              <a:endParaRPr lang="en-US"/>
            </a:p>
          </p:txBody>
        </p:sp>
        <p:sp>
          <p:nvSpPr>
            <p:cNvPr id="178193" name="Line 17"/>
            <p:cNvSpPr>
              <a:spLocks noChangeShapeType="1"/>
            </p:cNvSpPr>
            <p:nvPr/>
          </p:nvSpPr>
          <p:spPr bwMode="auto">
            <a:xfrm rot="5164856" flipV="1">
              <a:off x="1007" y="2573"/>
              <a:ext cx="1" cy="384"/>
            </a:xfrm>
            <a:prstGeom prst="line">
              <a:avLst/>
            </a:prstGeom>
            <a:noFill/>
            <a:ln w="57150">
              <a:solidFill>
                <a:schemeClr val="accent1"/>
              </a:solidFill>
              <a:round/>
              <a:headEnd/>
              <a:tailEnd type="stealth"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aphicFrame>
        <p:nvGraphicFramePr>
          <p:cNvPr id="336933" name="Object 37"/>
          <p:cNvGraphicFramePr>
            <a:graphicFrameLocks noChangeAspect="1"/>
          </p:cNvGraphicFramePr>
          <p:nvPr>
            <p:ph sz="half" idx="1"/>
          </p:nvPr>
        </p:nvGraphicFramePr>
        <p:xfrm>
          <a:off x="426720" y="1140143"/>
          <a:ext cx="4081780" cy="1705927"/>
        </p:xfrm>
        <a:graphic>
          <a:graphicData uri="http://schemas.openxmlformats.org/presentationml/2006/ole">
            <p:oleObj spid="_x0000_s45058" name="Equation" r:id="rId4" imgW="1663560" imgH="927000" progId="Equation.3">
              <p:embed/>
            </p:oleObj>
          </a:graphicData>
        </a:graphic>
      </p:graphicFrame>
      <p:sp>
        <p:nvSpPr>
          <p:cNvPr id="336898" name="Rectangle 2"/>
          <p:cNvSpPr>
            <a:spLocks noGrp="1" noRot="1" noChangeArrowheads="1"/>
          </p:cNvSpPr>
          <p:nvPr>
            <p:ph type="title"/>
          </p:nvPr>
        </p:nvSpPr>
        <p:spPr/>
        <p:txBody>
          <a:bodyPr/>
          <a:lstStyle/>
          <a:p>
            <a:r>
              <a:rPr lang="en-US"/>
              <a:t>Remember this?</a:t>
            </a:r>
          </a:p>
        </p:txBody>
      </p:sp>
      <p:sp>
        <p:nvSpPr>
          <p:cNvPr id="336900" name="Oval 4"/>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336901" name="AutoShape 5"/>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336902" name="Line 6"/>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336903" name="Text Box 7"/>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Light 0</a:t>
            </a:r>
          </a:p>
        </p:txBody>
      </p:sp>
      <p:sp>
        <p:nvSpPr>
          <p:cNvPr id="336904" name="Text Box 8"/>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Vertex V</a:t>
            </a:r>
          </a:p>
        </p:txBody>
      </p:sp>
      <p:sp>
        <p:nvSpPr>
          <p:cNvPr id="336913" name="Text Box 17"/>
          <p:cNvSpPr txBox="1">
            <a:spLocks noChangeArrowheads="1"/>
          </p:cNvSpPr>
          <p:nvPr/>
        </p:nvSpPr>
        <p:spPr bwMode="auto">
          <a:xfrm>
            <a:off x="6644640" y="1554480"/>
            <a:ext cx="515006" cy="342943"/>
          </a:xfrm>
          <a:prstGeom prst="rect">
            <a:avLst/>
          </a:prstGeom>
          <a:noFill/>
          <a:ln w="9525" algn="ctr">
            <a:noFill/>
            <a:miter lim="800000"/>
            <a:headEnd/>
            <a:tailEnd/>
          </a:ln>
          <a:effectLst/>
        </p:spPr>
        <p:txBody>
          <a:bodyPr wrap="none" lIns="65306" tIns="32653" rIns="65306" bIns="32653">
            <a:spAutoFit/>
          </a:bodyPr>
          <a:lstStyle/>
          <a:p>
            <a:pPr marL="244899" indent="-244899"/>
            <a:r>
              <a:rPr lang="en-US" dirty="0" err="1">
                <a:solidFill>
                  <a:schemeClr val="tx1"/>
                </a:solidFill>
                <a:effectLst>
                  <a:outerShdw blurRad="38100" dist="38100" dir="2700000" algn="tl">
                    <a:srgbClr val="000000"/>
                  </a:outerShdw>
                </a:effectLst>
              </a:rPr>
              <a:t>L</a:t>
            </a:r>
            <a:r>
              <a:rPr lang="en-US" baseline="-25000" dirty="0" err="1">
                <a:solidFill>
                  <a:schemeClr val="tx1"/>
                </a:solidFill>
                <a:effectLst>
                  <a:outerShdw blurRad="38100" dist="38100" dir="2700000" algn="tl">
                    <a:srgbClr val="000000"/>
                  </a:outerShdw>
                </a:effectLst>
              </a:rPr>
              <a:t>agg</a:t>
            </a:r>
            <a:endParaRPr lang="en-US" baseline="-25000" dirty="0">
              <a:solidFill>
                <a:schemeClr val="tx1"/>
              </a:solidFill>
              <a:effectLst>
                <a:outerShdw blurRad="38100" dist="38100" dir="2700000" algn="tl">
                  <a:srgbClr val="000000"/>
                </a:outerShdw>
              </a:effectLst>
            </a:endParaRPr>
          </a:p>
        </p:txBody>
      </p:sp>
      <p:sp>
        <p:nvSpPr>
          <p:cNvPr id="336925" name="Line 29"/>
          <p:cNvSpPr>
            <a:spLocks noChangeShapeType="1"/>
          </p:cNvSpPr>
          <p:nvPr/>
        </p:nvSpPr>
        <p:spPr bwMode="auto">
          <a:xfrm flipV="1">
            <a:off x="6400800" y="1325880"/>
            <a:ext cx="365760" cy="365760"/>
          </a:xfrm>
          <a:prstGeom prst="line">
            <a:avLst/>
          </a:prstGeom>
          <a:noFill/>
          <a:ln w="101600">
            <a:solidFill>
              <a:srgbClr val="00FF00"/>
            </a:solidFill>
            <a:round/>
            <a:headEnd/>
            <a:tailEnd type="triangle" w="med" len="med"/>
          </a:ln>
          <a:effectLst/>
        </p:spPr>
        <p:txBody>
          <a:bodyPr lIns="65306" tIns="32653" rIns="65306" bIns="32653"/>
          <a:lstStyle/>
          <a:p>
            <a:endParaRPr lang="en-US"/>
          </a:p>
        </p:txBody>
      </p:sp>
      <p:sp>
        <p:nvSpPr>
          <p:cNvPr id="336927" name="Oval 31"/>
          <p:cNvSpPr>
            <a:spLocks noChangeArrowheads="1"/>
          </p:cNvSpPr>
          <p:nvPr/>
        </p:nvSpPr>
        <p:spPr bwMode="auto">
          <a:xfrm>
            <a:off x="2438400" y="1005840"/>
            <a:ext cx="2011680" cy="96012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336928" name="Line 32"/>
          <p:cNvSpPr>
            <a:spLocks noChangeShapeType="1"/>
          </p:cNvSpPr>
          <p:nvPr/>
        </p:nvSpPr>
        <p:spPr bwMode="auto">
          <a:xfrm>
            <a:off x="4450080" y="1508760"/>
            <a:ext cx="1097280" cy="1554480"/>
          </a:xfrm>
          <a:prstGeom prst="line">
            <a:avLst/>
          </a:prstGeom>
          <a:noFill/>
          <a:ln w="101600">
            <a:solidFill>
              <a:srgbClr val="00FF00"/>
            </a:solidFill>
            <a:round/>
            <a:headEnd/>
            <a:tailEnd type="triangle" w="med" len="med"/>
          </a:ln>
          <a:effectLst/>
        </p:spPr>
        <p:txBody>
          <a:bodyPr lIns="65306" tIns="32653" rIns="65306" bIns="32653"/>
          <a:lstStyle/>
          <a:p>
            <a:endParaRPr lang="en-US"/>
          </a:p>
        </p:txBody>
      </p:sp>
      <p:graphicFrame>
        <p:nvGraphicFramePr>
          <p:cNvPr id="336929" name="Object 33"/>
          <p:cNvGraphicFramePr>
            <a:graphicFrameLocks noChangeAspect="1"/>
          </p:cNvGraphicFramePr>
          <p:nvPr>
            <p:ph sz="half" idx="2"/>
          </p:nvPr>
        </p:nvGraphicFramePr>
        <p:xfrm>
          <a:off x="5425441" y="3017520"/>
          <a:ext cx="400050" cy="528638"/>
        </p:xfrm>
        <a:graphic>
          <a:graphicData uri="http://schemas.openxmlformats.org/presentationml/2006/ole">
            <p:oleObj spid="_x0000_s45059" name="Equation" r:id="rId5" imgW="164880" imgH="228600" progId="Equation.3">
              <p:embed/>
            </p:oleObj>
          </a:graphicData>
        </a:graphic>
      </p:graphicFrame>
      <p:sp>
        <p:nvSpPr>
          <p:cNvPr id="336930" name="Oval 34"/>
          <p:cNvSpPr>
            <a:spLocks noChangeArrowheads="1"/>
          </p:cNvSpPr>
          <p:nvPr/>
        </p:nvSpPr>
        <p:spPr bwMode="auto">
          <a:xfrm>
            <a:off x="2438400" y="1965960"/>
            <a:ext cx="1950720" cy="96012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336931" name="Line 35"/>
          <p:cNvSpPr>
            <a:spLocks noChangeShapeType="1"/>
          </p:cNvSpPr>
          <p:nvPr/>
        </p:nvSpPr>
        <p:spPr bwMode="auto">
          <a:xfrm>
            <a:off x="3962400" y="2834640"/>
            <a:ext cx="1524000" cy="320040"/>
          </a:xfrm>
          <a:prstGeom prst="line">
            <a:avLst/>
          </a:prstGeom>
          <a:noFill/>
          <a:ln w="101600">
            <a:solidFill>
              <a:srgbClr val="00FF00"/>
            </a:solidFill>
            <a:round/>
            <a:headEnd/>
            <a:tailEnd type="triangle" w="med" len="med"/>
          </a:ln>
          <a:effectLst/>
        </p:spPr>
        <p:txBody>
          <a:bodyPr lIns="65306" tIns="32653" rIns="65306" bIns="32653"/>
          <a:lstStyle/>
          <a:p>
            <a:endParaRPr lang="en-US"/>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48162" name="Rectangle 2"/>
          <p:cNvSpPr>
            <a:spLocks noGrp="1" noRot="1" noChangeArrowheads="1"/>
          </p:cNvSpPr>
          <p:nvPr>
            <p:ph type="title"/>
          </p:nvPr>
        </p:nvSpPr>
        <p:spPr/>
        <p:txBody>
          <a:bodyPr/>
          <a:lstStyle/>
          <a:p>
            <a:r>
              <a:rPr lang="en-US"/>
              <a:t>Remember this?</a:t>
            </a:r>
          </a:p>
        </p:txBody>
      </p:sp>
      <p:graphicFrame>
        <p:nvGraphicFramePr>
          <p:cNvPr id="348163" name="Object 3"/>
          <p:cNvGraphicFramePr>
            <a:graphicFrameLocks noChangeAspect="1"/>
          </p:cNvGraphicFramePr>
          <p:nvPr>
            <p:ph sz="half" idx="1"/>
          </p:nvPr>
        </p:nvGraphicFramePr>
        <p:xfrm>
          <a:off x="1097280" y="822960"/>
          <a:ext cx="3230880" cy="2020253"/>
        </p:xfrm>
        <a:graphic>
          <a:graphicData uri="http://schemas.openxmlformats.org/presentationml/2006/ole">
            <p:oleObj spid="_x0000_s46082" name="Equation" r:id="rId4" imgW="990360" imgH="825480" progId="Equation.3">
              <p:embed/>
            </p:oleObj>
          </a:graphicData>
        </a:graphic>
      </p:graphicFrame>
      <p:sp>
        <p:nvSpPr>
          <p:cNvPr id="348164" name="Oval 4"/>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348165" name="AutoShape 5"/>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348166" name="Line 6"/>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348167" name="Text Box 7"/>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Light 0</a:t>
            </a:r>
          </a:p>
        </p:txBody>
      </p:sp>
      <p:sp>
        <p:nvSpPr>
          <p:cNvPr id="348168" name="Text Box 8"/>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Vertex V</a:t>
            </a:r>
          </a:p>
        </p:txBody>
      </p:sp>
      <p:sp>
        <p:nvSpPr>
          <p:cNvPr id="348169" name="Text Box 9"/>
          <p:cNvSpPr txBox="1">
            <a:spLocks noChangeArrowheads="1"/>
          </p:cNvSpPr>
          <p:nvPr/>
        </p:nvSpPr>
        <p:spPr bwMode="auto">
          <a:xfrm>
            <a:off x="6644640" y="1554480"/>
            <a:ext cx="515006" cy="342943"/>
          </a:xfrm>
          <a:prstGeom prst="rect">
            <a:avLst/>
          </a:prstGeom>
          <a:noFill/>
          <a:ln w="9525" algn="ctr">
            <a:noFill/>
            <a:miter lim="800000"/>
            <a:headEnd/>
            <a:tailEnd/>
          </a:ln>
          <a:effectLst/>
        </p:spPr>
        <p:txBody>
          <a:bodyPr wrap="none" lIns="65306" tIns="32653" rIns="65306" bIns="32653">
            <a:spAutoFit/>
          </a:bodyPr>
          <a:lstStyle/>
          <a:p>
            <a:pPr marL="244899" indent="-244899"/>
            <a:r>
              <a:rPr lang="en-US" dirty="0" err="1">
                <a:solidFill>
                  <a:schemeClr val="tx1"/>
                </a:solidFill>
                <a:effectLst>
                  <a:outerShdw blurRad="38100" dist="38100" dir="2700000" algn="tl">
                    <a:srgbClr val="000000"/>
                  </a:outerShdw>
                </a:effectLst>
              </a:rPr>
              <a:t>L</a:t>
            </a:r>
            <a:r>
              <a:rPr lang="en-US" baseline="-25000" dirty="0" err="1">
                <a:solidFill>
                  <a:schemeClr val="tx1"/>
                </a:solidFill>
                <a:effectLst>
                  <a:outerShdw blurRad="38100" dist="38100" dir="2700000" algn="tl">
                    <a:srgbClr val="000000"/>
                  </a:outerShdw>
                </a:effectLst>
              </a:rPr>
              <a:t>agg</a:t>
            </a:r>
            <a:endParaRPr lang="en-US" baseline="-25000" dirty="0">
              <a:solidFill>
                <a:schemeClr val="tx1"/>
              </a:solidFill>
              <a:effectLst>
                <a:outerShdw blurRad="38100" dist="38100" dir="2700000" algn="tl">
                  <a:srgbClr val="000000"/>
                </a:outerShdw>
              </a:effectLst>
            </a:endParaRPr>
          </a:p>
        </p:txBody>
      </p:sp>
      <p:sp>
        <p:nvSpPr>
          <p:cNvPr id="348170" name="Line 10"/>
          <p:cNvSpPr>
            <a:spLocks noChangeShapeType="1"/>
          </p:cNvSpPr>
          <p:nvPr/>
        </p:nvSpPr>
        <p:spPr bwMode="auto">
          <a:xfrm flipV="1">
            <a:off x="6400800" y="1325880"/>
            <a:ext cx="365760" cy="365760"/>
          </a:xfrm>
          <a:prstGeom prst="line">
            <a:avLst/>
          </a:prstGeom>
          <a:noFill/>
          <a:ln w="101600">
            <a:solidFill>
              <a:srgbClr val="00FF00"/>
            </a:solidFill>
            <a:round/>
            <a:headEnd/>
            <a:tailEnd type="triangle" w="med" len="med"/>
          </a:ln>
          <a:effectLst/>
        </p:spPr>
        <p:txBody>
          <a:bodyPr lIns="65306" tIns="32653" rIns="65306" bIns="32653"/>
          <a:lstStyle/>
          <a:p>
            <a:endParaRPr lang="en-US"/>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aphicFrame>
        <p:nvGraphicFramePr>
          <p:cNvPr id="350227" name="Object 19"/>
          <p:cNvGraphicFramePr>
            <a:graphicFrameLocks noChangeAspect="1"/>
          </p:cNvGraphicFramePr>
          <p:nvPr>
            <p:ph sz="half" idx="1"/>
          </p:nvPr>
        </p:nvGraphicFramePr>
        <p:xfrm>
          <a:off x="1097280" y="822960"/>
          <a:ext cx="3230880" cy="2020253"/>
        </p:xfrm>
        <a:graphic>
          <a:graphicData uri="http://schemas.openxmlformats.org/presentationml/2006/ole">
            <p:oleObj spid="_x0000_s47106" name="Equation" r:id="rId4" imgW="990360" imgH="825480" progId="Equation.3">
              <p:embed/>
            </p:oleObj>
          </a:graphicData>
        </a:graphic>
      </p:graphicFrame>
      <p:sp>
        <p:nvSpPr>
          <p:cNvPr id="350210" name="Rectangle 2"/>
          <p:cNvSpPr>
            <a:spLocks noGrp="1" noRot="1" noChangeArrowheads="1"/>
          </p:cNvSpPr>
          <p:nvPr>
            <p:ph type="title"/>
          </p:nvPr>
        </p:nvSpPr>
        <p:spPr/>
        <p:txBody>
          <a:bodyPr/>
          <a:lstStyle/>
          <a:p>
            <a:r>
              <a:rPr lang="en-US"/>
              <a:t>Remember this?</a:t>
            </a:r>
          </a:p>
        </p:txBody>
      </p:sp>
      <p:sp>
        <p:nvSpPr>
          <p:cNvPr id="350212" name="Oval 4"/>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350213" name="AutoShape 5"/>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350214" name="Line 6"/>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350215" name="Text Box 7"/>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Light 0</a:t>
            </a:r>
          </a:p>
        </p:txBody>
      </p:sp>
      <p:sp>
        <p:nvSpPr>
          <p:cNvPr id="350216" name="Text Box 8"/>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Vertex V</a:t>
            </a:r>
          </a:p>
        </p:txBody>
      </p:sp>
      <p:sp>
        <p:nvSpPr>
          <p:cNvPr id="350217" name="Text Box 9"/>
          <p:cNvSpPr txBox="1">
            <a:spLocks noChangeArrowheads="1"/>
          </p:cNvSpPr>
          <p:nvPr/>
        </p:nvSpPr>
        <p:spPr bwMode="auto">
          <a:xfrm>
            <a:off x="6644640" y="1554480"/>
            <a:ext cx="515006" cy="342943"/>
          </a:xfrm>
          <a:prstGeom prst="rect">
            <a:avLst/>
          </a:prstGeom>
          <a:noFill/>
          <a:ln w="9525" algn="ctr">
            <a:noFill/>
            <a:miter lim="800000"/>
            <a:headEnd/>
            <a:tailEnd/>
          </a:ln>
          <a:effectLst/>
        </p:spPr>
        <p:txBody>
          <a:bodyPr wrap="none" lIns="65306" tIns="32653" rIns="65306" bIns="32653">
            <a:spAutoFit/>
          </a:bodyPr>
          <a:lstStyle/>
          <a:p>
            <a:pPr marL="244899" indent="-244899"/>
            <a:r>
              <a:rPr lang="en-US" dirty="0" err="1">
                <a:solidFill>
                  <a:schemeClr val="tx1"/>
                </a:solidFill>
                <a:effectLst>
                  <a:outerShdw blurRad="38100" dist="38100" dir="2700000" algn="tl">
                    <a:srgbClr val="000000"/>
                  </a:outerShdw>
                </a:effectLst>
              </a:rPr>
              <a:t>L</a:t>
            </a:r>
            <a:r>
              <a:rPr lang="en-US" baseline="-25000" dirty="0" err="1">
                <a:solidFill>
                  <a:schemeClr val="tx1"/>
                </a:solidFill>
                <a:effectLst>
                  <a:outerShdw blurRad="38100" dist="38100" dir="2700000" algn="tl">
                    <a:srgbClr val="000000"/>
                  </a:outerShdw>
                </a:effectLst>
              </a:rPr>
              <a:t>agg</a:t>
            </a:r>
            <a:endParaRPr lang="en-US" baseline="-25000" dirty="0">
              <a:solidFill>
                <a:schemeClr val="tx1"/>
              </a:solidFill>
              <a:effectLst>
                <a:outerShdw blurRad="38100" dist="38100" dir="2700000" algn="tl">
                  <a:srgbClr val="000000"/>
                </a:outerShdw>
              </a:effectLst>
            </a:endParaRPr>
          </a:p>
        </p:txBody>
      </p:sp>
      <p:sp>
        <p:nvSpPr>
          <p:cNvPr id="350218" name="Line 10"/>
          <p:cNvSpPr>
            <a:spLocks noChangeShapeType="1"/>
          </p:cNvSpPr>
          <p:nvPr/>
        </p:nvSpPr>
        <p:spPr bwMode="auto">
          <a:xfrm flipV="1">
            <a:off x="6400800" y="1325880"/>
            <a:ext cx="365760" cy="365760"/>
          </a:xfrm>
          <a:prstGeom prst="line">
            <a:avLst/>
          </a:prstGeom>
          <a:noFill/>
          <a:ln w="101600">
            <a:solidFill>
              <a:srgbClr val="00FF00"/>
            </a:solidFill>
            <a:round/>
            <a:headEnd/>
            <a:tailEnd type="triangle" w="med" len="med"/>
          </a:ln>
          <a:effectLst/>
        </p:spPr>
        <p:txBody>
          <a:bodyPr lIns="65306" tIns="32653" rIns="65306" bIns="32653"/>
          <a:lstStyle/>
          <a:p>
            <a:endParaRPr lang="en-US"/>
          </a:p>
        </p:txBody>
      </p:sp>
      <p:graphicFrame>
        <p:nvGraphicFramePr>
          <p:cNvPr id="350221" name="Object 13"/>
          <p:cNvGraphicFramePr>
            <a:graphicFrameLocks noChangeAspect="1"/>
          </p:cNvGraphicFramePr>
          <p:nvPr/>
        </p:nvGraphicFramePr>
        <p:xfrm>
          <a:off x="4328160" y="3108960"/>
          <a:ext cx="601980" cy="640080"/>
        </p:xfrm>
        <a:graphic>
          <a:graphicData uri="http://schemas.openxmlformats.org/presentationml/2006/ole">
            <p:oleObj spid="_x0000_s47107" name="Equation" r:id="rId5" imgW="177480" imgH="203040" progId="Equation.3">
              <p:embed/>
            </p:oleObj>
          </a:graphicData>
        </a:graphic>
      </p:graphicFrame>
      <p:sp>
        <p:nvSpPr>
          <p:cNvPr id="350222" name="Oval 14"/>
          <p:cNvSpPr>
            <a:spLocks noChangeArrowheads="1"/>
          </p:cNvSpPr>
          <p:nvPr/>
        </p:nvSpPr>
        <p:spPr bwMode="auto">
          <a:xfrm>
            <a:off x="2682240" y="594360"/>
            <a:ext cx="1402080" cy="100584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350223" name="Line 15"/>
          <p:cNvSpPr>
            <a:spLocks noChangeShapeType="1"/>
          </p:cNvSpPr>
          <p:nvPr/>
        </p:nvSpPr>
        <p:spPr bwMode="auto">
          <a:xfrm>
            <a:off x="3901440" y="1417320"/>
            <a:ext cx="853440" cy="1737360"/>
          </a:xfrm>
          <a:prstGeom prst="line">
            <a:avLst/>
          </a:prstGeom>
          <a:noFill/>
          <a:ln w="63500">
            <a:solidFill>
              <a:srgbClr val="00FF00"/>
            </a:solidFill>
            <a:round/>
            <a:headEnd/>
            <a:tailEnd type="triangle" w="med" len="med"/>
          </a:ln>
          <a:effectLst/>
        </p:spPr>
        <p:txBody>
          <a:bodyPr wrap="none" lIns="65306" tIns="32653" rIns="65306" bIns="32653" anchor="ctr"/>
          <a:lstStyle/>
          <a:p>
            <a:endParaRPr lang="en-US"/>
          </a:p>
        </p:txBody>
      </p:sp>
      <p:sp>
        <p:nvSpPr>
          <p:cNvPr id="350224" name="Oval 16"/>
          <p:cNvSpPr>
            <a:spLocks noChangeArrowheads="1"/>
          </p:cNvSpPr>
          <p:nvPr/>
        </p:nvSpPr>
        <p:spPr bwMode="auto">
          <a:xfrm>
            <a:off x="2621280" y="1828800"/>
            <a:ext cx="1463040" cy="96012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350225" name="Line 17"/>
          <p:cNvSpPr>
            <a:spLocks noChangeShapeType="1"/>
          </p:cNvSpPr>
          <p:nvPr/>
        </p:nvSpPr>
        <p:spPr bwMode="auto">
          <a:xfrm>
            <a:off x="3535680" y="2788920"/>
            <a:ext cx="975360" cy="457200"/>
          </a:xfrm>
          <a:prstGeom prst="line">
            <a:avLst/>
          </a:prstGeom>
          <a:noFill/>
          <a:ln w="63500">
            <a:solidFill>
              <a:srgbClr val="00FF00"/>
            </a:solidFill>
            <a:round/>
            <a:headEnd/>
            <a:tailEnd type="triangle" w="med" len="med"/>
          </a:ln>
          <a:effectLst/>
        </p:spPr>
        <p:txBody>
          <a:bodyPr wrap="none" lIns="65306" tIns="32653" rIns="65306" bIns="32653" anchor="ctr"/>
          <a:lstStyle/>
          <a:p>
            <a:endParaRPr lang="en-US"/>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 name="Rectangle 2"/>
          <p:cNvSpPr txBox="1">
            <a:spLocks noRot="1" noChangeArrowheads="1"/>
          </p:cNvSpPr>
          <p:nvPr/>
        </p:nvSpPr>
        <p:spPr bwMode="auto">
          <a:xfrm>
            <a:off x="381000" y="0"/>
            <a:ext cx="5181600" cy="6858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rPr>
              <a:t>Why this works</a:t>
            </a:r>
            <a:endParaRPr kumimoji="0" lang="en-US" sz="3000" b="1" i="0" u="none" strike="noStrike" kern="0" cap="none" spc="0" normalizeH="0" baseline="0" noProof="0" dirty="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endParaRPr>
          </a:p>
        </p:txBody>
      </p:sp>
      <p:graphicFrame>
        <p:nvGraphicFramePr>
          <p:cNvPr id="67590" name="Object 6"/>
          <p:cNvGraphicFramePr>
            <a:graphicFrameLocks noChangeAspect="1"/>
          </p:cNvGraphicFramePr>
          <p:nvPr/>
        </p:nvGraphicFramePr>
        <p:xfrm>
          <a:off x="2057400" y="1295400"/>
          <a:ext cx="2958462" cy="1770062"/>
        </p:xfrm>
        <a:graphic>
          <a:graphicData uri="http://schemas.openxmlformats.org/presentationml/2006/ole">
            <p:oleObj spid="_x0000_s67590" name="Equation" r:id="rId4" imgW="672840" imgH="507960" progId="Equation.3">
              <p:embed/>
            </p:oleObj>
          </a:graphicData>
        </a:graphic>
      </p:graphicFrame>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 name="Rectangle 2"/>
          <p:cNvSpPr txBox="1">
            <a:spLocks noRot="1" noChangeArrowheads="1"/>
          </p:cNvSpPr>
          <p:nvPr/>
        </p:nvSpPr>
        <p:spPr bwMode="auto">
          <a:xfrm>
            <a:off x="381000" y="0"/>
            <a:ext cx="5181600" cy="6858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rPr>
              <a:t>Why this works</a:t>
            </a:r>
            <a:endParaRPr kumimoji="0" lang="en-US" sz="3000" b="1" i="0" u="none" strike="noStrike" kern="0" cap="none" spc="0" normalizeH="0" baseline="0" noProof="0" dirty="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endParaRPr>
          </a:p>
        </p:txBody>
      </p:sp>
      <p:graphicFrame>
        <p:nvGraphicFramePr>
          <p:cNvPr id="68611" name="Object 3"/>
          <p:cNvGraphicFramePr>
            <a:graphicFrameLocks noChangeAspect="1"/>
          </p:cNvGraphicFramePr>
          <p:nvPr/>
        </p:nvGraphicFramePr>
        <p:xfrm>
          <a:off x="2133600" y="990600"/>
          <a:ext cx="2527300" cy="1430337"/>
        </p:xfrm>
        <a:graphic>
          <a:graphicData uri="http://schemas.openxmlformats.org/presentationml/2006/ole">
            <p:oleObj spid="_x0000_s68611" name="Equation" r:id="rId4" imgW="672840" imgH="507960" progId="Equation.3">
              <p:embed/>
            </p:oleObj>
          </a:graphicData>
        </a:graphic>
      </p:graphicFrame>
      <p:graphicFrame>
        <p:nvGraphicFramePr>
          <p:cNvPr id="68612" name="Object 4"/>
          <p:cNvGraphicFramePr>
            <a:graphicFrameLocks noChangeAspect="1"/>
          </p:cNvGraphicFramePr>
          <p:nvPr/>
        </p:nvGraphicFramePr>
        <p:xfrm>
          <a:off x="2195512" y="2471737"/>
          <a:ext cx="2527300" cy="947738"/>
        </p:xfrm>
        <a:graphic>
          <a:graphicData uri="http://schemas.openxmlformats.org/presentationml/2006/ole">
            <p:oleObj spid="_x0000_s68612" name="Equation" r:id="rId5" imgW="609480" imgH="304560" progId="Equation.3">
              <p:embed/>
            </p:oleObj>
          </a:graphicData>
        </a:graphic>
      </p:graphicFrame>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r>
              <a:rPr lang="en-US" sz="2900" dirty="0"/>
              <a:t>A note on vector arithmetic</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67618" name="Rectangle 2"/>
          <p:cNvSpPr>
            <a:spLocks noGrp="1" noRot="1" noChangeArrowheads="1"/>
          </p:cNvSpPr>
          <p:nvPr>
            <p:ph type="title"/>
          </p:nvPr>
        </p:nvSpPr>
        <p:spPr/>
        <p:txBody>
          <a:bodyPr/>
          <a:lstStyle/>
          <a:p>
            <a:r>
              <a:rPr lang="en-US" sz="2900" dirty="0"/>
              <a:t>A note on vector arithmetic</a:t>
            </a:r>
          </a:p>
        </p:txBody>
      </p:sp>
      <p:sp>
        <p:nvSpPr>
          <p:cNvPr id="367619" name="Text Box 3"/>
          <p:cNvSpPr txBox="1">
            <a:spLocks noChangeArrowheads="1"/>
          </p:cNvSpPr>
          <p:nvPr/>
        </p:nvSpPr>
        <p:spPr bwMode="auto">
          <a:xfrm>
            <a:off x="3413760" y="1417320"/>
            <a:ext cx="310896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endParaRPr lang="en-US" sz="2000" dirty="0">
              <a:effectLst>
                <a:outerShdw blurRad="38100" dist="38100" dir="2700000" algn="tl">
                  <a:srgbClr val="000000"/>
                </a:outerShdw>
              </a:effectLst>
            </a:endParaRPr>
          </a:p>
        </p:txBody>
      </p:sp>
      <p:sp>
        <p:nvSpPr>
          <p:cNvPr id="367620" name="Text Box 4"/>
          <p:cNvSpPr txBox="1">
            <a:spLocks noChangeArrowheads="1"/>
          </p:cNvSpPr>
          <p:nvPr/>
        </p:nvSpPr>
        <p:spPr bwMode="auto">
          <a:xfrm>
            <a:off x="3291840" y="822960"/>
            <a:ext cx="3901440" cy="384492"/>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300" dirty="0">
                <a:effectLst>
                  <a:outerShdw blurRad="38100" dist="38100" dir="2700000" algn="tl">
                    <a:srgbClr val="000000"/>
                  </a:outerShdw>
                </a:effectLst>
              </a:rPr>
              <a:t> Adding multiple vectors </a:t>
            </a:r>
          </a:p>
        </p:txBody>
      </p:sp>
      <p:sp>
        <p:nvSpPr>
          <p:cNvPr id="367622" name="Line 6"/>
          <p:cNvSpPr>
            <a:spLocks noChangeShapeType="1"/>
          </p:cNvSpPr>
          <p:nvPr/>
        </p:nvSpPr>
        <p:spPr bwMode="auto">
          <a:xfrm flipV="1">
            <a:off x="731520" y="3291840"/>
            <a:ext cx="1767840" cy="41148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67625" name="Text Box 9"/>
          <p:cNvSpPr txBox="1">
            <a:spLocks noChangeArrowheads="1"/>
          </p:cNvSpPr>
          <p:nvPr/>
        </p:nvSpPr>
        <p:spPr bwMode="auto">
          <a:xfrm>
            <a:off x="1524000" y="347472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0</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p:txBody>
          <a:bodyPr/>
          <a:lstStyle/>
          <a:p>
            <a:r>
              <a:rPr lang="en-US" sz="2900" dirty="0"/>
              <a:t>A note on vector arithmetic</a:t>
            </a:r>
          </a:p>
        </p:txBody>
      </p:sp>
      <p:sp>
        <p:nvSpPr>
          <p:cNvPr id="373763" name="Text Box 3"/>
          <p:cNvSpPr txBox="1">
            <a:spLocks noChangeArrowheads="1"/>
          </p:cNvSpPr>
          <p:nvPr/>
        </p:nvSpPr>
        <p:spPr bwMode="auto">
          <a:xfrm>
            <a:off x="3413760" y="1417320"/>
            <a:ext cx="310896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endParaRPr lang="en-US" sz="2000" dirty="0">
              <a:effectLst>
                <a:outerShdw blurRad="38100" dist="38100" dir="2700000" algn="tl">
                  <a:srgbClr val="000000"/>
                </a:outerShdw>
              </a:effectLst>
            </a:endParaRPr>
          </a:p>
        </p:txBody>
      </p:sp>
      <p:sp>
        <p:nvSpPr>
          <p:cNvPr id="373764" name="Text Box 4"/>
          <p:cNvSpPr txBox="1">
            <a:spLocks noChangeArrowheads="1"/>
          </p:cNvSpPr>
          <p:nvPr/>
        </p:nvSpPr>
        <p:spPr bwMode="auto">
          <a:xfrm>
            <a:off x="3291840" y="822960"/>
            <a:ext cx="3901440" cy="384492"/>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300" dirty="0">
                <a:effectLst>
                  <a:outerShdw blurRad="38100" dist="38100" dir="2700000" algn="tl">
                    <a:srgbClr val="000000"/>
                  </a:outerShdw>
                </a:effectLst>
              </a:rPr>
              <a:t> Adding multiple vectors </a:t>
            </a:r>
          </a:p>
        </p:txBody>
      </p:sp>
      <p:sp>
        <p:nvSpPr>
          <p:cNvPr id="373766" name="Line 6"/>
          <p:cNvSpPr>
            <a:spLocks noChangeShapeType="1"/>
          </p:cNvSpPr>
          <p:nvPr/>
        </p:nvSpPr>
        <p:spPr bwMode="auto">
          <a:xfrm flipV="1">
            <a:off x="731520" y="3291840"/>
            <a:ext cx="1767840" cy="41148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73767" name="Line 7"/>
          <p:cNvSpPr>
            <a:spLocks noChangeShapeType="1"/>
          </p:cNvSpPr>
          <p:nvPr/>
        </p:nvSpPr>
        <p:spPr bwMode="auto">
          <a:xfrm flipH="1" flipV="1">
            <a:off x="914400" y="1874520"/>
            <a:ext cx="1584960" cy="141732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73769" name="Text Box 9"/>
          <p:cNvSpPr txBox="1">
            <a:spLocks noChangeArrowheads="1"/>
          </p:cNvSpPr>
          <p:nvPr/>
        </p:nvSpPr>
        <p:spPr bwMode="auto">
          <a:xfrm>
            <a:off x="1524000" y="347472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0</a:t>
            </a:r>
          </a:p>
        </p:txBody>
      </p:sp>
      <p:sp>
        <p:nvSpPr>
          <p:cNvPr id="373770" name="Text Box 10"/>
          <p:cNvSpPr txBox="1">
            <a:spLocks noChangeArrowheads="1"/>
          </p:cNvSpPr>
          <p:nvPr/>
        </p:nvSpPr>
        <p:spPr bwMode="auto">
          <a:xfrm>
            <a:off x="2011680" y="26974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1</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68642" name="Rectangle 2"/>
          <p:cNvSpPr>
            <a:spLocks noGrp="1" noRot="1" noChangeArrowheads="1"/>
          </p:cNvSpPr>
          <p:nvPr>
            <p:ph type="title"/>
          </p:nvPr>
        </p:nvSpPr>
        <p:spPr/>
        <p:txBody>
          <a:bodyPr/>
          <a:lstStyle/>
          <a:p>
            <a:r>
              <a:rPr lang="en-US" sz="2900" dirty="0"/>
              <a:t>A note on vector arithmetic</a:t>
            </a:r>
          </a:p>
        </p:txBody>
      </p:sp>
      <p:sp>
        <p:nvSpPr>
          <p:cNvPr id="368643" name="Text Box 3"/>
          <p:cNvSpPr txBox="1">
            <a:spLocks noChangeArrowheads="1"/>
          </p:cNvSpPr>
          <p:nvPr/>
        </p:nvSpPr>
        <p:spPr bwMode="auto">
          <a:xfrm>
            <a:off x="3413760" y="1417320"/>
            <a:ext cx="310896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endParaRPr lang="en-US" sz="2000" dirty="0">
              <a:effectLst>
                <a:outerShdw blurRad="38100" dist="38100" dir="2700000" algn="tl">
                  <a:srgbClr val="000000"/>
                </a:outerShdw>
              </a:effectLst>
            </a:endParaRPr>
          </a:p>
        </p:txBody>
      </p:sp>
      <p:sp>
        <p:nvSpPr>
          <p:cNvPr id="368644" name="Text Box 4"/>
          <p:cNvSpPr txBox="1">
            <a:spLocks noChangeArrowheads="1"/>
          </p:cNvSpPr>
          <p:nvPr/>
        </p:nvSpPr>
        <p:spPr bwMode="auto">
          <a:xfrm>
            <a:off x="3291840" y="822960"/>
            <a:ext cx="3901440" cy="384492"/>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300" dirty="0">
                <a:effectLst>
                  <a:outerShdw blurRad="38100" dist="38100" dir="2700000" algn="tl">
                    <a:srgbClr val="000000"/>
                  </a:outerShdw>
                </a:effectLst>
              </a:rPr>
              <a:t> Adding multiple vectors </a:t>
            </a:r>
          </a:p>
        </p:txBody>
      </p:sp>
      <p:sp>
        <p:nvSpPr>
          <p:cNvPr id="368646" name="Line 6"/>
          <p:cNvSpPr>
            <a:spLocks noChangeShapeType="1"/>
          </p:cNvSpPr>
          <p:nvPr/>
        </p:nvSpPr>
        <p:spPr bwMode="auto">
          <a:xfrm flipV="1">
            <a:off x="731520" y="3291840"/>
            <a:ext cx="1767840" cy="41148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68647" name="Line 7"/>
          <p:cNvSpPr>
            <a:spLocks noChangeShapeType="1"/>
          </p:cNvSpPr>
          <p:nvPr/>
        </p:nvSpPr>
        <p:spPr bwMode="auto">
          <a:xfrm flipH="1" flipV="1">
            <a:off x="914400" y="1874520"/>
            <a:ext cx="1584960" cy="141732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68648" name="Line 8"/>
          <p:cNvSpPr>
            <a:spLocks noChangeShapeType="1"/>
          </p:cNvSpPr>
          <p:nvPr/>
        </p:nvSpPr>
        <p:spPr bwMode="auto">
          <a:xfrm flipV="1">
            <a:off x="914400" y="1051560"/>
            <a:ext cx="1706880" cy="82296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68649" name="Text Box 9"/>
          <p:cNvSpPr txBox="1">
            <a:spLocks noChangeArrowheads="1"/>
          </p:cNvSpPr>
          <p:nvPr/>
        </p:nvSpPr>
        <p:spPr bwMode="auto">
          <a:xfrm>
            <a:off x="1524000" y="347472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0</a:t>
            </a:r>
          </a:p>
        </p:txBody>
      </p:sp>
      <p:sp>
        <p:nvSpPr>
          <p:cNvPr id="368650" name="Text Box 10"/>
          <p:cNvSpPr txBox="1">
            <a:spLocks noChangeArrowheads="1"/>
          </p:cNvSpPr>
          <p:nvPr/>
        </p:nvSpPr>
        <p:spPr bwMode="auto">
          <a:xfrm>
            <a:off x="2011680" y="26974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1</a:t>
            </a:r>
          </a:p>
        </p:txBody>
      </p:sp>
      <p:sp>
        <p:nvSpPr>
          <p:cNvPr id="368651" name="Text Box 11"/>
          <p:cNvSpPr txBox="1">
            <a:spLocks noChangeArrowheads="1"/>
          </p:cNvSpPr>
          <p:nvPr/>
        </p:nvSpPr>
        <p:spPr bwMode="auto">
          <a:xfrm>
            <a:off x="1158240" y="13258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2</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70690" name="Rectangle 2"/>
          <p:cNvSpPr>
            <a:spLocks noGrp="1" noRot="1" noChangeArrowheads="1"/>
          </p:cNvSpPr>
          <p:nvPr>
            <p:ph type="title"/>
          </p:nvPr>
        </p:nvSpPr>
        <p:spPr/>
        <p:txBody>
          <a:bodyPr/>
          <a:lstStyle/>
          <a:p>
            <a:r>
              <a:rPr lang="en-US" sz="2900" dirty="0"/>
              <a:t>A note on vector arithmetic</a:t>
            </a:r>
          </a:p>
        </p:txBody>
      </p:sp>
      <p:sp>
        <p:nvSpPr>
          <p:cNvPr id="370691" name="Text Box 3"/>
          <p:cNvSpPr txBox="1">
            <a:spLocks noChangeArrowheads="1"/>
          </p:cNvSpPr>
          <p:nvPr/>
        </p:nvSpPr>
        <p:spPr bwMode="auto">
          <a:xfrm>
            <a:off x="3413760" y="1417320"/>
            <a:ext cx="310896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endParaRPr lang="en-US" sz="2000" dirty="0">
              <a:effectLst>
                <a:outerShdw blurRad="38100" dist="38100" dir="2700000" algn="tl">
                  <a:srgbClr val="000000"/>
                </a:outerShdw>
              </a:effectLst>
            </a:endParaRPr>
          </a:p>
        </p:txBody>
      </p:sp>
      <p:sp>
        <p:nvSpPr>
          <p:cNvPr id="370692" name="Text Box 4"/>
          <p:cNvSpPr txBox="1">
            <a:spLocks noChangeArrowheads="1"/>
          </p:cNvSpPr>
          <p:nvPr/>
        </p:nvSpPr>
        <p:spPr bwMode="auto">
          <a:xfrm>
            <a:off x="3291840" y="822960"/>
            <a:ext cx="3901440" cy="384492"/>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300" dirty="0">
                <a:effectLst>
                  <a:outerShdw blurRad="38100" dist="38100" dir="2700000" algn="tl">
                    <a:srgbClr val="000000"/>
                  </a:outerShdw>
                </a:effectLst>
              </a:rPr>
              <a:t> Adding multiple vectors </a:t>
            </a:r>
          </a:p>
        </p:txBody>
      </p:sp>
      <p:sp>
        <p:nvSpPr>
          <p:cNvPr id="370693" name="Line 5"/>
          <p:cNvSpPr>
            <a:spLocks noChangeShapeType="1"/>
          </p:cNvSpPr>
          <p:nvPr/>
        </p:nvSpPr>
        <p:spPr bwMode="auto">
          <a:xfrm flipV="1">
            <a:off x="731520" y="1051560"/>
            <a:ext cx="1889760" cy="2651760"/>
          </a:xfrm>
          <a:prstGeom prst="line">
            <a:avLst/>
          </a:prstGeom>
          <a:noFill/>
          <a:ln w="63500">
            <a:solidFill>
              <a:srgbClr val="FF0000"/>
            </a:solidFill>
            <a:round/>
            <a:headEnd/>
            <a:tailEnd type="triangle" w="med" len="med"/>
          </a:ln>
          <a:effectLst/>
        </p:spPr>
        <p:txBody>
          <a:bodyPr wrap="none" lIns="65306" tIns="32653" rIns="65306" bIns="32653" anchor="ctr"/>
          <a:lstStyle/>
          <a:p>
            <a:endParaRPr lang="en-US"/>
          </a:p>
        </p:txBody>
      </p:sp>
      <p:sp>
        <p:nvSpPr>
          <p:cNvPr id="370694" name="Line 6"/>
          <p:cNvSpPr>
            <a:spLocks noChangeShapeType="1"/>
          </p:cNvSpPr>
          <p:nvPr/>
        </p:nvSpPr>
        <p:spPr bwMode="auto">
          <a:xfrm flipV="1">
            <a:off x="731520" y="3291840"/>
            <a:ext cx="1767840" cy="41148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70695" name="Line 7"/>
          <p:cNvSpPr>
            <a:spLocks noChangeShapeType="1"/>
          </p:cNvSpPr>
          <p:nvPr/>
        </p:nvSpPr>
        <p:spPr bwMode="auto">
          <a:xfrm flipH="1" flipV="1">
            <a:off x="914400" y="1874520"/>
            <a:ext cx="1584960" cy="141732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70696" name="Line 8"/>
          <p:cNvSpPr>
            <a:spLocks noChangeShapeType="1"/>
          </p:cNvSpPr>
          <p:nvPr/>
        </p:nvSpPr>
        <p:spPr bwMode="auto">
          <a:xfrm flipV="1">
            <a:off x="914400" y="1051560"/>
            <a:ext cx="1706880" cy="82296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70697" name="Text Box 9"/>
          <p:cNvSpPr txBox="1">
            <a:spLocks noChangeArrowheads="1"/>
          </p:cNvSpPr>
          <p:nvPr/>
        </p:nvSpPr>
        <p:spPr bwMode="auto">
          <a:xfrm>
            <a:off x="1524000" y="347472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0</a:t>
            </a:r>
          </a:p>
        </p:txBody>
      </p:sp>
      <p:sp>
        <p:nvSpPr>
          <p:cNvPr id="370698" name="Text Box 10"/>
          <p:cNvSpPr txBox="1">
            <a:spLocks noChangeArrowheads="1"/>
          </p:cNvSpPr>
          <p:nvPr/>
        </p:nvSpPr>
        <p:spPr bwMode="auto">
          <a:xfrm>
            <a:off x="2011680" y="26974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1</a:t>
            </a:r>
          </a:p>
        </p:txBody>
      </p:sp>
      <p:sp>
        <p:nvSpPr>
          <p:cNvPr id="370699" name="Text Box 11"/>
          <p:cNvSpPr txBox="1">
            <a:spLocks noChangeArrowheads="1"/>
          </p:cNvSpPr>
          <p:nvPr/>
        </p:nvSpPr>
        <p:spPr bwMode="auto">
          <a:xfrm>
            <a:off x="1158240" y="13258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2</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3" name="Line 3"/>
          <p:cNvSpPr>
            <a:spLocks noChangeShapeType="1"/>
          </p:cNvSpPr>
          <p:nvPr/>
        </p:nvSpPr>
        <p:spPr bwMode="auto">
          <a:xfrm>
            <a:off x="854710" y="1965960"/>
            <a:ext cx="5181600" cy="0"/>
          </a:xfrm>
          <a:prstGeom prst="line">
            <a:avLst/>
          </a:prstGeom>
          <a:noFill/>
          <a:ln w="57150">
            <a:solidFill>
              <a:schemeClr val="tx1"/>
            </a:solidFill>
            <a:round/>
            <a:headEnd/>
            <a:tailEnd/>
          </a:ln>
          <a:effectLst/>
        </p:spPr>
        <p:txBody>
          <a:bodyPr lIns="65306" tIns="32653" rIns="65306" bIns="32653"/>
          <a:lstStyle/>
          <a:p>
            <a:endParaRPr lang="en-US"/>
          </a:p>
        </p:txBody>
      </p:sp>
      <p:grpSp>
        <p:nvGrpSpPr>
          <p:cNvPr id="2" name="Group 4"/>
          <p:cNvGrpSpPr>
            <a:grpSpLocks/>
          </p:cNvGrpSpPr>
          <p:nvPr/>
        </p:nvGrpSpPr>
        <p:grpSpPr bwMode="auto">
          <a:xfrm rot="21022431">
            <a:off x="3356185" y="1950261"/>
            <a:ext cx="548640" cy="86678"/>
            <a:chOff x="768" y="2736"/>
            <a:chExt cx="432" cy="96"/>
          </a:xfrm>
        </p:grpSpPr>
        <p:sp>
          <p:nvSpPr>
            <p:cNvPr id="184325" name="Oval 5"/>
            <p:cNvSpPr>
              <a:spLocks noChangeArrowheads="1"/>
            </p:cNvSpPr>
            <p:nvPr/>
          </p:nvSpPr>
          <p:spPr bwMode="auto">
            <a:xfrm>
              <a:off x="768" y="2736"/>
              <a:ext cx="96" cy="96"/>
            </a:xfrm>
            <a:prstGeom prst="ellipse">
              <a:avLst/>
            </a:prstGeom>
            <a:solidFill>
              <a:schemeClr val="accent1"/>
            </a:solidFill>
            <a:ln w="9525">
              <a:solidFill>
                <a:schemeClr val="accent1"/>
              </a:solidFill>
              <a:round/>
              <a:headEnd/>
              <a:tailEnd/>
            </a:ln>
            <a:effectLst/>
          </p:spPr>
          <p:txBody>
            <a:bodyPr wrap="none" anchor="ctr"/>
            <a:lstStyle/>
            <a:p>
              <a:endParaRPr lang="en-US"/>
            </a:p>
          </p:txBody>
        </p:sp>
        <p:sp>
          <p:nvSpPr>
            <p:cNvPr id="184326" name="Line 6"/>
            <p:cNvSpPr>
              <a:spLocks noChangeShapeType="1"/>
            </p:cNvSpPr>
            <p:nvPr/>
          </p:nvSpPr>
          <p:spPr bwMode="auto">
            <a:xfrm rot="5164856" flipV="1">
              <a:off x="1007" y="2573"/>
              <a:ext cx="1" cy="384"/>
            </a:xfrm>
            <a:prstGeom prst="line">
              <a:avLst/>
            </a:prstGeom>
            <a:noFill/>
            <a:ln w="57150">
              <a:solidFill>
                <a:schemeClr val="accent1"/>
              </a:solidFill>
              <a:round/>
              <a:headEnd/>
              <a:tailEnd type="stealth" w="med" len="med"/>
            </a:ln>
            <a:effectLst/>
          </p:spPr>
          <p:txBody>
            <a:bodyPr/>
            <a:lstStyle/>
            <a:p>
              <a:endParaRPr lang="en-US"/>
            </a:p>
          </p:txBody>
        </p:sp>
      </p:grpSp>
      <p:grpSp>
        <p:nvGrpSpPr>
          <p:cNvPr id="3" name="Group 7"/>
          <p:cNvGrpSpPr>
            <a:grpSpLocks/>
          </p:cNvGrpSpPr>
          <p:nvPr/>
        </p:nvGrpSpPr>
        <p:grpSpPr bwMode="auto">
          <a:xfrm>
            <a:off x="5852160" y="1463040"/>
            <a:ext cx="397510" cy="283845"/>
            <a:chOff x="3781" y="1342"/>
            <a:chExt cx="313" cy="313"/>
          </a:xfrm>
        </p:grpSpPr>
        <p:sp>
          <p:nvSpPr>
            <p:cNvPr id="184328" name="Oval 8"/>
            <p:cNvSpPr>
              <a:spLocks noChangeArrowheads="1"/>
            </p:cNvSpPr>
            <p:nvPr/>
          </p:nvSpPr>
          <p:spPr bwMode="auto">
            <a:xfrm>
              <a:off x="3781" y="1342"/>
              <a:ext cx="313" cy="313"/>
            </a:xfrm>
            <a:prstGeom prst="ellipse">
              <a:avLst/>
            </a:prstGeom>
            <a:solidFill>
              <a:schemeClr val="tx2"/>
            </a:solidFill>
            <a:ln w="9525">
              <a:solidFill>
                <a:schemeClr val="tx2"/>
              </a:solidFill>
              <a:round/>
              <a:headEnd/>
              <a:tailEnd/>
            </a:ln>
            <a:effectLst/>
          </p:spPr>
          <p:txBody>
            <a:bodyPr wrap="none" anchor="ctr"/>
            <a:lstStyle/>
            <a:p>
              <a:endParaRPr lang="en-US"/>
            </a:p>
          </p:txBody>
        </p:sp>
        <p:sp>
          <p:nvSpPr>
            <p:cNvPr id="184329" name="Oval 9"/>
            <p:cNvSpPr>
              <a:spLocks noChangeArrowheads="1"/>
            </p:cNvSpPr>
            <p:nvPr/>
          </p:nvSpPr>
          <p:spPr bwMode="auto">
            <a:xfrm>
              <a:off x="3833" y="1394"/>
              <a:ext cx="211" cy="211"/>
            </a:xfrm>
            <a:prstGeom prst="ellipse">
              <a:avLst/>
            </a:prstGeom>
            <a:solidFill>
              <a:schemeClr val="hlink"/>
            </a:solidFill>
            <a:ln w="9525">
              <a:solidFill>
                <a:schemeClr val="hlink"/>
              </a:solidFill>
              <a:round/>
              <a:headEnd/>
              <a:tailEnd/>
            </a:ln>
            <a:effectLst/>
          </p:spPr>
          <p:txBody>
            <a:bodyPr wrap="none" anchor="ctr"/>
            <a:lstStyle/>
            <a:p>
              <a:endParaRPr lang="en-US"/>
            </a:p>
          </p:txBody>
        </p:sp>
      </p:grpSp>
      <p:sp>
        <p:nvSpPr>
          <p:cNvPr id="184330" name="Text Box 10"/>
          <p:cNvSpPr txBox="1">
            <a:spLocks noChangeArrowheads="1"/>
          </p:cNvSpPr>
          <p:nvPr/>
        </p:nvSpPr>
        <p:spPr bwMode="auto">
          <a:xfrm>
            <a:off x="694690" y="201168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A</a:t>
            </a:r>
          </a:p>
        </p:txBody>
      </p:sp>
      <p:sp>
        <p:nvSpPr>
          <p:cNvPr id="184332" name="Text Box 12"/>
          <p:cNvSpPr txBox="1">
            <a:spLocks noChangeArrowheads="1"/>
          </p:cNvSpPr>
          <p:nvPr/>
        </p:nvSpPr>
        <p:spPr bwMode="auto">
          <a:xfrm>
            <a:off x="5905500" y="201168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B</a:t>
            </a:r>
          </a:p>
        </p:txBody>
      </p:sp>
      <p:sp>
        <p:nvSpPr>
          <p:cNvPr id="184333" name="Text Box 13"/>
          <p:cNvSpPr txBox="1">
            <a:spLocks noChangeArrowheads="1"/>
          </p:cNvSpPr>
          <p:nvPr/>
        </p:nvSpPr>
        <p:spPr bwMode="auto">
          <a:xfrm>
            <a:off x="6233160" y="1424940"/>
            <a:ext cx="838200" cy="265999"/>
          </a:xfrm>
          <a:prstGeom prst="rect">
            <a:avLst/>
          </a:prstGeom>
          <a:noFill/>
          <a:ln w="9525">
            <a:noFill/>
            <a:miter lim="800000"/>
            <a:headEnd/>
            <a:tailEnd/>
          </a:ln>
          <a:effectLst/>
        </p:spPr>
        <p:txBody>
          <a:bodyPr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Light</a:t>
            </a:r>
          </a:p>
        </p:txBody>
      </p:sp>
      <p:grpSp>
        <p:nvGrpSpPr>
          <p:cNvPr id="4" name="Group 15"/>
          <p:cNvGrpSpPr>
            <a:grpSpLocks/>
          </p:cNvGrpSpPr>
          <p:nvPr/>
        </p:nvGrpSpPr>
        <p:grpSpPr bwMode="auto">
          <a:xfrm rot="-26776467">
            <a:off x="3204846" y="1748155"/>
            <a:ext cx="411480" cy="115570"/>
            <a:chOff x="768" y="2736"/>
            <a:chExt cx="432" cy="96"/>
          </a:xfrm>
        </p:grpSpPr>
        <p:sp>
          <p:nvSpPr>
            <p:cNvPr id="184336" name="Oval 16"/>
            <p:cNvSpPr>
              <a:spLocks noChangeArrowheads="1"/>
            </p:cNvSpPr>
            <p:nvPr/>
          </p:nvSpPr>
          <p:spPr bwMode="auto">
            <a:xfrm>
              <a:off x="768" y="2736"/>
              <a:ext cx="96" cy="96"/>
            </a:xfrm>
            <a:prstGeom prst="ellipse">
              <a:avLst/>
            </a:prstGeom>
            <a:solidFill>
              <a:schemeClr val="accent1"/>
            </a:solidFill>
            <a:ln w="9525">
              <a:solidFill>
                <a:schemeClr val="accent1"/>
              </a:solidFill>
              <a:round/>
              <a:headEnd/>
              <a:tailEnd/>
            </a:ln>
            <a:effectLst/>
          </p:spPr>
          <p:txBody>
            <a:bodyPr wrap="none" anchor="ctr"/>
            <a:lstStyle/>
            <a:p>
              <a:endParaRPr lang="en-US"/>
            </a:p>
          </p:txBody>
        </p:sp>
        <p:sp>
          <p:nvSpPr>
            <p:cNvPr id="184337" name="Line 17"/>
            <p:cNvSpPr>
              <a:spLocks noChangeShapeType="1"/>
            </p:cNvSpPr>
            <p:nvPr/>
          </p:nvSpPr>
          <p:spPr bwMode="auto">
            <a:xfrm rot="5164856" flipV="1">
              <a:off x="1007" y="2573"/>
              <a:ext cx="1" cy="384"/>
            </a:xfrm>
            <a:prstGeom prst="line">
              <a:avLst/>
            </a:prstGeom>
            <a:noFill/>
            <a:ln w="57150">
              <a:solidFill>
                <a:schemeClr val="accent1"/>
              </a:solidFill>
              <a:round/>
              <a:headEnd/>
              <a:tailEnd type="stealth" w="med" len="med"/>
            </a:ln>
            <a:effectLst/>
          </p:spPr>
          <p:txBody>
            <a:bodyPr/>
            <a:lstStyle/>
            <a:p>
              <a:endParaRPr lang="en-US"/>
            </a:p>
          </p:txBody>
        </p:sp>
      </p:grpSp>
      <p:sp>
        <p:nvSpPr>
          <p:cNvPr id="184344" name="Line 24"/>
          <p:cNvSpPr>
            <a:spLocks noChangeShapeType="1"/>
          </p:cNvSpPr>
          <p:nvPr/>
        </p:nvSpPr>
        <p:spPr bwMode="auto">
          <a:xfrm flipV="1">
            <a:off x="3413760" y="1600200"/>
            <a:ext cx="426720" cy="36576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sp>
        <p:nvSpPr>
          <p:cNvPr id="184345" name="Text Box 25"/>
          <p:cNvSpPr txBox="1">
            <a:spLocks noChangeArrowheads="1"/>
          </p:cNvSpPr>
          <p:nvPr/>
        </p:nvSpPr>
        <p:spPr bwMode="auto">
          <a:xfrm>
            <a:off x="2727960" y="2011680"/>
            <a:ext cx="1319713"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L=(½L</a:t>
            </a:r>
            <a:r>
              <a:rPr lang="en-US" sz="1300" baseline="-25000" dirty="0">
                <a:latin typeface="Arial Black" pitchFamily="34" charset="0"/>
              </a:rPr>
              <a:t>A</a:t>
            </a:r>
            <a:r>
              <a:rPr lang="en-US" sz="1300" dirty="0">
                <a:latin typeface="Arial Black" pitchFamily="34" charset="0"/>
              </a:rPr>
              <a:t>+</a:t>
            </a:r>
            <a:r>
              <a:rPr lang="en-US" sz="1300" dirty="0">
                <a:latin typeface="Tahoma" pitchFamily="34" charset="0"/>
              </a:rPr>
              <a:t>½</a:t>
            </a:r>
            <a:r>
              <a:rPr lang="en-US" sz="1300" dirty="0">
                <a:latin typeface="Arial Black" pitchFamily="34" charset="0"/>
              </a:rPr>
              <a:t>L</a:t>
            </a:r>
            <a:r>
              <a:rPr lang="en-US" sz="1300" baseline="-25000" dirty="0">
                <a:latin typeface="Arial Black" pitchFamily="34" charset="0"/>
              </a:rPr>
              <a:t>B</a:t>
            </a:r>
            <a:r>
              <a:rPr lang="en-US" sz="1300" dirty="0">
                <a:latin typeface="Arial Black" pitchFamily="34" charset="0"/>
              </a:rPr>
              <a:t>)</a:t>
            </a:r>
          </a:p>
        </p:txBody>
      </p:sp>
      <p:sp>
        <p:nvSpPr>
          <p:cNvPr id="18" name="Rectangle 2"/>
          <p:cNvSpPr txBox="1">
            <a:spLocks noRot="1" noChangeArrowheads="1"/>
          </p:cNvSpPr>
          <p:nvPr/>
        </p:nvSpPr>
        <p:spPr bwMode="auto">
          <a:xfrm>
            <a:off x="152400" y="0"/>
            <a:ext cx="5638800" cy="6096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900" b="1" i="0" u="none" strike="noStrike" kern="0" cap="none" spc="0" normalizeH="0" baseline="0" noProof="0" dirty="0" smtClean="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rPr>
              <a:t>Interpolating Direction (wrong)</a:t>
            </a:r>
            <a:endParaRPr kumimoji="0" lang="en-US" sz="2900" b="1" i="0" u="none" strike="noStrike" kern="0" cap="none" spc="0" normalizeH="0" baseline="0" noProof="0" dirty="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71714" name="Rectangle 2"/>
          <p:cNvSpPr>
            <a:spLocks noGrp="1" noRot="1" noChangeArrowheads="1"/>
          </p:cNvSpPr>
          <p:nvPr>
            <p:ph type="title"/>
          </p:nvPr>
        </p:nvSpPr>
        <p:spPr/>
        <p:txBody>
          <a:bodyPr/>
          <a:lstStyle/>
          <a:p>
            <a:r>
              <a:rPr lang="en-US" sz="2900" dirty="0"/>
              <a:t>A note on vector arithmetic</a:t>
            </a:r>
          </a:p>
        </p:txBody>
      </p:sp>
      <p:sp>
        <p:nvSpPr>
          <p:cNvPr id="371715" name="Text Box 3"/>
          <p:cNvSpPr txBox="1">
            <a:spLocks noChangeArrowheads="1"/>
          </p:cNvSpPr>
          <p:nvPr/>
        </p:nvSpPr>
        <p:spPr bwMode="auto">
          <a:xfrm>
            <a:off x="3413760" y="1417320"/>
            <a:ext cx="310896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endParaRPr lang="en-US" sz="2000" dirty="0">
              <a:effectLst>
                <a:outerShdw blurRad="38100" dist="38100" dir="2700000" algn="tl">
                  <a:srgbClr val="000000"/>
                </a:outerShdw>
              </a:effectLst>
            </a:endParaRPr>
          </a:p>
        </p:txBody>
      </p:sp>
      <p:sp>
        <p:nvSpPr>
          <p:cNvPr id="371716" name="Text Box 4"/>
          <p:cNvSpPr txBox="1">
            <a:spLocks noChangeArrowheads="1"/>
          </p:cNvSpPr>
          <p:nvPr/>
        </p:nvSpPr>
        <p:spPr bwMode="auto">
          <a:xfrm>
            <a:off x="3291840" y="822960"/>
            <a:ext cx="3901440" cy="88001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300" dirty="0">
                <a:effectLst>
                  <a:outerShdw blurRad="38100" dist="38100" dir="2700000" algn="tl">
                    <a:srgbClr val="000000"/>
                  </a:outerShdw>
                </a:effectLst>
              </a:rPr>
              <a:t> Adding multiple vectors </a:t>
            </a:r>
          </a:p>
          <a:p>
            <a:pPr marL="244899" indent="-244899">
              <a:lnSpc>
                <a:spcPct val="90000"/>
              </a:lnSpc>
              <a:spcBef>
                <a:spcPct val="50000"/>
              </a:spcBef>
            </a:pPr>
            <a:r>
              <a:rPr lang="en-US" sz="2300" dirty="0">
                <a:effectLst>
                  <a:outerShdw blurRad="38100" dist="38100" dir="2700000" algn="tl">
                    <a:srgbClr val="000000"/>
                  </a:outerShdw>
                </a:effectLst>
              </a:rPr>
              <a:t> Length of the result</a:t>
            </a:r>
          </a:p>
        </p:txBody>
      </p:sp>
      <p:sp>
        <p:nvSpPr>
          <p:cNvPr id="371717" name="Line 5"/>
          <p:cNvSpPr>
            <a:spLocks noChangeShapeType="1"/>
          </p:cNvSpPr>
          <p:nvPr/>
        </p:nvSpPr>
        <p:spPr bwMode="auto">
          <a:xfrm flipV="1">
            <a:off x="731520" y="1051560"/>
            <a:ext cx="1889760" cy="2651760"/>
          </a:xfrm>
          <a:prstGeom prst="line">
            <a:avLst/>
          </a:prstGeom>
          <a:noFill/>
          <a:ln w="63500">
            <a:solidFill>
              <a:srgbClr val="FF0000"/>
            </a:solidFill>
            <a:round/>
            <a:headEnd/>
            <a:tailEnd type="triangle" w="med" len="med"/>
          </a:ln>
          <a:effectLst/>
        </p:spPr>
        <p:txBody>
          <a:bodyPr wrap="none" lIns="65306" tIns="32653" rIns="65306" bIns="32653" anchor="ctr"/>
          <a:lstStyle/>
          <a:p>
            <a:endParaRPr lang="en-US"/>
          </a:p>
        </p:txBody>
      </p:sp>
      <p:sp>
        <p:nvSpPr>
          <p:cNvPr id="371718" name="Line 6"/>
          <p:cNvSpPr>
            <a:spLocks noChangeShapeType="1"/>
          </p:cNvSpPr>
          <p:nvPr/>
        </p:nvSpPr>
        <p:spPr bwMode="auto">
          <a:xfrm flipV="1">
            <a:off x="731520" y="3291840"/>
            <a:ext cx="1767840" cy="41148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71719" name="Line 7"/>
          <p:cNvSpPr>
            <a:spLocks noChangeShapeType="1"/>
          </p:cNvSpPr>
          <p:nvPr/>
        </p:nvSpPr>
        <p:spPr bwMode="auto">
          <a:xfrm flipH="1" flipV="1">
            <a:off x="914400" y="1874520"/>
            <a:ext cx="1584960" cy="141732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71720" name="Line 8"/>
          <p:cNvSpPr>
            <a:spLocks noChangeShapeType="1"/>
          </p:cNvSpPr>
          <p:nvPr/>
        </p:nvSpPr>
        <p:spPr bwMode="auto">
          <a:xfrm flipV="1">
            <a:off x="914400" y="1051560"/>
            <a:ext cx="1706880" cy="82296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71721" name="Text Box 9"/>
          <p:cNvSpPr txBox="1">
            <a:spLocks noChangeArrowheads="1"/>
          </p:cNvSpPr>
          <p:nvPr/>
        </p:nvSpPr>
        <p:spPr bwMode="auto">
          <a:xfrm>
            <a:off x="1524000" y="347472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0</a:t>
            </a:r>
          </a:p>
        </p:txBody>
      </p:sp>
      <p:sp>
        <p:nvSpPr>
          <p:cNvPr id="371722" name="Text Box 10"/>
          <p:cNvSpPr txBox="1">
            <a:spLocks noChangeArrowheads="1"/>
          </p:cNvSpPr>
          <p:nvPr/>
        </p:nvSpPr>
        <p:spPr bwMode="auto">
          <a:xfrm>
            <a:off x="2011680" y="26974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1</a:t>
            </a:r>
          </a:p>
        </p:txBody>
      </p:sp>
      <p:sp>
        <p:nvSpPr>
          <p:cNvPr id="371723" name="Text Box 11"/>
          <p:cNvSpPr txBox="1">
            <a:spLocks noChangeArrowheads="1"/>
          </p:cNvSpPr>
          <p:nvPr/>
        </p:nvSpPr>
        <p:spPr bwMode="auto">
          <a:xfrm>
            <a:off x="1158240" y="13258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2</a:t>
            </a:r>
          </a:p>
        </p:txBody>
      </p:sp>
      <p:sp>
        <p:nvSpPr>
          <p:cNvPr id="371724" name="AutoShape 12"/>
          <p:cNvSpPr>
            <a:spLocks/>
          </p:cNvSpPr>
          <p:nvPr/>
        </p:nvSpPr>
        <p:spPr bwMode="auto">
          <a:xfrm rot="1662859">
            <a:off x="1626871" y="1060133"/>
            <a:ext cx="1084580" cy="3011805"/>
          </a:xfrm>
          <a:prstGeom prst="rightBrace">
            <a:avLst>
              <a:gd name="adj1" fmla="val 30855"/>
              <a:gd name="adj2" fmla="val 50000"/>
            </a:avLst>
          </a:prstGeom>
          <a:noFill/>
          <a:ln w="50800">
            <a:solidFill>
              <a:srgbClr val="00FF00"/>
            </a:solidFill>
            <a:round/>
            <a:headEnd/>
            <a:tailEnd/>
          </a:ln>
          <a:effectLst/>
        </p:spPr>
        <p:txBody>
          <a:bodyPr wrap="none" lIns="65306" tIns="32653" rIns="65306" bIns="32653" anchor="ctr"/>
          <a:lstStyle/>
          <a:p>
            <a:endParaRPr lang="en-US"/>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72738" name="Rectangle 2"/>
          <p:cNvSpPr>
            <a:spLocks noGrp="1" noRot="1" noChangeArrowheads="1"/>
          </p:cNvSpPr>
          <p:nvPr>
            <p:ph type="title"/>
          </p:nvPr>
        </p:nvSpPr>
        <p:spPr/>
        <p:txBody>
          <a:bodyPr/>
          <a:lstStyle/>
          <a:p>
            <a:r>
              <a:rPr lang="en-US" sz="2900" dirty="0"/>
              <a:t>A note on vector arithmetic</a:t>
            </a:r>
          </a:p>
        </p:txBody>
      </p:sp>
      <p:sp>
        <p:nvSpPr>
          <p:cNvPr id="372739" name="Text Box 3"/>
          <p:cNvSpPr txBox="1">
            <a:spLocks noChangeArrowheads="1"/>
          </p:cNvSpPr>
          <p:nvPr/>
        </p:nvSpPr>
        <p:spPr bwMode="auto">
          <a:xfrm>
            <a:off x="3413760" y="1417320"/>
            <a:ext cx="310896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endParaRPr lang="en-US" sz="2000" dirty="0">
              <a:effectLst>
                <a:outerShdw blurRad="38100" dist="38100" dir="2700000" algn="tl">
                  <a:srgbClr val="000000"/>
                </a:outerShdw>
              </a:effectLst>
            </a:endParaRPr>
          </a:p>
        </p:txBody>
      </p:sp>
      <p:sp>
        <p:nvSpPr>
          <p:cNvPr id="372740" name="Text Box 4"/>
          <p:cNvSpPr txBox="1">
            <a:spLocks noChangeArrowheads="1"/>
          </p:cNvSpPr>
          <p:nvPr/>
        </p:nvSpPr>
        <p:spPr bwMode="auto">
          <a:xfrm>
            <a:off x="3291840" y="822960"/>
            <a:ext cx="3901440" cy="1198562"/>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300" dirty="0">
                <a:effectLst>
                  <a:outerShdw blurRad="38100" dist="38100" dir="2700000" algn="tl">
                    <a:srgbClr val="000000"/>
                  </a:outerShdw>
                </a:effectLst>
              </a:rPr>
              <a:t> Adding multiple vectors </a:t>
            </a:r>
          </a:p>
          <a:p>
            <a:pPr marL="244899" indent="-244899">
              <a:lnSpc>
                <a:spcPct val="90000"/>
              </a:lnSpc>
              <a:spcBef>
                <a:spcPct val="50000"/>
              </a:spcBef>
            </a:pPr>
            <a:r>
              <a:rPr lang="en-US" sz="2300" dirty="0">
                <a:effectLst>
                  <a:outerShdw blurRad="38100" dist="38100" dir="2700000" algn="tl">
                    <a:srgbClr val="000000"/>
                  </a:outerShdw>
                </a:effectLst>
              </a:rPr>
              <a:t> Length of the result is equal to the sum of projections</a:t>
            </a:r>
          </a:p>
        </p:txBody>
      </p:sp>
      <p:sp>
        <p:nvSpPr>
          <p:cNvPr id="372741" name="Line 5"/>
          <p:cNvSpPr>
            <a:spLocks noChangeShapeType="1"/>
          </p:cNvSpPr>
          <p:nvPr/>
        </p:nvSpPr>
        <p:spPr bwMode="auto">
          <a:xfrm flipV="1">
            <a:off x="731520" y="1051560"/>
            <a:ext cx="1889760" cy="2651760"/>
          </a:xfrm>
          <a:prstGeom prst="line">
            <a:avLst/>
          </a:prstGeom>
          <a:noFill/>
          <a:ln w="63500">
            <a:solidFill>
              <a:srgbClr val="FF0000"/>
            </a:solidFill>
            <a:round/>
            <a:headEnd/>
            <a:tailEnd type="triangle" w="med" len="med"/>
          </a:ln>
          <a:effectLst/>
        </p:spPr>
        <p:txBody>
          <a:bodyPr wrap="none" lIns="65306" tIns="32653" rIns="65306" bIns="32653" anchor="ctr"/>
          <a:lstStyle/>
          <a:p>
            <a:endParaRPr lang="en-US"/>
          </a:p>
        </p:txBody>
      </p:sp>
      <p:sp>
        <p:nvSpPr>
          <p:cNvPr id="372742" name="Line 6"/>
          <p:cNvSpPr>
            <a:spLocks noChangeShapeType="1"/>
          </p:cNvSpPr>
          <p:nvPr/>
        </p:nvSpPr>
        <p:spPr bwMode="auto">
          <a:xfrm flipV="1">
            <a:off x="731520" y="3291840"/>
            <a:ext cx="1767840" cy="41148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72743" name="Line 7"/>
          <p:cNvSpPr>
            <a:spLocks noChangeShapeType="1"/>
          </p:cNvSpPr>
          <p:nvPr/>
        </p:nvSpPr>
        <p:spPr bwMode="auto">
          <a:xfrm flipH="1" flipV="1">
            <a:off x="914400" y="1874520"/>
            <a:ext cx="1584960" cy="141732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72744" name="Line 8"/>
          <p:cNvSpPr>
            <a:spLocks noChangeShapeType="1"/>
          </p:cNvSpPr>
          <p:nvPr/>
        </p:nvSpPr>
        <p:spPr bwMode="auto">
          <a:xfrm flipV="1">
            <a:off x="914400" y="1051560"/>
            <a:ext cx="1706880" cy="82296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72745" name="Text Box 9"/>
          <p:cNvSpPr txBox="1">
            <a:spLocks noChangeArrowheads="1"/>
          </p:cNvSpPr>
          <p:nvPr/>
        </p:nvSpPr>
        <p:spPr bwMode="auto">
          <a:xfrm>
            <a:off x="1524000" y="347472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0</a:t>
            </a:r>
          </a:p>
        </p:txBody>
      </p:sp>
      <p:sp>
        <p:nvSpPr>
          <p:cNvPr id="372746" name="Text Box 10"/>
          <p:cNvSpPr txBox="1">
            <a:spLocks noChangeArrowheads="1"/>
          </p:cNvSpPr>
          <p:nvPr/>
        </p:nvSpPr>
        <p:spPr bwMode="auto">
          <a:xfrm>
            <a:off x="2011680" y="26974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1</a:t>
            </a:r>
          </a:p>
        </p:txBody>
      </p:sp>
      <p:sp>
        <p:nvSpPr>
          <p:cNvPr id="372747" name="Text Box 11"/>
          <p:cNvSpPr txBox="1">
            <a:spLocks noChangeArrowheads="1"/>
          </p:cNvSpPr>
          <p:nvPr/>
        </p:nvSpPr>
        <p:spPr bwMode="auto">
          <a:xfrm>
            <a:off x="1158240" y="13258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2</a:t>
            </a:r>
          </a:p>
        </p:txBody>
      </p:sp>
      <p:sp>
        <p:nvSpPr>
          <p:cNvPr id="372748" name="AutoShape 12"/>
          <p:cNvSpPr>
            <a:spLocks/>
          </p:cNvSpPr>
          <p:nvPr/>
        </p:nvSpPr>
        <p:spPr bwMode="auto">
          <a:xfrm rot="1662859">
            <a:off x="1626871" y="1060133"/>
            <a:ext cx="1084580" cy="3011805"/>
          </a:xfrm>
          <a:prstGeom prst="rightBrace">
            <a:avLst>
              <a:gd name="adj1" fmla="val 30855"/>
              <a:gd name="adj2" fmla="val 50000"/>
            </a:avLst>
          </a:prstGeom>
          <a:noFill/>
          <a:ln w="50800">
            <a:solidFill>
              <a:srgbClr val="00FF00"/>
            </a:solidFill>
            <a:round/>
            <a:headEnd/>
            <a:tailEnd/>
          </a:ln>
          <a:effectLst/>
        </p:spPr>
        <p:txBody>
          <a:bodyPr wrap="none" lIns="65306" tIns="32653" rIns="65306" bIns="32653" anchor="ctr"/>
          <a:lstStyle/>
          <a:p>
            <a:endParaRPr lang="en-US"/>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76834" name="Rectangle 2"/>
          <p:cNvSpPr>
            <a:spLocks noGrp="1" noRot="1" noChangeArrowheads="1"/>
          </p:cNvSpPr>
          <p:nvPr>
            <p:ph type="title"/>
          </p:nvPr>
        </p:nvSpPr>
        <p:spPr/>
        <p:txBody>
          <a:bodyPr/>
          <a:lstStyle/>
          <a:p>
            <a:r>
              <a:rPr lang="en-US" sz="2900" dirty="0"/>
              <a:t>A note on vector arithmetic</a:t>
            </a:r>
          </a:p>
        </p:txBody>
      </p:sp>
      <p:sp>
        <p:nvSpPr>
          <p:cNvPr id="376835" name="Text Box 3"/>
          <p:cNvSpPr txBox="1">
            <a:spLocks noChangeArrowheads="1"/>
          </p:cNvSpPr>
          <p:nvPr/>
        </p:nvSpPr>
        <p:spPr bwMode="auto">
          <a:xfrm>
            <a:off x="3413760" y="1417320"/>
            <a:ext cx="310896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endParaRPr lang="en-US" sz="2000" dirty="0">
              <a:effectLst>
                <a:outerShdw blurRad="38100" dist="38100" dir="2700000" algn="tl">
                  <a:srgbClr val="000000"/>
                </a:outerShdw>
              </a:effectLst>
            </a:endParaRPr>
          </a:p>
        </p:txBody>
      </p:sp>
      <p:sp>
        <p:nvSpPr>
          <p:cNvPr id="376836" name="Text Box 4"/>
          <p:cNvSpPr txBox="1">
            <a:spLocks noChangeArrowheads="1"/>
          </p:cNvSpPr>
          <p:nvPr/>
        </p:nvSpPr>
        <p:spPr bwMode="auto">
          <a:xfrm>
            <a:off x="3291840" y="822960"/>
            <a:ext cx="3901440" cy="1198562"/>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300" dirty="0">
                <a:effectLst>
                  <a:outerShdw blurRad="38100" dist="38100" dir="2700000" algn="tl">
                    <a:srgbClr val="000000"/>
                  </a:outerShdw>
                </a:effectLst>
              </a:rPr>
              <a:t> Adding multiple vectors </a:t>
            </a:r>
          </a:p>
          <a:p>
            <a:pPr marL="244899" indent="-244899">
              <a:lnSpc>
                <a:spcPct val="90000"/>
              </a:lnSpc>
              <a:spcBef>
                <a:spcPct val="50000"/>
              </a:spcBef>
            </a:pPr>
            <a:r>
              <a:rPr lang="en-US" sz="2300" dirty="0">
                <a:effectLst>
                  <a:outerShdw blurRad="38100" dist="38100" dir="2700000" algn="tl">
                    <a:srgbClr val="000000"/>
                  </a:outerShdw>
                </a:effectLst>
              </a:rPr>
              <a:t> Length of the result is equal to the sum of projections</a:t>
            </a:r>
          </a:p>
        </p:txBody>
      </p:sp>
      <p:sp>
        <p:nvSpPr>
          <p:cNvPr id="376837" name="Line 5"/>
          <p:cNvSpPr>
            <a:spLocks noChangeShapeType="1"/>
          </p:cNvSpPr>
          <p:nvPr/>
        </p:nvSpPr>
        <p:spPr bwMode="auto">
          <a:xfrm flipV="1">
            <a:off x="731520" y="1051560"/>
            <a:ext cx="1889760" cy="2651760"/>
          </a:xfrm>
          <a:prstGeom prst="line">
            <a:avLst/>
          </a:prstGeom>
          <a:noFill/>
          <a:ln w="63500">
            <a:solidFill>
              <a:srgbClr val="FF0000"/>
            </a:solidFill>
            <a:round/>
            <a:headEnd/>
            <a:tailEnd type="triangle" w="med" len="med"/>
          </a:ln>
          <a:effectLst/>
        </p:spPr>
        <p:txBody>
          <a:bodyPr wrap="none" lIns="65306" tIns="32653" rIns="65306" bIns="32653" anchor="ctr"/>
          <a:lstStyle/>
          <a:p>
            <a:endParaRPr lang="en-US"/>
          </a:p>
        </p:txBody>
      </p:sp>
      <p:sp>
        <p:nvSpPr>
          <p:cNvPr id="376838" name="Line 6"/>
          <p:cNvSpPr>
            <a:spLocks noChangeShapeType="1"/>
          </p:cNvSpPr>
          <p:nvPr/>
        </p:nvSpPr>
        <p:spPr bwMode="auto">
          <a:xfrm flipV="1">
            <a:off x="731520" y="3291840"/>
            <a:ext cx="1767840" cy="411480"/>
          </a:xfrm>
          <a:prstGeom prst="line">
            <a:avLst/>
          </a:prstGeom>
          <a:noFill/>
          <a:ln w="101600">
            <a:solidFill>
              <a:srgbClr val="00FFFF"/>
            </a:solidFill>
            <a:round/>
            <a:headEnd type="oval" w="sm" len="sm"/>
            <a:tailEnd type="triangle" w="med" len="med"/>
          </a:ln>
          <a:effectLst/>
        </p:spPr>
        <p:txBody>
          <a:bodyPr wrap="none" lIns="65306" tIns="32653" rIns="65306" bIns="32653" anchor="ctr"/>
          <a:lstStyle/>
          <a:p>
            <a:endParaRPr lang="en-US"/>
          </a:p>
        </p:txBody>
      </p:sp>
      <p:sp>
        <p:nvSpPr>
          <p:cNvPr id="376839" name="Line 7"/>
          <p:cNvSpPr>
            <a:spLocks noChangeShapeType="1"/>
          </p:cNvSpPr>
          <p:nvPr/>
        </p:nvSpPr>
        <p:spPr bwMode="auto">
          <a:xfrm flipH="1" flipV="1">
            <a:off x="914400" y="1874520"/>
            <a:ext cx="1584960" cy="141732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76840" name="Line 8"/>
          <p:cNvSpPr>
            <a:spLocks noChangeShapeType="1"/>
          </p:cNvSpPr>
          <p:nvPr/>
        </p:nvSpPr>
        <p:spPr bwMode="auto">
          <a:xfrm flipV="1">
            <a:off x="914400" y="1051560"/>
            <a:ext cx="1706880" cy="82296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76841" name="Text Box 9"/>
          <p:cNvSpPr txBox="1">
            <a:spLocks noChangeArrowheads="1"/>
          </p:cNvSpPr>
          <p:nvPr/>
        </p:nvSpPr>
        <p:spPr bwMode="auto">
          <a:xfrm>
            <a:off x="1524000" y="347472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0</a:t>
            </a:r>
          </a:p>
        </p:txBody>
      </p:sp>
      <p:sp>
        <p:nvSpPr>
          <p:cNvPr id="376842" name="Text Box 10"/>
          <p:cNvSpPr txBox="1">
            <a:spLocks noChangeArrowheads="1"/>
          </p:cNvSpPr>
          <p:nvPr/>
        </p:nvSpPr>
        <p:spPr bwMode="auto">
          <a:xfrm>
            <a:off x="2011680" y="26974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1</a:t>
            </a:r>
          </a:p>
        </p:txBody>
      </p:sp>
      <p:sp>
        <p:nvSpPr>
          <p:cNvPr id="376843" name="Text Box 11"/>
          <p:cNvSpPr txBox="1">
            <a:spLocks noChangeArrowheads="1"/>
          </p:cNvSpPr>
          <p:nvPr/>
        </p:nvSpPr>
        <p:spPr bwMode="auto">
          <a:xfrm>
            <a:off x="1158240" y="13258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2</a:t>
            </a:r>
          </a:p>
        </p:txBody>
      </p:sp>
      <p:sp>
        <p:nvSpPr>
          <p:cNvPr id="376844" name="AutoShape 12"/>
          <p:cNvSpPr>
            <a:spLocks/>
          </p:cNvSpPr>
          <p:nvPr/>
        </p:nvSpPr>
        <p:spPr bwMode="auto">
          <a:xfrm rot="1662859">
            <a:off x="1626871" y="1060133"/>
            <a:ext cx="1084580" cy="3011805"/>
          </a:xfrm>
          <a:prstGeom prst="rightBrace">
            <a:avLst>
              <a:gd name="adj1" fmla="val 30855"/>
              <a:gd name="adj2" fmla="val 50000"/>
            </a:avLst>
          </a:prstGeom>
          <a:noFill/>
          <a:ln w="50800">
            <a:solidFill>
              <a:srgbClr val="00FF00"/>
            </a:solidFill>
            <a:round/>
            <a:headEnd/>
            <a:tailEnd/>
          </a:ln>
          <a:effectLst/>
        </p:spPr>
        <p:txBody>
          <a:bodyPr wrap="none" lIns="65306" tIns="32653" rIns="65306" bIns="32653" anchor="ctr"/>
          <a:lstStyle/>
          <a:p>
            <a:endParaRPr lang="en-US"/>
          </a:p>
        </p:txBody>
      </p:sp>
      <p:sp>
        <p:nvSpPr>
          <p:cNvPr id="376845" name="Line 13"/>
          <p:cNvSpPr>
            <a:spLocks noChangeShapeType="1"/>
          </p:cNvSpPr>
          <p:nvPr/>
        </p:nvSpPr>
        <p:spPr bwMode="auto">
          <a:xfrm flipH="1" flipV="1">
            <a:off x="1341120" y="2834640"/>
            <a:ext cx="1158240" cy="457200"/>
          </a:xfrm>
          <a:prstGeom prst="line">
            <a:avLst/>
          </a:prstGeom>
          <a:noFill/>
          <a:ln w="50800" cap="rnd">
            <a:solidFill>
              <a:schemeClr val="tx1"/>
            </a:solidFill>
            <a:prstDash val="sysDot"/>
            <a:round/>
            <a:headEnd/>
            <a:tailEnd/>
          </a:ln>
          <a:effectLst/>
        </p:spPr>
        <p:txBody>
          <a:bodyPr wrap="none" lIns="65306" tIns="32653" rIns="65306" bIns="32653" anchor="ctr"/>
          <a:lstStyle/>
          <a:p>
            <a:endParaRPr lang="en-US"/>
          </a:p>
        </p:txBody>
      </p:sp>
      <p:sp>
        <p:nvSpPr>
          <p:cNvPr id="376846" name="Line 14"/>
          <p:cNvSpPr>
            <a:spLocks noChangeShapeType="1"/>
          </p:cNvSpPr>
          <p:nvPr/>
        </p:nvSpPr>
        <p:spPr bwMode="auto">
          <a:xfrm flipV="1">
            <a:off x="731520" y="2834640"/>
            <a:ext cx="609600" cy="868680"/>
          </a:xfrm>
          <a:prstGeom prst="line">
            <a:avLst/>
          </a:prstGeom>
          <a:noFill/>
          <a:ln w="101600">
            <a:solidFill>
              <a:srgbClr val="00FFFF"/>
            </a:solidFill>
            <a:round/>
            <a:headEnd type="oval" w="sm" len="sm"/>
            <a:tailEnd type="oval" w="sm" len="sm"/>
          </a:ln>
          <a:effectLst/>
        </p:spPr>
        <p:txBody>
          <a:bodyPr wrap="none" lIns="65306" tIns="32653" rIns="65306" bIns="32653" anchor="ctr"/>
          <a:lstStyle/>
          <a:p>
            <a:endParaRPr lang="en-US"/>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77858" name="Rectangle 2"/>
          <p:cNvSpPr>
            <a:spLocks noGrp="1" noRot="1" noChangeArrowheads="1"/>
          </p:cNvSpPr>
          <p:nvPr>
            <p:ph type="title"/>
          </p:nvPr>
        </p:nvSpPr>
        <p:spPr/>
        <p:txBody>
          <a:bodyPr/>
          <a:lstStyle/>
          <a:p>
            <a:r>
              <a:rPr lang="en-US" sz="2900" dirty="0"/>
              <a:t>A note on vector arithmetic</a:t>
            </a:r>
          </a:p>
        </p:txBody>
      </p:sp>
      <p:sp>
        <p:nvSpPr>
          <p:cNvPr id="377859" name="Text Box 3"/>
          <p:cNvSpPr txBox="1">
            <a:spLocks noChangeArrowheads="1"/>
          </p:cNvSpPr>
          <p:nvPr/>
        </p:nvSpPr>
        <p:spPr bwMode="auto">
          <a:xfrm>
            <a:off x="3413760" y="1417320"/>
            <a:ext cx="310896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endParaRPr lang="en-US" sz="2000" dirty="0">
              <a:effectLst>
                <a:outerShdw blurRad="38100" dist="38100" dir="2700000" algn="tl">
                  <a:srgbClr val="000000"/>
                </a:outerShdw>
              </a:effectLst>
            </a:endParaRPr>
          </a:p>
        </p:txBody>
      </p:sp>
      <p:sp>
        <p:nvSpPr>
          <p:cNvPr id="377860" name="Text Box 4"/>
          <p:cNvSpPr txBox="1">
            <a:spLocks noChangeArrowheads="1"/>
          </p:cNvSpPr>
          <p:nvPr/>
        </p:nvSpPr>
        <p:spPr bwMode="auto">
          <a:xfrm>
            <a:off x="3291840" y="822960"/>
            <a:ext cx="3901440" cy="1198562"/>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300" dirty="0">
                <a:effectLst>
                  <a:outerShdw blurRad="38100" dist="38100" dir="2700000" algn="tl">
                    <a:srgbClr val="000000"/>
                  </a:outerShdw>
                </a:effectLst>
              </a:rPr>
              <a:t> Adding multiple vectors </a:t>
            </a:r>
          </a:p>
          <a:p>
            <a:pPr marL="244899" indent="-244899">
              <a:lnSpc>
                <a:spcPct val="90000"/>
              </a:lnSpc>
              <a:spcBef>
                <a:spcPct val="50000"/>
              </a:spcBef>
            </a:pPr>
            <a:r>
              <a:rPr lang="en-US" sz="2300" dirty="0">
                <a:effectLst>
                  <a:outerShdw blurRad="38100" dist="38100" dir="2700000" algn="tl">
                    <a:srgbClr val="000000"/>
                  </a:outerShdw>
                </a:effectLst>
              </a:rPr>
              <a:t> Length of the result is equal to the sum of projections</a:t>
            </a:r>
          </a:p>
        </p:txBody>
      </p:sp>
      <p:sp>
        <p:nvSpPr>
          <p:cNvPr id="377861" name="Line 5"/>
          <p:cNvSpPr>
            <a:spLocks noChangeShapeType="1"/>
          </p:cNvSpPr>
          <p:nvPr/>
        </p:nvSpPr>
        <p:spPr bwMode="auto">
          <a:xfrm flipV="1">
            <a:off x="731520" y="1051560"/>
            <a:ext cx="1889760" cy="2651760"/>
          </a:xfrm>
          <a:prstGeom prst="line">
            <a:avLst/>
          </a:prstGeom>
          <a:noFill/>
          <a:ln w="63500">
            <a:solidFill>
              <a:srgbClr val="FF0000"/>
            </a:solidFill>
            <a:round/>
            <a:headEnd/>
            <a:tailEnd type="triangle" w="med" len="med"/>
          </a:ln>
          <a:effectLst/>
        </p:spPr>
        <p:txBody>
          <a:bodyPr wrap="none" lIns="65306" tIns="32653" rIns="65306" bIns="32653" anchor="ctr"/>
          <a:lstStyle/>
          <a:p>
            <a:endParaRPr lang="en-US"/>
          </a:p>
        </p:txBody>
      </p:sp>
      <p:sp>
        <p:nvSpPr>
          <p:cNvPr id="377862" name="Line 6"/>
          <p:cNvSpPr>
            <a:spLocks noChangeShapeType="1"/>
          </p:cNvSpPr>
          <p:nvPr/>
        </p:nvSpPr>
        <p:spPr bwMode="auto">
          <a:xfrm flipV="1">
            <a:off x="731520" y="3291840"/>
            <a:ext cx="1767840" cy="411480"/>
          </a:xfrm>
          <a:prstGeom prst="line">
            <a:avLst/>
          </a:prstGeom>
          <a:noFill/>
          <a:ln w="101600">
            <a:solidFill>
              <a:srgbClr val="00FFFF"/>
            </a:solidFill>
            <a:round/>
            <a:headEnd type="oval" w="sm" len="sm"/>
            <a:tailEnd type="triangle" w="med" len="med"/>
          </a:ln>
          <a:effectLst/>
        </p:spPr>
        <p:txBody>
          <a:bodyPr wrap="none" lIns="65306" tIns="32653" rIns="65306" bIns="32653" anchor="ctr"/>
          <a:lstStyle/>
          <a:p>
            <a:endParaRPr lang="en-US"/>
          </a:p>
        </p:txBody>
      </p:sp>
      <p:sp>
        <p:nvSpPr>
          <p:cNvPr id="377863" name="Line 7"/>
          <p:cNvSpPr>
            <a:spLocks noChangeShapeType="1"/>
          </p:cNvSpPr>
          <p:nvPr/>
        </p:nvSpPr>
        <p:spPr bwMode="auto">
          <a:xfrm flipH="1" flipV="1">
            <a:off x="914400" y="1874520"/>
            <a:ext cx="1584960" cy="1417320"/>
          </a:xfrm>
          <a:prstGeom prst="line">
            <a:avLst/>
          </a:prstGeom>
          <a:noFill/>
          <a:ln w="101600">
            <a:solidFill>
              <a:srgbClr val="FF00FF"/>
            </a:solidFill>
            <a:round/>
            <a:headEnd type="oval" w="sm" len="sm"/>
            <a:tailEnd type="triangle" w="med" len="med"/>
          </a:ln>
          <a:effectLst/>
        </p:spPr>
        <p:txBody>
          <a:bodyPr wrap="none" lIns="65306" tIns="32653" rIns="65306" bIns="32653" anchor="ctr"/>
          <a:lstStyle/>
          <a:p>
            <a:endParaRPr lang="en-US"/>
          </a:p>
        </p:txBody>
      </p:sp>
      <p:sp>
        <p:nvSpPr>
          <p:cNvPr id="377864" name="Line 8"/>
          <p:cNvSpPr>
            <a:spLocks noChangeShapeType="1"/>
          </p:cNvSpPr>
          <p:nvPr/>
        </p:nvSpPr>
        <p:spPr bwMode="auto">
          <a:xfrm flipV="1">
            <a:off x="914400" y="1051560"/>
            <a:ext cx="1706880" cy="822960"/>
          </a:xfrm>
          <a:prstGeom prst="line">
            <a:avLst/>
          </a:prstGeom>
          <a:noFill/>
          <a:ln w="50800">
            <a:solidFill>
              <a:schemeClr val="hlink"/>
            </a:solidFill>
            <a:round/>
            <a:headEnd type="oval" w="sm" len="sm"/>
            <a:tailEnd type="triangle" w="med" len="med"/>
          </a:ln>
          <a:effectLst/>
        </p:spPr>
        <p:txBody>
          <a:bodyPr wrap="none" lIns="65306" tIns="32653" rIns="65306" bIns="32653" anchor="ctr"/>
          <a:lstStyle/>
          <a:p>
            <a:endParaRPr lang="en-US"/>
          </a:p>
        </p:txBody>
      </p:sp>
      <p:sp>
        <p:nvSpPr>
          <p:cNvPr id="377865" name="Text Box 9"/>
          <p:cNvSpPr txBox="1">
            <a:spLocks noChangeArrowheads="1"/>
          </p:cNvSpPr>
          <p:nvPr/>
        </p:nvSpPr>
        <p:spPr bwMode="auto">
          <a:xfrm>
            <a:off x="1524000" y="347472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0</a:t>
            </a:r>
          </a:p>
        </p:txBody>
      </p:sp>
      <p:sp>
        <p:nvSpPr>
          <p:cNvPr id="377866" name="Text Box 10"/>
          <p:cNvSpPr txBox="1">
            <a:spLocks noChangeArrowheads="1"/>
          </p:cNvSpPr>
          <p:nvPr/>
        </p:nvSpPr>
        <p:spPr bwMode="auto">
          <a:xfrm>
            <a:off x="2011680" y="26974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1</a:t>
            </a:r>
          </a:p>
        </p:txBody>
      </p:sp>
      <p:sp>
        <p:nvSpPr>
          <p:cNvPr id="377867" name="Text Box 11"/>
          <p:cNvSpPr txBox="1">
            <a:spLocks noChangeArrowheads="1"/>
          </p:cNvSpPr>
          <p:nvPr/>
        </p:nvSpPr>
        <p:spPr bwMode="auto">
          <a:xfrm>
            <a:off x="1158240" y="13258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2</a:t>
            </a:r>
          </a:p>
        </p:txBody>
      </p:sp>
      <p:sp>
        <p:nvSpPr>
          <p:cNvPr id="377868" name="AutoShape 12"/>
          <p:cNvSpPr>
            <a:spLocks/>
          </p:cNvSpPr>
          <p:nvPr/>
        </p:nvSpPr>
        <p:spPr bwMode="auto">
          <a:xfrm rot="1662859">
            <a:off x="1626871" y="1060133"/>
            <a:ext cx="1084580" cy="3011805"/>
          </a:xfrm>
          <a:prstGeom prst="rightBrace">
            <a:avLst>
              <a:gd name="adj1" fmla="val 30855"/>
              <a:gd name="adj2" fmla="val 50000"/>
            </a:avLst>
          </a:prstGeom>
          <a:noFill/>
          <a:ln w="50800">
            <a:solidFill>
              <a:srgbClr val="00FF00"/>
            </a:solidFill>
            <a:round/>
            <a:headEnd/>
            <a:tailEnd/>
          </a:ln>
          <a:effectLst/>
        </p:spPr>
        <p:txBody>
          <a:bodyPr wrap="none" lIns="65306" tIns="32653" rIns="65306" bIns="32653" anchor="ctr"/>
          <a:lstStyle/>
          <a:p>
            <a:endParaRPr lang="en-US"/>
          </a:p>
        </p:txBody>
      </p:sp>
      <p:sp>
        <p:nvSpPr>
          <p:cNvPr id="377869" name="Line 13"/>
          <p:cNvSpPr>
            <a:spLocks noChangeShapeType="1"/>
          </p:cNvSpPr>
          <p:nvPr/>
        </p:nvSpPr>
        <p:spPr bwMode="auto">
          <a:xfrm flipH="1" flipV="1">
            <a:off x="1341120" y="2834640"/>
            <a:ext cx="1158240" cy="457200"/>
          </a:xfrm>
          <a:prstGeom prst="line">
            <a:avLst/>
          </a:prstGeom>
          <a:noFill/>
          <a:ln w="50800" cap="rnd">
            <a:solidFill>
              <a:schemeClr val="tx1"/>
            </a:solidFill>
            <a:prstDash val="sysDot"/>
            <a:round/>
            <a:headEnd/>
            <a:tailEnd/>
          </a:ln>
          <a:effectLst/>
        </p:spPr>
        <p:txBody>
          <a:bodyPr wrap="none" lIns="65306" tIns="32653" rIns="65306" bIns="32653" anchor="ctr"/>
          <a:lstStyle/>
          <a:p>
            <a:endParaRPr lang="en-US"/>
          </a:p>
        </p:txBody>
      </p:sp>
      <p:sp>
        <p:nvSpPr>
          <p:cNvPr id="377870" name="Line 14"/>
          <p:cNvSpPr>
            <a:spLocks noChangeShapeType="1"/>
          </p:cNvSpPr>
          <p:nvPr/>
        </p:nvSpPr>
        <p:spPr bwMode="auto">
          <a:xfrm flipV="1">
            <a:off x="731520" y="2834640"/>
            <a:ext cx="609600" cy="868680"/>
          </a:xfrm>
          <a:prstGeom prst="line">
            <a:avLst/>
          </a:prstGeom>
          <a:noFill/>
          <a:ln w="101600">
            <a:solidFill>
              <a:srgbClr val="00FFFF"/>
            </a:solidFill>
            <a:round/>
            <a:headEnd type="oval" w="sm" len="sm"/>
            <a:tailEnd type="oval" w="sm" len="sm"/>
          </a:ln>
          <a:effectLst/>
        </p:spPr>
        <p:txBody>
          <a:bodyPr wrap="none" lIns="65306" tIns="32653" rIns="65306" bIns="32653" anchor="ctr"/>
          <a:lstStyle/>
          <a:p>
            <a:endParaRPr lang="en-US"/>
          </a:p>
        </p:txBody>
      </p:sp>
      <p:sp>
        <p:nvSpPr>
          <p:cNvPr id="377871" name="Line 15"/>
          <p:cNvSpPr>
            <a:spLocks noChangeShapeType="1"/>
          </p:cNvSpPr>
          <p:nvPr/>
        </p:nvSpPr>
        <p:spPr bwMode="auto">
          <a:xfrm flipH="1" flipV="1">
            <a:off x="914400" y="1874520"/>
            <a:ext cx="853440" cy="337185"/>
          </a:xfrm>
          <a:prstGeom prst="line">
            <a:avLst/>
          </a:prstGeom>
          <a:noFill/>
          <a:ln w="50800" cap="rnd">
            <a:solidFill>
              <a:schemeClr val="tx1"/>
            </a:solidFill>
            <a:prstDash val="sysDot"/>
            <a:round/>
            <a:headEnd/>
            <a:tailEnd/>
          </a:ln>
          <a:effectLst/>
        </p:spPr>
        <p:txBody>
          <a:bodyPr wrap="none" lIns="65306" tIns="32653" rIns="65306" bIns="32653" anchor="ctr"/>
          <a:lstStyle/>
          <a:p>
            <a:endParaRPr lang="en-US"/>
          </a:p>
        </p:txBody>
      </p:sp>
      <p:sp>
        <p:nvSpPr>
          <p:cNvPr id="377872" name="Line 16"/>
          <p:cNvSpPr>
            <a:spLocks noChangeShapeType="1"/>
          </p:cNvSpPr>
          <p:nvPr/>
        </p:nvSpPr>
        <p:spPr bwMode="auto">
          <a:xfrm flipV="1">
            <a:off x="1341120" y="2240280"/>
            <a:ext cx="416560" cy="594360"/>
          </a:xfrm>
          <a:prstGeom prst="line">
            <a:avLst/>
          </a:prstGeom>
          <a:noFill/>
          <a:ln w="101600">
            <a:solidFill>
              <a:srgbClr val="FF00FF"/>
            </a:solidFill>
            <a:round/>
            <a:headEnd type="oval" w="sm" len="sm"/>
            <a:tailEnd type="oval" w="sm" len="sm"/>
          </a:ln>
          <a:effectLst/>
        </p:spPr>
        <p:txBody>
          <a:bodyPr wrap="none" lIns="65306" tIns="32653" rIns="65306" bIns="32653" anchor="ctr"/>
          <a:lstStyle/>
          <a:p>
            <a:endParaRPr lang="en-US"/>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78882" name="Rectangle 2"/>
          <p:cNvSpPr>
            <a:spLocks noGrp="1" noRot="1" noChangeArrowheads="1"/>
          </p:cNvSpPr>
          <p:nvPr>
            <p:ph type="title"/>
          </p:nvPr>
        </p:nvSpPr>
        <p:spPr/>
        <p:txBody>
          <a:bodyPr/>
          <a:lstStyle/>
          <a:p>
            <a:r>
              <a:rPr lang="en-US" sz="2900" dirty="0"/>
              <a:t>A note on vector arithmetic</a:t>
            </a:r>
          </a:p>
        </p:txBody>
      </p:sp>
      <p:sp>
        <p:nvSpPr>
          <p:cNvPr id="378883" name="Text Box 3"/>
          <p:cNvSpPr txBox="1">
            <a:spLocks noChangeArrowheads="1"/>
          </p:cNvSpPr>
          <p:nvPr/>
        </p:nvSpPr>
        <p:spPr bwMode="auto">
          <a:xfrm>
            <a:off x="3413760" y="1417320"/>
            <a:ext cx="310896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endParaRPr lang="en-US" sz="2000" dirty="0">
              <a:effectLst>
                <a:outerShdw blurRad="38100" dist="38100" dir="2700000" algn="tl">
                  <a:srgbClr val="000000"/>
                </a:outerShdw>
              </a:effectLst>
            </a:endParaRPr>
          </a:p>
        </p:txBody>
      </p:sp>
      <p:sp>
        <p:nvSpPr>
          <p:cNvPr id="378884" name="Text Box 4"/>
          <p:cNvSpPr txBox="1">
            <a:spLocks noChangeArrowheads="1"/>
          </p:cNvSpPr>
          <p:nvPr/>
        </p:nvSpPr>
        <p:spPr bwMode="auto">
          <a:xfrm>
            <a:off x="3291840" y="822960"/>
            <a:ext cx="3901440" cy="1198562"/>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300" dirty="0">
                <a:effectLst>
                  <a:outerShdw blurRad="38100" dist="38100" dir="2700000" algn="tl">
                    <a:srgbClr val="000000"/>
                  </a:outerShdw>
                </a:effectLst>
              </a:rPr>
              <a:t> Adding multiple vectors </a:t>
            </a:r>
          </a:p>
          <a:p>
            <a:pPr marL="244899" indent="-244899">
              <a:lnSpc>
                <a:spcPct val="90000"/>
              </a:lnSpc>
              <a:spcBef>
                <a:spcPct val="50000"/>
              </a:spcBef>
            </a:pPr>
            <a:r>
              <a:rPr lang="en-US" sz="2300" dirty="0">
                <a:effectLst>
                  <a:outerShdw blurRad="38100" dist="38100" dir="2700000" algn="tl">
                    <a:srgbClr val="000000"/>
                  </a:outerShdw>
                </a:effectLst>
              </a:rPr>
              <a:t> Length of the result is equal to the sum of projections</a:t>
            </a:r>
          </a:p>
        </p:txBody>
      </p:sp>
      <p:sp>
        <p:nvSpPr>
          <p:cNvPr id="378885" name="Line 5"/>
          <p:cNvSpPr>
            <a:spLocks noChangeShapeType="1"/>
          </p:cNvSpPr>
          <p:nvPr/>
        </p:nvSpPr>
        <p:spPr bwMode="auto">
          <a:xfrm flipV="1">
            <a:off x="731520" y="1051560"/>
            <a:ext cx="1889760" cy="2651760"/>
          </a:xfrm>
          <a:prstGeom prst="line">
            <a:avLst/>
          </a:prstGeom>
          <a:noFill/>
          <a:ln w="63500">
            <a:solidFill>
              <a:srgbClr val="FF0000"/>
            </a:solidFill>
            <a:round/>
            <a:headEnd/>
            <a:tailEnd type="triangle" w="med" len="med"/>
          </a:ln>
          <a:effectLst/>
        </p:spPr>
        <p:txBody>
          <a:bodyPr wrap="none" lIns="65306" tIns="32653" rIns="65306" bIns="32653" anchor="ctr"/>
          <a:lstStyle/>
          <a:p>
            <a:endParaRPr lang="en-US"/>
          </a:p>
        </p:txBody>
      </p:sp>
      <p:sp>
        <p:nvSpPr>
          <p:cNvPr id="378886" name="Line 6"/>
          <p:cNvSpPr>
            <a:spLocks noChangeShapeType="1"/>
          </p:cNvSpPr>
          <p:nvPr/>
        </p:nvSpPr>
        <p:spPr bwMode="auto">
          <a:xfrm flipV="1">
            <a:off x="731520" y="3291840"/>
            <a:ext cx="1767840" cy="411480"/>
          </a:xfrm>
          <a:prstGeom prst="line">
            <a:avLst/>
          </a:prstGeom>
          <a:noFill/>
          <a:ln w="101600">
            <a:solidFill>
              <a:srgbClr val="00FFFF"/>
            </a:solidFill>
            <a:round/>
            <a:headEnd type="oval" w="sm" len="sm"/>
            <a:tailEnd type="triangle" w="med" len="med"/>
          </a:ln>
          <a:effectLst/>
        </p:spPr>
        <p:txBody>
          <a:bodyPr wrap="none" lIns="65306" tIns="32653" rIns="65306" bIns="32653" anchor="ctr"/>
          <a:lstStyle/>
          <a:p>
            <a:endParaRPr lang="en-US"/>
          </a:p>
        </p:txBody>
      </p:sp>
      <p:sp>
        <p:nvSpPr>
          <p:cNvPr id="378887" name="Line 7"/>
          <p:cNvSpPr>
            <a:spLocks noChangeShapeType="1"/>
          </p:cNvSpPr>
          <p:nvPr/>
        </p:nvSpPr>
        <p:spPr bwMode="auto">
          <a:xfrm flipH="1" flipV="1">
            <a:off x="914400" y="1874520"/>
            <a:ext cx="1584960" cy="1417320"/>
          </a:xfrm>
          <a:prstGeom prst="line">
            <a:avLst/>
          </a:prstGeom>
          <a:noFill/>
          <a:ln w="101600">
            <a:solidFill>
              <a:srgbClr val="FF00FF"/>
            </a:solidFill>
            <a:round/>
            <a:headEnd type="oval" w="sm" len="sm"/>
            <a:tailEnd type="triangle" w="med" len="med"/>
          </a:ln>
          <a:effectLst/>
        </p:spPr>
        <p:txBody>
          <a:bodyPr wrap="none" lIns="65306" tIns="32653" rIns="65306" bIns="32653" anchor="ctr"/>
          <a:lstStyle/>
          <a:p>
            <a:endParaRPr lang="en-US"/>
          </a:p>
        </p:txBody>
      </p:sp>
      <p:sp>
        <p:nvSpPr>
          <p:cNvPr id="378888" name="Line 8"/>
          <p:cNvSpPr>
            <a:spLocks noChangeShapeType="1"/>
          </p:cNvSpPr>
          <p:nvPr/>
        </p:nvSpPr>
        <p:spPr bwMode="auto">
          <a:xfrm flipV="1">
            <a:off x="914400" y="1051560"/>
            <a:ext cx="1706880" cy="822960"/>
          </a:xfrm>
          <a:prstGeom prst="line">
            <a:avLst/>
          </a:prstGeom>
          <a:noFill/>
          <a:ln w="101600">
            <a:solidFill>
              <a:srgbClr val="FFFF00"/>
            </a:solidFill>
            <a:round/>
            <a:headEnd type="oval" w="sm" len="sm"/>
            <a:tailEnd type="triangle" w="med" len="med"/>
          </a:ln>
          <a:effectLst/>
        </p:spPr>
        <p:txBody>
          <a:bodyPr wrap="none" lIns="65306" tIns="32653" rIns="65306" bIns="32653" anchor="ctr"/>
          <a:lstStyle/>
          <a:p>
            <a:endParaRPr lang="en-US"/>
          </a:p>
        </p:txBody>
      </p:sp>
      <p:sp>
        <p:nvSpPr>
          <p:cNvPr id="378889" name="Text Box 9"/>
          <p:cNvSpPr txBox="1">
            <a:spLocks noChangeArrowheads="1"/>
          </p:cNvSpPr>
          <p:nvPr/>
        </p:nvSpPr>
        <p:spPr bwMode="auto">
          <a:xfrm>
            <a:off x="1524000" y="347472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0</a:t>
            </a:r>
          </a:p>
        </p:txBody>
      </p:sp>
      <p:sp>
        <p:nvSpPr>
          <p:cNvPr id="378890" name="Text Box 10"/>
          <p:cNvSpPr txBox="1">
            <a:spLocks noChangeArrowheads="1"/>
          </p:cNvSpPr>
          <p:nvPr/>
        </p:nvSpPr>
        <p:spPr bwMode="auto">
          <a:xfrm>
            <a:off x="2011680" y="26974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1</a:t>
            </a:r>
          </a:p>
        </p:txBody>
      </p:sp>
      <p:sp>
        <p:nvSpPr>
          <p:cNvPr id="378891" name="Text Box 11"/>
          <p:cNvSpPr txBox="1">
            <a:spLocks noChangeArrowheads="1"/>
          </p:cNvSpPr>
          <p:nvPr/>
        </p:nvSpPr>
        <p:spPr bwMode="auto">
          <a:xfrm>
            <a:off x="1158240" y="1325880"/>
            <a:ext cx="48768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effectLst>
                  <a:outerShdw blurRad="38100" dist="38100" dir="2700000" algn="tl">
                    <a:srgbClr val="000000"/>
                  </a:outerShdw>
                </a:effectLst>
              </a:rPr>
              <a:t>V</a:t>
            </a:r>
            <a:r>
              <a:rPr lang="en-US" baseline="-25000" dirty="0">
                <a:solidFill>
                  <a:schemeClr val="tx1"/>
                </a:solidFill>
                <a:effectLst>
                  <a:outerShdw blurRad="38100" dist="38100" dir="2700000" algn="tl">
                    <a:srgbClr val="000000"/>
                  </a:outerShdw>
                </a:effectLst>
              </a:rPr>
              <a:t>2</a:t>
            </a:r>
          </a:p>
        </p:txBody>
      </p:sp>
      <p:sp>
        <p:nvSpPr>
          <p:cNvPr id="378892" name="AutoShape 12"/>
          <p:cNvSpPr>
            <a:spLocks/>
          </p:cNvSpPr>
          <p:nvPr/>
        </p:nvSpPr>
        <p:spPr bwMode="auto">
          <a:xfrm rot="1662859">
            <a:off x="1626871" y="1060133"/>
            <a:ext cx="1084580" cy="3011805"/>
          </a:xfrm>
          <a:prstGeom prst="rightBrace">
            <a:avLst>
              <a:gd name="adj1" fmla="val 30855"/>
              <a:gd name="adj2" fmla="val 50000"/>
            </a:avLst>
          </a:prstGeom>
          <a:noFill/>
          <a:ln w="50800">
            <a:solidFill>
              <a:srgbClr val="00FF00"/>
            </a:solidFill>
            <a:round/>
            <a:headEnd/>
            <a:tailEnd/>
          </a:ln>
          <a:effectLst/>
        </p:spPr>
        <p:txBody>
          <a:bodyPr wrap="none" lIns="65306" tIns="32653" rIns="65306" bIns="32653" anchor="ctr"/>
          <a:lstStyle/>
          <a:p>
            <a:endParaRPr lang="en-US"/>
          </a:p>
        </p:txBody>
      </p:sp>
      <p:sp>
        <p:nvSpPr>
          <p:cNvPr id="378893" name="Line 13"/>
          <p:cNvSpPr>
            <a:spLocks noChangeShapeType="1"/>
          </p:cNvSpPr>
          <p:nvPr/>
        </p:nvSpPr>
        <p:spPr bwMode="auto">
          <a:xfrm flipH="1" flipV="1">
            <a:off x="1341120" y="2834640"/>
            <a:ext cx="1158240" cy="457200"/>
          </a:xfrm>
          <a:prstGeom prst="line">
            <a:avLst/>
          </a:prstGeom>
          <a:noFill/>
          <a:ln w="50800" cap="rnd">
            <a:solidFill>
              <a:schemeClr val="tx1"/>
            </a:solidFill>
            <a:prstDash val="sysDot"/>
            <a:round/>
            <a:headEnd/>
            <a:tailEnd/>
          </a:ln>
          <a:effectLst/>
        </p:spPr>
        <p:txBody>
          <a:bodyPr wrap="none" lIns="65306" tIns="32653" rIns="65306" bIns="32653" anchor="ctr"/>
          <a:lstStyle/>
          <a:p>
            <a:endParaRPr lang="en-US"/>
          </a:p>
        </p:txBody>
      </p:sp>
      <p:sp>
        <p:nvSpPr>
          <p:cNvPr id="378894" name="Line 14"/>
          <p:cNvSpPr>
            <a:spLocks noChangeShapeType="1"/>
          </p:cNvSpPr>
          <p:nvPr/>
        </p:nvSpPr>
        <p:spPr bwMode="auto">
          <a:xfrm flipV="1">
            <a:off x="731520" y="2834640"/>
            <a:ext cx="609600" cy="868680"/>
          </a:xfrm>
          <a:prstGeom prst="line">
            <a:avLst/>
          </a:prstGeom>
          <a:noFill/>
          <a:ln w="101600">
            <a:solidFill>
              <a:srgbClr val="00FFFF"/>
            </a:solidFill>
            <a:round/>
            <a:headEnd type="oval" w="sm" len="sm"/>
            <a:tailEnd type="oval" w="sm" len="sm"/>
          </a:ln>
          <a:effectLst/>
        </p:spPr>
        <p:txBody>
          <a:bodyPr wrap="none" lIns="65306" tIns="32653" rIns="65306" bIns="32653" anchor="ctr"/>
          <a:lstStyle/>
          <a:p>
            <a:endParaRPr lang="en-US"/>
          </a:p>
        </p:txBody>
      </p:sp>
      <p:sp>
        <p:nvSpPr>
          <p:cNvPr id="378895" name="Line 15"/>
          <p:cNvSpPr>
            <a:spLocks noChangeShapeType="1"/>
          </p:cNvSpPr>
          <p:nvPr/>
        </p:nvSpPr>
        <p:spPr bwMode="auto">
          <a:xfrm flipH="1" flipV="1">
            <a:off x="914400" y="1874520"/>
            <a:ext cx="853440" cy="337185"/>
          </a:xfrm>
          <a:prstGeom prst="line">
            <a:avLst/>
          </a:prstGeom>
          <a:noFill/>
          <a:ln w="50800" cap="rnd">
            <a:solidFill>
              <a:schemeClr val="tx1"/>
            </a:solidFill>
            <a:prstDash val="sysDot"/>
            <a:round/>
            <a:headEnd/>
            <a:tailEnd/>
          </a:ln>
          <a:effectLst/>
        </p:spPr>
        <p:txBody>
          <a:bodyPr wrap="none" lIns="65306" tIns="32653" rIns="65306" bIns="32653" anchor="ctr"/>
          <a:lstStyle/>
          <a:p>
            <a:endParaRPr lang="en-US"/>
          </a:p>
        </p:txBody>
      </p:sp>
      <p:sp>
        <p:nvSpPr>
          <p:cNvPr id="378896" name="Line 16"/>
          <p:cNvSpPr>
            <a:spLocks noChangeShapeType="1"/>
          </p:cNvSpPr>
          <p:nvPr/>
        </p:nvSpPr>
        <p:spPr bwMode="auto">
          <a:xfrm flipV="1">
            <a:off x="1341120" y="2240280"/>
            <a:ext cx="416560" cy="594360"/>
          </a:xfrm>
          <a:prstGeom prst="line">
            <a:avLst/>
          </a:prstGeom>
          <a:noFill/>
          <a:ln w="101600">
            <a:solidFill>
              <a:srgbClr val="FF00FF"/>
            </a:solidFill>
            <a:round/>
            <a:headEnd type="oval" w="sm" len="sm"/>
            <a:tailEnd type="oval" w="sm" len="sm"/>
          </a:ln>
          <a:effectLst/>
        </p:spPr>
        <p:txBody>
          <a:bodyPr wrap="none" lIns="65306" tIns="32653" rIns="65306" bIns="32653" anchor="ctr"/>
          <a:lstStyle/>
          <a:p>
            <a:endParaRPr lang="en-US"/>
          </a:p>
        </p:txBody>
      </p:sp>
      <p:sp>
        <p:nvSpPr>
          <p:cNvPr id="378897" name="Line 17"/>
          <p:cNvSpPr>
            <a:spLocks noChangeShapeType="1"/>
          </p:cNvSpPr>
          <p:nvPr/>
        </p:nvSpPr>
        <p:spPr bwMode="auto">
          <a:xfrm flipV="1">
            <a:off x="1767840" y="1051560"/>
            <a:ext cx="834390" cy="1188720"/>
          </a:xfrm>
          <a:prstGeom prst="line">
            <a:avLst/>
          </a:prstGeom>
          <a:noFill/>
          <a:ln w="101600">
            <a:solidFill>
              <a:srgbClr val="FFFF00"/>
            </a:solidFill>
            <a:round/>
            <a:headEnd type="oval" w="sm" len="sm"/>
            <a:tailEnd type="oval" w="sm" len="sm"/>
          </a:ln>
          <a:effectLst/>
        </p:spPr>
        <p:txBody>
          <a:bodyPr wrap="none" lIns="65306" tIns="32653" rIns="65306" bIns="32653" anchor="ctr"/>
          <a:lstStyle/>
          <a:p>
            <a:endParaRPr lang="en-US"/>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93218" name="Rectangle 2"/>
          <p:cNvSpPr>
            <a:spLocks noGrp="1" noRot="1" noChangeArrowheads="1"/>
          </p:cNvSpPr>
          <p:nvPr>
            <p:ph type="title"/>
          </p:nvPr>
        </p:nvSpPr>
        <p:spPr/>
        <p:txBody>
          <a:bodyPr/>
          <a:lstStyle/>
          <a:p>
            <a:r>
              <a:rPr lang="en-US"/>
              <a:t>Last step</a:t>
            </a:r>
          </a:p>
        </p:txBody>
      </p:sp>
      <p:graphicFrame>
        <p:nvGraphicFramePr>
          <p:cNvPr id="393219" name="Object 3"/>
          <p:cNvGraphicFramePr>
            <a:graphicFrameLocks noChangeAspect="1"/>
          </p:cNvGraphicFramePr>
          <p:nvPr>
            <p:ph sz="half" idx="1"/>
          </p:nvPr>
        </p:nvGraphicFramePr>
        <p:xfrm>
          <a:off x="365760" y="1691640"/>
          <a:ext cx="1103630" cy="665798"/>
        </p:xfrm>
        <a:graphic>
          <a:graphicData uri="http://schemas.openxmlformats.org/presentationml/2006/ole">
            <p:oleObj spid="_x0000_s50178" name="Equation" r:id="rId4" imgW="380880" imgH="241200" progId="Equation.3">
              <p:embed/>
            </p:oleObj>
          </a:graphicData>
        </a:graphic>
      </p:graphicFrame>
    </p:spTree>
  </p:cSld>
  <p:clrMapOvr>
    <a:masterClrMapping/>
  </p:clrMapOvr>
  <p:transition/>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60450" name="Rectangle 2"/>
          <p:cNvSpPr>
            <a:spLocks noGrp="1" noRot="1" noChangeArrowheads="1"/>
          </p:cNvSpPr>
          <p:nvPr>
            <p:ph type="title"/>
          </p:nvPr>
        </p:nvSpPr>
        <p:spPr/>
        <p:txBody>
          <a:bodyPr/>
          <a:lstStyle/>
          <a:p>
            <a:r>
              <a:rPr lang="en-US"/>
              <a:t>Last step</a:t>
            </a:r>
          </a:p>
        </p:txBody>
      </p:sp>
      <p:graphicFrame>
        <p:nvGraphicFramePr>
          <p:cNvPr id="360456" name="Object 8"/>
          <p:cNvGraphicFramePr>
            <a:graphicFrameLocks noChangeAspect="1"/>
          </p:cNvGraphicFramePr>
          <p:nvPr>
            <p:ph sz="half" idx="1"/>
          </p:nvPr>
        </p:nvGraphicFramePr>
        <p:xfrm>
          <a:off x="0" y="1783080"/>
          <a:ext cx="2438400" cy="764858"/>
        </p:xfrm>
        <a:graphic>
          <a:graphicData uri="http://schemas.openxmlformats.org/presentationml/2006/ole">
            <p:oleObj spid="_x0000_s51202" name="Equation" r:id="rId4" imgW="711000" imgH="304560" progId="Equation.3">
              <p:embed/>
            </p:oleObj>
          </a:graphicData>
        </a:graphic>
      </p:graphicFrame>
    </p:spTree>
  </p:cSld>
  <p:clrMapOvr>
    <a:masterClrMapping/>
  </p:clrMapOvr>
  <p:transition/>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p:txBody>
          <a:bodyPr/>
          <a:lstStyle/>
          <a:p>
            <a:r>
              <a:rPr lang="en-US"/>
              <a:t>Last step</a:t>
            </a:r>
          </a:p>
        </p:txBody>
      </p:sp>
      <p:graphicFrame>
        <p:nvGraphicFramePr>
          <p:cNvPr id="399363" name="Object 3"/>
          <p:cNvGraphicFramePr>
            <a:graphicFrameLocks noChangeAspect="1"/>
          </p:cNvGraphicFramePr>
          <p:nvPr>
            <p:ph sz="half" idx="1"/>
          </p:nvPr>
        </p:nvGraphicFramePr>
        <p:xfrm>
          <a:off x="304800" y="1645920"/>
          <a:ext cx="3291840" cy="965835"/>
        </p:xfrm>
        <a:graphic>
          <a:graphicData uri="http://schemas.openxmlformats.org/presentationml/2006/ole">
            <p:oleObj spid="_x0000_s52226" name="Equation" r:id="rId4" imgW="1168200" imgH="457200" progId="Equation.3">
              <p:embed/>
            </p:oleObj>
          </a:graphicData>
        </a:graphic>
      </p:graphicFrame>
    </p:spTree>
  </p:cSld>
  <p:clrMapOvr>
    <a:masterClrMapping/>
  </p:clrMapOvr>
  <p:transition/>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89122" name="Rectangle 2"/>
          <p:cNvSpPr>
            <a:spLocks noGrp="1" noRot="1" noChangeArrowheads="1"/>
          </p:cNvSpPr>
          <p:nvPr>
            <p:ph type="title"/>
          </p:nvPr>
        </p:nvSpPr>
        <p:spPr/>
        <p:txBody>
          <a:bodyPr/>
          <a:lstStyle/>
          <a:p>
            <a:r>
              <a:rPr lang="en-US"/>
              <a:t>Last step</a:t>
            </a:r>
          </a:p>
        </p:txBody>
      </p:sp>
      <p:graphicFrame>
        <p:nvGraphicFramePr>
          <p:cNvPr id="389123" name="Object 3"/>
          <p:cNvGraphicFramePr>
            <a:graphicFrameLocks noChangeAspect="1"/>
          </p:cNvGraphicFramePr>
          <p:nvPr>
            <p:ph sz="half" idx="1"/>
          </p:nvPr>
        </p:nvGraphicFramePr>
        <p:xfrm>
          <a:off x="304800" y="1645920"/>
          <a:ext cx="3291840" cy="965835"/>
        </p:xfrm>
        <a:graphic>
          <a:graphicData uri="http://schemas.openxmlformats.org/presentationml/2006/ole">
            <p:oleObj spid="_x0000_s53250" name="Equation" r:id="rId4" imgW="1168200" imgH="457200" progId="Equation.3">
              <p:embed/>
            </p:oleObj>
          </a:graphicData>
        </a:graphic>
      </p:graphicFrame>
      <p:sp>
        <p:nvSpPr>
          <p:cNvPr id="389124" name="Oval 4"/>
          <p:cNvSpPr>
            <a:spLocks noChangeArrowheads="1"/>
          </p:cNvSpPr>
          <p:nvPr/>
        </p:nvSpPr>
        <p:spPr bwMode="auto">
          <a:xfrm>
            <a:off x="2194560" y="1508760"/>
            <a:ext cx="1402080" cy="123444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Tree>
  </p:cSld>
  <p:clrMapOvr>
    <a:masterClrMapping/>
  </p:clrMapOvr>
  <p:transition/>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01410" name="Rectangle 2"/>
          <p:cNvSpPr>
            <a:spLocks noGrp="1" noRot="1" noChangeArrowheads="1"/>
          </p:cNvSpPr>
          <p:nvPr>
            <p:ph type="title"/>
          </p:nvPr>
        </p:nvSpPr>
        <p:spPr/>
        <p:txBody>
          <a:bodyPr/>
          <a:lstStyle/>
          <a:p>
            <a:r>
              <a:rPr lang="en-US"/>
              <a:t>Last step</a:t>
            </a:r>
          </a:p>
        </p:txBody>
      </p:sp>
      <p:graphicFrame>
        <p:nvGraphicFramePr>
          <p:cNvPr id="401411" name="Object 3"/>
          <p:cNvGraphicFramePr>
            <a:graphicFrameLocks noChangeAspect="1"/>
          </p:cNvGraphicFramePr>
          <p:nvPr>
            <p:ph sz="half" idx="1"/>
          </p:nvPr>
        </p:nvGraphicFramePr>
        <p:xfrm>
          <a:off x="304800" y="1645920"/>
          <a:ext cx="3291840" cy="965835"/>
        </p:xfrm>
        <a:graphic>
          <a:graphicData uri="http://schemas.openxmlformats.org/presentationml/2006/ole">
            <p:oleObj spid="_x0000_s54274" name="Equation" r:id="rId4" imgW="1168200" imgH="457200" progId="Equation.3">
              <p:embed/>
            </p:oleObj>
          </a:graphicData>
        </a:graphic>
      </p:graphicFrame>
      <p:sp>
        <p:nvSpPr>
          <p:cNvPr id="401412" name="Oval 4"/>
          <p:cNvSpPr>
            <a:spLocks noChangeArrowheads="1"/>
          </p:cNvSpPr>
          <p:nvPr/>
        </p:nvSpPr>
        <p:spPr bwMode="auto">
          <a:xfrm>
            <a:off x="2194560" y="1508760"/>
            <a:ext cx="1402080" cy="123444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grpSp>
        <p:nvGrpSpPr>
          <p:cNvPr id="2" name="Group 19"/>
          <p:cNvGrpSpPr>
            <a:grpSpLocks/>
          </p:cNvGrpSpPr>
          <p:nvPr/>
        </p:nvGrpSpPr>
        <p:grpSpPr bwMode="auto">
          <a:xfrm>
            <a:off x="5486400" y="548640"/>
            <a:ext cx="1158240" cy="2011680"/>
            <a:chOff x="3888" y="480"/>
            <a:chExt cx="1488" cy="2784"/>
          </a:xfrm>
        </p:grpSpPr>
        <p:sp>
          <p:nvSpPr>
            <p:cNvPr id="401414" name="Line 6"/>
            <p:cNvSpPr>
              <a:spLocks noChangeShapeType="1"/>
            </p:cNvSpPr>
            <p:nvPr/>
          </p:nvSpPr>
          <p:spPr bwMode="auto">
            <a:xfrm flipV="1">
              <a:off x="3888" y="480"/>
              <a:ext cx="1488" cy="2784"/>
            </a:xfrm>
            <a:prstGeom prst="line">
              <a:avLst/>
            </a:prstGeom>
            <a:noFill/>
            <a:ln w="63500">
              <a:solidFill>
                <a:srgbClr val="FF0000"/>
              </a:solidFill>
              <a:round/>
              <a:headEnd/>
              <a:tailEnd type="triangle" w="med" len="med"/>
            </a:ln>
            <a:effectLst/>
          </p:spPr>
          <p:txBody>
            <a:bodyPr wrap="none" anchor="ctr"/>
            <a:lstStyle/>
            <a:p>
              <a:endParaRPr lang="en-US"/>
            </a:p>
          </p:txBody>
        </p:sp>
        <p:sp>
          <p:nvSpPr>
            <p:cNvPr id="401415" name="Line 7"/>
            <p:cNvSpPr>
              <a:spLocks noChangeShapeType="1"/>
            </p:cNvSpPr>
            <p:nvPr/>
          </p:nvSpPr>
          <p:spPr bwMode="auto">
            <a:xfrm flipV="1">
              <a:off x="3888" y="2832"/>
              <a:ext cx="1392" cy="432"/>
            </a:xfrm>
            <a:prstGeom prst="line">
              <a:avLst/>
            </a:prstGeom>
            <a:noFill/>
            <a:ln w="101600">
              <a:solidFill>
                <a:srgbClr val="00FFFF"/>
              </a:solidFill>
              <a:round/>
              <a:headEnd type="oval" w="sm" len="sm"/>
              <a:tailEnd type="triangle" w="med" len="med"/>
            </a:ln>
            <a:effectLst/>
          </p:spPr>
          <p:txBody>
            <a:bodyPr wrap="none" anchor="ctr"/>
            <a:lstStyle/>
            <a:p>
              <a:endParaRPr lang="en-US"/>
            </a:p>
          </p:txBody>
        </p:sp>
        <p:sp>
          <p:nvSpPr>
            <p:cNvPr id="401416" name="Line 8"/>
            <p:cNvSpPr>
              <a:spLocks noChangeShapeType="1"/>
            </p:cNvSpPr>
            <p:nvPr/>
          </p:nvSpPr>
          <p:spPr bwMode="auto">
            <a:xfrm flipH="1" flipV="1">
              <a:off x="4032" y="1344"/>
              <a:ext cx="1248" cy="1488"/>
            </a:xfrm>
            <a:prstGeom prst="line">
              <a:avLst/>
            </a:prstGeom>
            <a:noFill/>
            <a:ln w="101600">
              <a:solidFill>
                <a:srgbClr val="FF00FF"/>
              </a:solidFill>
              <a:round/>
              <a:headEnd type="oval" w="sm" len="sm"/>
              <a:tailEnd type="triangle" w="med" len="med"/>
            </a:ln>
            <a:effectLst/>
          </p:spPr>
          <p:txBody>
            <a:bodyPr wrap="none" anchor="ctr"/>
            <a:lstStyle/>
            <a:p>
              <a:endParaRPr lang="en-US"/>
            </a:p>
          </p:txBody>
        </p:sp>
        <p:sp>
          <p:nvSpPr>
            <p:cNvPr id="401417" name="Line 9"/>
            <p:cNvSpPr>
              <a:spLocks noChangeShapeType="1"/>
            </p:cNvSpPr>
            <p:nvPr/>
          </p:nvSpPr>
          <p:spPr bwMode="auto">
            <a:xfrm flipV="1">
              <a:off x="4032" y="480"/>
              <a:ext cx="1344" cy="864"/>
            </a:xfrm>
            <a:prstGeom prst="line">
              <a:avLst/>
            </a:prstGeom>
            <a:noFill/>
            <a:ln w="101600">
              <a:solidFill>
                <a:srgbClr val="FFFF00"/>
              </a:solidFill>
              <a:round/>
              <a:headEnd type="oval" w="sm" len="sm"/>
              <a:tailEnd type="triangle" w="med" len="med"/>
            </a:ln>
            <a:effectLst/>
          </p:spPr>
          <p:txBody>
            <a:bodyPr wrap="none" anchor="ctr"/>
            <a:lstStyle/>
            <a:p>
              <a:endParaRPr lang="en-US"/>
            </a:p>
          </p:txBody>
        </p:sp>
        <p:sp>
          <p:nvSpPr>
            <p:cNvPr id="401422" name="Line 14"/>
            <p:cNvSpPr>
              <a:spLocks noChangeShapeType="1"/>
            </p:cNvSpPr>
            <p:nvPr/>
          </p:nvSpPr>
          <p:spPr bwMode="auto">
            <a:xfrm flipH="1" flipV="1">
              <a:off x="4368" y="2352"/>
              <a:ext cx="912" cy="480"/>
            </a:xfrm>
            <a:prstGeom prst="line">
              <a:avLst/>
            </a:prstGeom>
            <a:noFill/>
            <a:ln w="50800" cap="rnd">
              <a:solidFill>
                <a:schemeClr val="tx1"/>
              </a:solidFill>
              <a:prstDash val="sysDot"/>
              <a:round/>
              <a:headEnd/>
              <a:tailEnd/>
            </a:ln>
            <a:effectLst/>
          </p:spPr>
          <p:txBody>
            <a:bodyPr wrap="none" anchor="ctr"/>
            <a:lstStyle/>
            <a:p>
              <a:endParaRPr lang="en-US"/>
            </a:p>
          </p:txBody>
        </p:sp>
        <p:sp>
          <p:nvSpPr>
            <p:cNvPr id="401423" name="Line 15"/>
            <p:cNvSpPr>
              <a:spLocks noChangeShapeType="1"/>
            </p:cNvSpPr>
            <p:nvPr/>
          </p:nvSpPr>
          <p:spPr bwMode="auto">
            <a:xfrm flipV="1">
              <a:off x="3888" y="2352"/>
              <a:ext cx="480" cy="912"/>
            </a:xfrm>
            <a:prstGeom prst="line">
              <a:avLst/>
            </a:prstGeom>
            <a:noFill/>
            <a:ln w="101600">
              <a:solidFill>
                <a:srgbClr val="00FFFF"/>
              </a:solidFill>
              <a:round/>
              <a:headEnd type="oval" w="sm" len="sm"/>
              <a:tailEnd type="oval" w="sm" len="sm"/>
            </a:ln>
            <a:effectLst/>
          </p:spPr>
          <p:txBody>
            <a:bodyPr wrap="none" anchor="ctr"/>
            <a:lstStyle/>
            <a:p>
              <a:endParaRPr lang="en-US"/>
            </a:p>
          </p:txBody>
        </p:sp>
        <p:sp>
          <p:nvSpPr>
            <p:cNvPr id="401424" name="Line 16"/>
            <p:cNvSpPr>
              <a:spLocks noChangeShapeType="1"/>
            </p:cNvSpPr>
            <p:nvPr/>
          </p:nvSpPr>
          <p:spPr bwMode="auto">
            <a:xfrm flipH="1" flipV="1">
              <a:off x="4032" y="1344"/>
              <a:ext cx="672" cy="354"/>
            </a:xfrm>
            <a:prstGeom prst="line">
              <a:avLst/>
            </a:prstGeom>
            <a:noFill/>
            <a:ln w="50800" cap="rnd">
              <a:solidFill>
                <a:schemeClr val="tx1"/>
              </a:solidFill>
              <a:prstDash val="sysDot"/>
              <a:round/>
              <a:headEnd/>
              <a:tailEnd/>
            </a:ln>
            <a:effectLst/>
          </p:spPr>
          <p:txBody>
            <a:bodyPr wrap="none" anchor="ctr"/>
            <a:lstStyle/>
            <a:p>
              <a:endParaRPr lang="en-US"/>
            </a:p>
          </p:txBody>
        </p:sp>
        <p:sp>
          <p:nvSpPr>
            <p:cNvPr id="401425" name="Line 17"/>
            <p:cNvSpPr>
              <a:spLocks noChangeShapeType="1"/>
            </p:cNvSpPr>
            <p:nvPr/>
          </p:nvSpPr>
          <p:spPr bwMode="auto">
            <a:xfrm flipV="1">
              <a:off x="4368" y="1728"/>
              <a:ext cx="328" cy="624"/>
            </a:xfrm>
            <a:prstGeom prst="line">
              <a:avLst/>
            </a:prstGeom>
            <a:noFill/>
            <a:ln w="101600">
              <a:solidFill>
                <a:srgbClr val="FF00FF"/>
              </a:solidFill>
              <a:round/>
              <a:headEnd type="oval" w="sm" len="sm"/>
              <a:tailEnd type="oval" w="sm" len="sm"/>
            </a:ln>
            <a:effectLst/>
          </p:spPr>
          <p:txBody>
            <a:bodyPr wrap="none" anchor="ctr"/>
            <a:lstStyle/>
            <a:p>
              <a:endParaRPr lang="en-US"/>
            </a:p>
          </p:txBody>
        </p:sp>
        <p:sp>
          <p:nvSpPr>
            <p:cNvPr id="401426" name="Line 18"/>
            <p:cNvSpPr>
              <a:spLocks noChangeShapeType="1"/>
            </p:cNvSpPr>
            <p:nvPr/>
          </p:nvSpPr>
          <p:spPr bwMode="auto">
            <a:xfrm flipV="1">
              <a:off x="4704" y="480"/>
              <a:ext cx="657" cy="1248"/>
            </a:xfrm>
            <a:prstGeom prst="line">
              <a:avLst/>
            </a:prstGeom>
            <a:noFill/>
            <a:ln w="101600">
              <a:solidFill>
                <a:srgbClr val="FFFF00"/>
              </a:solidFill>
              <a:round/>
              <a:headEnd type="oval" w="sm" len="sm"/>
              <a:tailEnd type="oval" w="sm" len="sm"/>
            </a:ln>
            <a:effectLst/>
          </p:spPr>
          <p:txBody>
            <a:bodyPr wrap="none" anchor="ctr"/>
            <a:lstStyle/>
            <a:p>
              <a:endParaRPr lang="en-US"/>
            </a:p>
          </p:txBody>
        </p:sp>
      </p:grpSp>
      <p:sp>
        <p:nvSpPr>
          <p:cNvPr id="401428" name="Oval 20"/>
          <p:cNvSpPr>
            <a:spLocks noChangeArrowheads="1"/>
          </p:cNvSpPr>
          <p:nvPr/>
        </p:nvSpPr>
        <p:spPr bwMode="auto">
          <a:xfrm>
            <a:off x="4815840" y="91440"/>
            <a:ext cx="2499360" cy="283464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401429" name="Line 21"/>
          <p:cNvSpPr>
            <a:spLocks noChangeShapeType="1"/>
          </p:cNvSpPr>
          <p:nvPr/>
        </p:nvSpPr>
        <p:spPr bwMode="auto">
          <a:xfrm flipH="1">
            <a:off x="3657600" y="1874520"/>
            <a:ext cx="1219200" cy="228600"/>
          </a:xfrm>
          <a:prstGeom prst="line">
            <a:avLst/>
          </a:prstGeom>
          <a:noFill/>
          <a:ln w="63500">
            <a:solidFill>
              <a:srgbClr val="00FF00"/>
            </a:solidFill>
            <a:round/>
            <a:headEnd/>
            <a:tailEnd type="triangle" w="med" len="med"/>
          </a:ln>
          <a:effectLst/>
        </p:spPr>
        <p:txBody>
          <a:bodyPr wrap="none" lIns="65306" tIns="32653" rIns="65306" bIns="32653" anchor="ctr"/>
          <a:lstStyle/>
          <a:p>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a:xfrm>
            <a:off x="0" y="0"/>
            <a:ext cx="6705600" cy="609600"/>
          </a:xfrm>
        </p:spPr>
        <p:txBody>
          <a:bodyPr/>
          <a:lstStyle/>
          <a:p>
            <a:pPr lvl="0">
              <a:defRPr/>
            </a:pPr>
            <a:r>
              <a:rPr lang="en-US" sz="2900" dirty="0" smtClean="0"/>
              <a:t>Interpolating Direction (wrong)</a:t>
            </a:r>
            <a:endParaRPr lang="en-US" sz="2900" dirty="0"/>
          </a:p>
        </p:txBody>
      </p:sp>
      <p:sp>
        <p:nvSpPr>
          <p:cNvPr id="192515" name="Line 3"/>
          <p:cNvSpPr>
            <a:spLocks noChangeShapeType="1"/>
          </p:cNvSpPr>
          <p:nvPr/>
        </p:nvSpPr>
        <p:spPr bwMode="auto">
          <a:xfrm>
            <a:off x="854710" y="1965960"/>
            <a:ext cx="5181600" cy="0"/>
          </a:xfrm>
          <a:prstGeom prst="line">
            <a:avLst/>
          </a:prstGeom>
          <a:noFill/>
          <a:ln w="57150">
            <a:solidFill>
              <a:schemeClr val="tx1"/>
            </a:solidFill>
            <a:round/>
            <a:headEnd/>
            <a:tailEnd/>
          </a:ln>
          <a:effectLst/>
        </p:spPr>
        <p:txBody>
          <a:bodyPr lIns="65306" tIns="32653" rIns="65306" bIns="32653"/>
          <a:lstStyle/>
          <a:p>
            <a:endParaRPr lang="en-US"/>
          </a:p>
        </p:txBody>
      </p:sp>
      <p:grpSp>
        <p:nvGrpSpPr>
          <p:cNvPr id="2" name="Group 7"/>
          <p:cNvGrpSpPr>
            <a:grpSpLocks/>
          </p:cNvGrpSpPr>
          <p:nvPr/>
        </p:nvGrpSpPr>
        <p:grpSpPr bwMode="auto">
          <a:xfrm>
            <a:off x="5852160" y="1463040"/>
            <a:ext cx="397510" cy="283845"/>
            <a:chOff x="3781" y="1342"/>
            <a:chExt cx="313" cy="313"/>
          </a:xfrm>
        </p:grpSpPr>
        <p:sp>
          <p:nvSpPr>
            <p:cNvPr id="192520" name="Oval 8"/>
            <p:cNvSpPr>
              <a:spLocks noChangeArrowheads="1"/>
            </p:cNvSpPr>
            <p:nvPr/>
          </p:nvSpPr>
          <p:spPr bwMode="auto">
            <a:xfrm>
              <a:off x="3781" y="1342"/>
              <a:ext cx="313" cy="313"/>
            </a:xfrm>
            <a:prstGeom prst="ellipse">
              <a:avLst/>
            </a:prstGeom>
            <a:solidFill>
              <a:schemeClr val="tx2"/>
            </a:solidFill>
            <a:ln w="9525">
              <a:solidFill>
                <a:schemeClr val="tx2"/>
              </a:solidFill>
              <a:round/>
              <a:headEnd/>
              <a:tailEnd/>
            </a:ln>
            <a:effectLst/>
          </p:spPr>
          <p:txBody>
            <a:bodyPr wrap="none" anchor="ctr"/>
            <a:lstStyle/>
            <a:p>
              <a:endParaRPr lang="en-US"/>
            </a:p>
          </p:txBody>
        </p:sp>
        <p:sp>
          <p:nvSpPr>
            <p:cNvPr id="192521" name="Oval 9"/>
            <p:cNvSpPr>
              <a:spLocks noChangeArrowheads="1"/>
            </p:cNvSpPr>
            <p:nvPr/>
          </p:nvSpPr>
          <p:spPr bwMode="auto">
            <a:xfrm>
              <a:off x="3833" y="1394"/>
              <a:ext cx="211" cy="211"/>
            </a:xfrm>
            <a:prstGeom prst="ellipse">
              <a:avLst/>
            </a:prstGeom>
            <a:solidFill>
              <a:schemeClr val="hlink"/>
            </a:solidFill>
            <a:ln w="9525">
              <a:solidFill>
                <a:schemeClr val="hlink"/>
              </a:solidFill>
              <a:round/>
              <a:headEnd/>
              <a:tailEnd/>
            </a:ln>
            <a:effectLst/>
          </p:spPr>
          <p:txBody>
            <a:bodyPr wrap="none" anchor="ctr"/>
            <a:lstStyle/>
            <a:p>
              <a:endParaRPr lang="en-US"/>
            </a:p>
          </p:txBody>
        </p:sp>
      </p:grpSp>
      <p:sp>
        <p:nvSpPr>
          <p:cNvPr id="192522" name="Text Box 10"/>
          <p:cNvSpPr txBox="1">
            <a:spLocks noChangeArrowheads="1"/>
          </p:cNvSpPr>
          <p:nvPr/>
        </p:nvSpPr>
        <p:spPr bwMode="auto">
          <a:xfrm>
            <a:off x="694690" y="201168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A</a:t>
            </a:r>
          </a:p>
        </p:txBody>
      </p:sp>
      <p:sp>
        <p:nvSpPr>
          <p:cNvPr id="192523" name="Text Box 11"/>
          <p:cNvSpPr txBox="1">
            <a:spLocks noChangeArrowheads="1"/>
          </p:cNvSpPr>
          <p:nvPr/>
        </p:nvSpPr>
        <p:spPr bwMode="auto">
          <a:xfrm>
            <a:off x="2240280" y="2011680"/>
            <a:ext cx="2214445"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L=normalize(½L</a:t>
            </a:r>
            <a:r>
              <a:rPr lang="en-US" sz="1300" baseline="-25000" dirty="0">
                <a:latin typeface="Arial Black" pitchFamily="34" charset="0"/>
              </a:rPr>
              <a:t>A</a:t>
            </a:r>
            <a:r>
              <a:rPr lang="en-US" sz="1300" dirty="0">
                <a:latin typeface="Arial Black" pitchFamily="34" charset="0"/>
              </a:rPr>
              <a:t>+</a:t>
            </a:r>
            <a:r>
              <a:rPr lang="en-US" sz="1300" dirty="0">
                <a:latin typeface="Tahoma" pitchFamily="34" charset="0"/>
              </a:rPr>
              <a:t>½</a:t>
            </a:r>
            <a:r>
              <a:rPr lang="en-US" sz="1300" dirty="0">
                <a:latin typeface="Arial Black" pitchFamily="34" charset="0"/>
              </a:rPr>
              <a:t>L</a:t>
            </a:r>
            <a:r>
              <a:rPr lang="en-US" sz="1300" baseline="-25000" dirty="0">
                <a:latin typeface="Arial Black" pitchFamily="34" charset="0"/>
              </a:rPr>
              <a:t>B</a:t>
            </a:r>
            <a:r>
              <a:rPr lang="en-US" sz="1300" dirty="0">
                <a:latin typeface="Arial Black" pitchFamily="34" charset="0"/>
              </a:rPr>
              <a:t>)</a:t>
            </a:r>
          </a:p>
        </p:txBody>
      </p:sp>
      <p:sp>
        <p:nvSpPr>
          <p:cNvPr id="192524" name="Text Box 12"/>
          <p:cNvSpPr txBox="1">
            <a:spLocks noChangeArrowheads="1"/>
          </p:cNvSpPr>
          <p:nvPr/>
        </p:nvSpPr>
        <p:spPr bwMode="auto">
          <a:xfrm>
            <a:off x="5905500" y="201168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B</a:t>
            </a:r>
          </a:p>
        </p:txBody>
      </p:sp>
      <p:sp>
        <p:nvSpPr>
          <p:cNvPr id="192525" name="Text Box 13"/>
          <p:cNvSpPr txBox="1">
            <a:spLocks noChangeArrowheads="1"/>
          </p:cNvSpPr>
          <p:nvPr/>
        </p:nvSpPr>
        <p:spPr bwMode="auto">
          <a:xfrm>
            <a:off x="6233160" y="1424940"/>
            <a:ext cx="838200" cy="265999"/>
          </a:xfrm>
          <a:prstGeom prst="rect">
            <a:avLst/>
          </a:prstGeom>
          <a:noFill/>
          <a:ln w="9525">
            <a:noFill/>
            <a:miter lim="800000"/>
            <a:headEnd/>
            <a:tailEnd/>
          </a:ln>
          <a:effectLst/>
        </p:spPr>
        <p:txBody>
          <a:bodyPr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Light</a:t>
            </a:r>
          </a:p>
        </p:txBody>
      </p:sp>
      <p:grpSp>
        <p:nvGrpSpPr>
          <p:cNvPr id="3" name="Group 18"/>
          <p:cNvGrpSpPr>
            <a:grpSpLocks/>
          </p:cNvGrpSpPr>
          <p:nvPr/>
        </p:nvGrpSpPr>
        <p:grpSpPr bwMode="auto">
          <a:xfrm rot="-2908094">
            <a:off x="3387726" y="1793875"/>
            <a:ext cx="411480" cy="115570"/>
            <a:chOff x="768" y="2736"/>
            <a:chExt cx="432" cy="96"/>
          </a:xfrm>
        </p:grpSpPr>
        <p:sp>
          <p:nvSpPr>
            <p:cNvPr id="192531" name="Oval 19"/>
            <p:cNvSpPr>
              <a:spLocks noChangeArrowheads="1"/>
            </p:cNvSpPr>
            <p:nvPr/>
          </p:nvSpPr>
          <p:spPr bwMode="auto">
            <a:xfrm>
              <a:off x="768" y="2736"/>
              <a:ext cx="96" cy="96"/>
            </a:xfrm>
            <a:prstGeom prst="ellipse">
              <a:avLst/>
            </a:prstGeom>
            <a:solidFill>
              <a:schemeClr val="accent1"/>
            </a:solidFill>
            <a:ln w="9525">
              <a:solidFill>
                <a:schemeClr val="accent1"/>
              </a:solidFill>
              <a:round/>
              <a:headEnd/>
              <a:tailEnd/>
            </a:ln>
            <a:effectLst/>
          </p:spPr>
          <p:txBody>
            <a:bodyPr wrap="none" anchor="ctr"/>
            <a:lstStyle/>
            <a:p>
              <a:endParaRPr lang="en-US"/>
            </a:p>
          </p:txBody>
        </p:sp>
        <p:sp>
          <p:nvSpPr>
            <p:cNvPr id="192532" name="Line 20"/>
            <p:cNvSpPr>
              <a:spLocks noChangeShapeType="1"/>
            </p:cNvSpPr>
            <p:nvPr/>
          </p:nvSpPr>
          <p:spPr bwMode="auto">
            <a:xfrm rot="5164856" flipV="1">
              <a:off x="1007" y="2573"/>
              <a:ext cx="1" cy="384"/>
            </a:xfrm>
            <a:prstGeom prst="line">
              <a:avLst/>
            </a:prstGeom>
            <a:noFill/>
            <a:ln w="57150">
              <a:solidFill>
                <a:schemeClr val="accent1"/>
              </a:solidFill>
              <a:round/>
              <a:headEnd/>
              <a:tailEnd type="stealth" w="med" len="med"/>
            </a:ln>
            <a:effectLst/>
          </p:spPr>
          <p:txBody>
            <a:bodyPr/>
            <a:lstStyle/>
            <a:p>
              <a:endParaRPr lang="en-US"/>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95266" name="Rectangle 2"/>
          <p:cNvSpPr>
            <a:spLocks noGrp="1" noRot="1" noChangeArrowheads="1"/>
          </p:cNvSpPr>
          <p:nvPr>
            <p:ph type="title"/>
          </p:nvPr>
        </p:nvSpPr>
        <p:spPr/>
        <p:txBody>
          <a:bodyPr/>
          <a:lstStyle/>
          <a:p>
            <a:r>
              <a:rPr lang="en-US"/>
              <a:t>Last step</a:t>
            </a:r>
          </a:p>
        </p:txBody>
      </p:sp>
      <p:graphicFrame>
        <p:nvGraphicFramePr>
          <p:cNvPr id="395267" name="Object 3"/>
          <p:cNvGraphicFramePr>
            <a:graphicFrameLocks noChangeAspect="1"/>
          </p:cNvGraphicFramePr>
          <p:nvPr>
            <p:ph sz="half" idx="1"/>
          </p:nvPr>
        </p:nvGraphicFramePr>
        <p:xfrm>
          <a:off x="304800" y="854393"/>
          <a:ext cx="6766560" cy="2019300"/>
        </p:xfrm>
        <a:graphic>
          <a:graphicData uri="http://schemas.openxmlformats.org/presentationml/2006/ole">
            <p:oleObj spid="_x0000_s55298" name="Equation" r:id="rId4" imgW="2489040" imgH="990360" progId="Equation.3">
              <p:embed/>
            </p:oleObj>
          </a:graphicData>
        </a:graphic>
      </p:graphicFrame>
    </p:spTree>
  </p:cSld>
  <p:clrMapOvr>
    <a:masterClrMapping/>
  </p:clrMapOvr>
  <p:transition/>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58402" name="Rectangle 2"/>
          <p:cNvSpPr>
            <a:spLocks noGrp="1" noRot="1" noChangeArrowheads="1"/>
          </p:cNvSpPr>
          <p:nvPr>
            <p:ph type="title"/>
          </p:nvPr>
        </p:nvSpPr>
        <p:spPr/>
        <p:txBody>
          <a:bodyPr/>
          <a:lstStyle/>
          <a:p>
            <a:r>
              <a:rPr lang="en-US"/>
              <a:t>Last step</a:t>
            </a:r>
          </a:p>
        </p:txBody>
      </p:sp>
      <p:sp>
        <p:nvSpPr>
          <p:cNvPr id="358404" name="Text Box 4"/>
          <p:cNvSpPr txBox="1">
            <a:spLocks noChangeArrowheads="1"/>
          </p:cNvSpPr>
          <p:nvPr/>
        </p:nvSpPr>
        <p:spPr bwMode="auto">
          <a:xfrm>
            <a:off x="3474720" y="3429000"/>
            <a:ext cx="731520" cy="384492"/>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300" dirty="0" err="1">
                <a:effectLst>
                  <a:outerShdw blurRad="38100" dist="38100" dir="2700000" algn="tl">
                    <a:srgbClr val="000000"/>
                  </a:outerShdw>
                </a:effectLst>
              </a:rPr>
              <a:t>L</a:t>
            </a:r>
            <a:r>
              <a:rPr lang="en-US" sz="2300" baseline="-25000" dirty="0" err="1">
                <a:effectLst>
                  <a:outerShdw blurRad="38100" dist="38100" dir="2700000" algn="tl">
                    <a:srgbClr val="000000"/>
                  </a:outerShdw>
                </a:effectLst>
              </a:rPr>
              <a:t>Agg</a:t>
            </a:r>
            <a:r>
              <a:rPr lang="en-US" sz="2300" baseline="-25000" dirty="0">
                <a:effectLst>
                  <a:outerShdw blurRad="38100" dist="38100" dir="2700000" algn="tl">
                    <a:srgbClr val="000000"/>
                  </a:outerShdw>
                </a:effectLst>
              </a:rPr>
              <a:t> </a:t>
            </a:r>
            <a:r>
              <a:rPr lang="en-US" sz="2300" dirty="0">
                <a:effectLst>
                  <a:outerShdw blurRad="38100" dist="38100" dir="2700000" algn="tl">
                    <a:srgbClr val="000000"/>
                  </a:outerShdw>
                </a:effectLst>
              </a:rPr>
              <a:t> </a:t>
            </a:r>
          </a:p>
        </p:txBody>
      </p:sp>
      <p:sp>
        <p:nvSpPr>
          <p:cNvPr id="358415" name="Oval 15"/>
          <p:cNvSpPr>
            <a:spLocks noChangeArrowheads="1"/>
          </p:cNvSpPr>
          <p:nvPr/>
        </p:nvSpPr>
        <p:spPr bwMode="auto">
          <a:xfrm>
            <a:off x="5486400" y="640080"/>
            <a:ext cx="1402080" cy="256032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358416" name="Line 16"/>
          <p:cNvSpPr>
            <a:spLocks noChangeShapeType="1"/>
          </p:cNvSpPr>
          <p:nvPr/>
        </p:nvSpPr>
        <p:spPr bwMode="auto">
          <a:xfrm flipV="1">
            <a:off x="4267200" y="3017520"/>
            <a:ext cx="1524000" cy="502920"/>
          </a:xfrm>
          <a:prstGeom prst="line">
            <a:avLst/>
          </a:prstGeom>
          <a:noFill/>
          <a:ln w="101600">
            <a:solidFill>
              <a:srgbClr val="00FF00"/>
            </a:solidFill>
            <a:round/>
            <a:headEnd/>
            <a:tailEnd type="triangle" w="med" len="med"/>
          </a:ln>
          <a:effectLst/>
        </p:spPr>
        <p:txBody>
          <a:bodyPr lIns="65306" tIns="32653" rIns="65306" bIns="32653"/>
          <a:lstStyle/>
          <a:p>
            <a:endParaRPr lang="en-US"/>
          </a:p>
        </p:txBody>
      </p:sp>
      <p:graphicFrame>
        <p:nvGraphicFramePr>
          <p:cNvPr id="358420" name="Object 20"/>
          <p:cNvGraphicFramePr>
            <a:graphicFrameLocks noChangeAspect="1"/>
          </p:cNvGraphicFramePr>
          <p:nvPr>
            <p:ph sz="half" idx="1"/>
          </p:nvPr>
        </p:nvGraphicFramePr>
        <p:xfrm>
          <a:off x="304800" y="861060"/>
          <a:ext cx="6766560" cy="2019300"/>
        </p:xfrm>
        <a:graphic>
          <a:graphicData uri="http://schemas.openxmlformats.org/presentationml/2006/ole">
            <p:oleObj spid="_x0000_s56322" name="Equation" r:id="rId3" imgW="2489040" imgH="990360" progId="Equation.3">
              <p:embed/>
            </p:oleObj>
          </a:graphicData>
        </a:graphic>
      </p:graphicFrame>
    </p:spTree>
  </p:cSld>
  <p:clrMapOvr>
    <a:masterClrMapping/>
  </p:clrMapOvr>
  <p:transition/>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2"/>
          <p:cNvSpPr txBox="1">
            <a:spLocks noRot="1" noChangeArrowheads="1"/>
          </p:cNvSpPr>
          <p:nvPr/>
        </p:nvSpPr>
        <p:spPr bwMode="auto">
          <a:xfrm>
            <a:off x="381000" y="0"/>
            <a:ext cx="5181600" cy="6858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000" b="1" kern="0" dirty="0" smtClean="0">
                <a:solidFill>
                  <a:schemeClr val="bg2"/>
                </a:solidFill>
                <a:effectLst>
                  <a:outerShdw blurRad="50800" dist="38100" dir="2700000">
                    <a:schemeClr val="accent1">
                      <a:alpha val="43000"/>
                    </a:schemeClr>
                  </a:outerShdw>
                </a:effectLst>
                <a:latin typeface="+mj-lt"/>
                <a:ea typeface="ＭＳ Ｐゴシック" pitchFamily="-108" charset="-128"/>
                <a:cs typeface="ＭＳ Ｐゴシック" pitchFamily="-108" charset="-128"/>
              </a:rPr>
              <a:t>Last Step</a:t>
            </a:r>
            <a:endParaRPr kumimoji="0" lang="en-US" sz="3000" b="1" i="0" u="none" strike="noStrike" kern="0" cap="none" spc="0" normalizeH="0" baseline="0" noProof="0" dirty="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endParaRPr>
          </a:p>
        </p:txBody>
      </p:sp>
      <p:graphicFrame>
        <p:nvGraphicFramePr>
          <p:cNvPr id="70660" name="Object 4"/>
          <p:cNvGraphicFramePr>
            <a:graphicFrameLocks noChangeAspect="1"/>
          </p:cNvGraphicFramePr>
          <p:nvPr/>
        </p:nvGraphicFramePr>
        <p:xfrm>
          <a:off x="731838" y="1463675"/>
          <a:ext cx="3951287" cy="938213"/>
        </p:xfrm>
        <a:graphic>
          <a:graphicData uri="http://schemas.openxmlformats.org/presentationml/2006/ole">
            <p:oleObj spid="_x0000_s70660" name="Equation" r:id="rId4" imgW="1282680" imgH="355320" progId="Equation.3">
              <p:embed/>
            </p:oleObj>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2"/>
          <p:cNvSpPr txBox="1">
            <a:spLocks noRot="1" noChangeArrowheads="1"/>
          </p:cNvSpPr>
          <p:nvPr/>
        </p:nvSpPr>
        <p:spPr bwMode="auto">
          <a:xfrm>
            <a:off x="381000" y="0"/>
            <a:ext cx="5181600" cy="6858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000" b="1" kern="0" dirty="0" smtClean="0">
                <a:solidFill>
                  <a:schemeClr val="bg2"/>
                </a:solidFill>
                <a:effectLst>
                  <a:outerShdw blurRad="50800" dist="38100" dir="2700000">
                    <a:schemeClr val="accent1">
                      <a:alpha val="43000"/>
                    </a:schemeClr>
                  </a:outerShdw>
                </a:effectLst>
                <a:latin typeface="+mj-lt"/>
                <a:ea typeface="ＭＳ Ｐゴシック" pitchFamily="-108" charset="-128"/>
                <a:cs typeface="ＭＳ Ｐゴシック" pitchFamily="-108" charset="-128"/>
              </a:rPr>
              <a:t>Last Step</a:t>
            </a:r>
            <a:endParaRPr kumimoji="0" lang="en-US" sz="3000" b="1" i="0" u="none" strike="noStrike" kern="0" cap="none" spc="0" normalizeH="0" baseline="0" noProof="0" dirty="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endParaRPr>
          </a:p>
        </p:txBody>
      </p:sp>
      <p:sp>
        <p:nvSpPr>
          <p:cNvPr id="5" name="Text Box 9"/>
          <p:cNvSpPr txBox="1">
            <a:spLocks noChangeArrowheads="1"/>
          </p:cNvSpPr>
          <p:nvPr/>
        </p:nvSpPr>
        <p:spPr bwMode="auto">
          <a:xfrm>
            <a:off x="304800" y="2971800"/>
            <a:ext cx="676656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t>For luminance our approximation is </a:t>
            </a:r>
            <a:r>
              <a:rPr lang="en-US" u="sng" dirty="0"/>
              <a:t>exact</a:t>
            </a:r>
            <a:endParaRPr lang="en-US" dirty="0"/>
          </a:p>
        </p:txBody>
      </p:sp>
      <p:graphicFrame>
        <p:nvGraphicFramePr>
          <p:cNvPr id="71684" name="Object 4"/>
          <p:cNvGraphicFramePr>
            <a:graphicFrameLocks noChangeAspect="1"/>
          </p:cNvGraphicFramePr>
          <p:nvPr/>
        </p:nvGraphicFramePr>
        <p:xfrm>
          <a:off x="731838" y="1463675"/>
          <a:ext cx="3951287" cy="938213"/>
        </p:xfrm>
        <a:graphic>
          <a:graphicData uri="http://schemas.openxmlformats.org/presentationml/2006/ole">
            <p:oleObj spid="_x0000_s71684" name="Equation" r:id="rId4" imgW="1282680" imgH="355320" progId="Equation.3">
              <p:embed/>
            </p:oleObj>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r>
              <a:rPr lang="en-US">
                <a:effectLst/>
              </a:rPr>
              <a:t>Extending to color</a:t>
            </a:r>
          </a:p>
        </p:txBody>
      </p:sp>
      <p:graphicFrame>
        <p:nvGraphicFramePr>
          <p:cNvPr id="60420" name="Object 4"/>
          <p:cNvGraphicFramePr>
            <a:graphicFrameLocks noChangeAspect="1"/>
          </p:cNvGraphicFramePr>
          <p:nvPr>
            <p:ph idx="1"/>
          </p:nvPr>
        </p:nvGraphicFramePr>
        <p:xfrm>
          <a:off x="426720" y="1508760"/>
          <a:ext cx="4353560" cy="692468"/>
        </p:xfrm>
        <a:graphic>
          <a:graphicData uri="http://schemas.openxmlformats.org/presentationml/2006/ole">
            <p:oleObj spid="_x0000_s59394" name="Equation" r:id="rId3" imgW="1409400" imgH="266400" progId="Equation.3">
              <p:embed/>
            </p:oleObj>
          </a:graphicData>
        </a:graphic>
      </p:graphicFrame>
      <p:sp>
        <p:nvSpPr>
          <p:cNvPr id="60422" name="Text Box 6"/>
          <p:cNvSpPr txBox="1">
            <a:spLocks noChangeArrowheads="1"/>
          </p:cNvSpPr>
          <p:nvPr/>
        </p:nvSpPr>
        <p:spPr bwMode="auto">
          <a:xfrm>
            <a:off x="609600" y="2560320"/>
            <a:ext cx="6096000" cy="384492"/>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300" dirty="0"/>
              <a:t>Which is what we use</a:t>
            </a:r>
          </a:p>
        </p:txBody>
      </p:sp>
      <p:sp>
        <p:nvSpPr>
          <p:cNvPr id="60423" name="Text Box 7"/>
          <p:cNvSpPr txBox="1">
            <a:spLocks noChangeArrowheads="1"/>
          </p:cNvSpPr>
          <p:nvPr/>
        </p:nvSpPr>
        <p:spPr bwMode="auto">
          <a:xfrm>
            <a:off x="487680" y="960120"/>
            <a:ext cx="256032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Extending to RGB:</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5506" name="Rectangle 2"/>
          <p:cNvSpPr>
            <a:spLocks noGrp="1" noRot="1" noChangeArrowheads="1"/>
          </p:cNvSpPr>
          <p:nvPr>
            <p:ph type="title"/>
          </p:nvPr>
        </p:nvSpPr>
        <p:spPr>
          <a:xfrm>
            <a:off x="243840" y="137160"/>
            <a:ext cx="6583680" cy="548640"/>
          </a:xfrm>
        </p:spPr>
        <p:txBody>
          <a:bodyPr/>
          <a:lstStyle/>
          <a:p>
            <a:r>
              <a:rPr lang="en-US" sz="2900" dirty="0"/>
              <a:t>Implementation</a:t>
            </a:r>
          </a:p>
        </p:txBody>
      </p:sp>
      <p:sp>
        <p:nvSpPr>
          <p:cNvPr id="405507" name="Rectangle 3"/>
          <p:cNvSpPr>
            <a:spLocks noGrp="1" noChangeArrowheads="1"/>
          </p:cNvSpPr>
          <p:nvPr>
            <p:ph type="body" sz="half" idx="1"/>
          </p:nvPr>
        </p:nvSpPr>
        <p:spPr>
          <a:xfrm>
            <a:off x="304800" y="640080"/>
            <a:ext cx="6827520" cy="1691640"/>
          </a:xfrm>
        </p:spPr>
        <p:txBody>
          <a:bodyPr/>
          <a:lstStyle/>
          <a:p>
            <a:pPr>
              <a:buFont typeface="Wingdings" pitchFamily="2" charset="2"/>
              <a:buChar char="§"/>
            </a:pPr>
            <a:r>
              <a:rPr lang="en-US">
                <a:effectLst/>
              </a:rPr>
              <a:t>We run our per-vertex lighting calculations as custom code in the EDGE job</a:t>
            </a:r>
          </a:p>
          <a:p>
            <a:pPr>
              <a:buFont typeface="Wingdings" pitchFamily="2" charset="2"/>
              <a:buChar char="§"/>
            </a:pPr>
            <a:r>
              <a:rPr lang="en-US">
                <a:effectLst/>
              </a:rPr>
              <a:t>Heavily optimized </a:t>
            </a:r>
          </a:p>
          <a:p>
            <a:pPr>
              <a:buFont typeface="Wingdings" pitchFamily="2" charset="2"/>
              <a:buChar char="§"/>
            </a:pPr>
            <a:r>
              <a:rPr lang="en-US">
                <a:effectLst/>
              </a:rPr>
              <a:t>Still keep PPU version running for reference and debugging</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243840" y="137160"/>
            <a:ext cx="6583680" cy="548640"/>
          </a:xfrm>
        </p:spPr>
        <p:txBody>
          <a:bodyPr/>
          <a:lstStyle/>
          <a:p>
            <a:r>
              <a:rPr lang="en-US" sz="2900" dirty="0"/>
              <a:t>Conclusions</a:t>
            </a:r>
          </a:p>
        </p:txBody>
      </p:sp>
      <p:sp>
        <p:nvSpPr>
          <p:cNvPr id="62467" name="Rectangle 3"/>
          <p:cNvSpPr>
            <a:spLocks noGrp="1" noChangeArrowheads="1"/>
          </p:cNvSpPr>
          <p:nvPr>
            <p:ph type="body" sz="half" idx="1"/>
          </p:nvPr>
        </p:nvSpPr>
        <p:spPr>
          <a:xfrm>
            <a:off x="381000" y="685800"/>
            <a:ext cx="6827520" cy="1234440"/>
          </a:xfrm>
        </p:spPr>
        <p:txBody>
          <a:bodyPr>
            <a:normAutofit fontScale="85000" lnSpcReduction="10000"/>
          </a:bodyPr>
          <a:lstStyle/>
          <a:p>
            <a:pPr>
              <a:buFont typeface="Wingdings" pitchFamily="2" charset="2"/>
              <a:buChar char="§"/>
            </a:pPr>
            <a:r>
              <a:rPr lang="en-US" dirty="0">
                <a:effectLst/>
              </a:rPr>
              <a:t>Reasonably cheap and good looking dynamic lights</a:t>
            </a:r>
          </a:p>
          <a:p>
            <a:pPr>
              <a:buFont typeface="Wingdings" pitchFamily="2" charset="2"/>
              <a:buChar char="§"/>
            </a:pPr>
            <a:r>
              <a:rPr lang="en-US" dirty="0">
                <a:effectLst/>
              </a:rPr>
              <a:t>Our artists like them. They can apply a lot of them  per draw call. </a:t>
            </a:r>
          </a:p>
        </p:txBody>
      </p:sp>
      <p:sp>
        <p:nvSpPr>
          <p:cNvPr id="62472" name="Text Box 8"/>
          <p:cNvSpPr txBox="1">
            <a:spLocks noChangeArrowheads="1"/>
          </p:cNvSpPr>
          <p:nvPr/>
        </p:nvSpPr>
        <p:spPr bwMode="auto">
          <a:xfrm>
            <a:off x="685800" y="1905000"/>
            <a:ext cx="6096000" cy="1758715"/>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buClr>
                <a:schemeClr val="accent6"/>
              </a:buClr>
              <a:buFont typeface="Wingdings" pitchFamily="2" charset="2"/>
              <a:buChar char="§"/>
            </a:pPr>
            <a:r>
              <a:rPr lang="en-US" sz="2000" dirty="0"/>
              <a:t>Additional notes</a:t>
            </a:r>
          </a:p>
          <a:p>
            <a:pPr lvl="1" algn="l">
              <a:lnSpc>
                <a:spcPct val="90000"/>
              </a:lnSpc>
              <a:spcBef>
                <a:spcPct val="50000"/>
              </a:spcBef>
              <a:buClr>
                <a:schemeClr val="accent6"/>
              </a:buClr>
              <a:buFont typeface="Wingdings" pitchFamily="2" charset="2"/>
              <a:buChar char="§"/>
            </a:pPr>
            <a:r>
              <a:rPr lang="en-US" sz="2000" dirty="0" smtClean="0"/>
              <a:t> We </a:t>
            </a:r>
            <a:r>
              <a:rPr lang="en-US" sz="2000" dirty="0"/>
              <a:t>are using very similar light aggregation in our baked vertex lighting</a:t>
            </a:r>
          </a:p>
          <a:p>
            <a:pPr lvl="1" algn="l">
              <a:lnSpc>
                <a:spcPct val="90000"/>
              </a:lnSpc>
              <a:spcBef>
                <a:spcPct val="50000"/>
              </a:spcBef>
              <a:buClr>
                <a:schemeClr val="accent6"/>
              </a:buClr>
              <a:buFont typeface="Wingdings" pitchFamily="2" charset="2"/>
              <a:buChar char="§"/>
            </a:pPr>
            <a:r>
              <a:rPr lang="en-US" sz="2000" dirty="0" smtClean="0"/>
              <a:t> This </a:t>
            </a:r>
            <a:r>
              <a:rPr lang="en-US" sz="2000" dirty="0"/>
              <a:t>allows to treat baked lighting as yet another vertex light at render time.</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r>
              <a:rPr lang="en-US"/>
              <a:t>Questions ?</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r>
              <a:rPr lang="en-US" sz="2900" dirty="0"/>
              <a:t>History</a:t>
            </a:r>
          </a:p>
        </p:txBody>
      </p:sp>
      <p:sp>
        <p:nvSpPr>
          <p:cNvPr id="53254" name="Text Box 6"/>
          <p:cNvSpPr txBox="1">
            <a:spLocks noChangeArrowheads="1"/>
          </p:cNvSpPr>
          <p:nvPr/>
        </p:nvSpPr>
        <p:spPr bwMode="auto">
          <a:xfrm>
            <a:off x="381000" y="1600200"/>
            <a:ext cx="6705600" cy="1658687"/>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300" dirty="0"/>
              <a:t>Vector X is essentially the same as the </a:t>
            </a:r>
            <a:r>
              <a:rPr lang="en-US" sz="2300" i="1" dirty="0"/>
              <a:t>light vector</a:t>
            </a:r>
            <a:r>
              <a:rPr lang="en-US" sz="2300" dirty="0"/>
              <a:t> from </a:t>
            </a:r>
            <a:r>
              <a:rPr lang="en-US" sz="2300" i="1" dirty="0"/>
              <a:t>The Light Field</a:t>
            </a:r>
            <a:r>
              <a:rPr lang="en-US" sz="2300" dirty="0"/>
              <a:t> (</a:t>
            </a:r>
            <a:r>
              <a:rPr lang="en-US" sz="2300" dirty="0" err="1"/>
              <a:t>Gershun</a:t>
            </a:r>
            <a:r>
              <a:rPr lang="en-US" sz="2300" dirty="0"/>
              <a:t>, 1936) and the </a:t>
            </a:r>
            <a:r>
              <a:rPr lang="en-US" sz="2300" i="1" dirty="0"/>
              <a:t>vector irradiance</a:t>
            </a:r>
            <a:r>
              <a:rPr lang="en-US" sz="2300" dirty="0"/>
              <a:t> from </a:t>
            </a:r>
            <a:r>
              <a:rPr lang="en-US" sz="2300" i="1" dirty="0"/>
              <a:t>The Irradiance </a:t>
            </a:r>
            <a:r>
              <a:rPr lang="en-US" sz="2300" i="1" dirty="0" err="1"/>
              <a:t>Jacobian</a:t>
            </a:r>
            <a:r>
              <a:rPr lang="en-US" sz="2300" i="1" dirty="0"/>
              <a:t> for Partially Occluded Polyhedral Sources</a:t>
            </a:r>
            <a:r>
              <a:rPr lang="en-US" sz="2300" dirty="0"/>
              <a:t> (</a:t>
            </a:r>
            <a:r>
              <a:rPr lang="en-US" sz="2300" dirty="0" err="1"/>
              <a:t>Arvo</a:t>
            </a:r>
            <a:r>
              <a:rPr lang="en-US" sz="2300" dirty="0"/>
              <a:t>, 1994).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2"/>
          <p:cNvSpPr>
            <a:spLocks noGrp="1" noRot="1" noChangeArrowheads="1"/>
          </p:cNvSpPr>
          <p:nvPr>
            <p:ph type="title"/>
          </p:nvPr>
        </p:nvSpPr>
        <p:spPr>
          <a:xfrm>
            <a:off x="0" y="1"/>
            <a:ext cx="6553200" cy="685799"/>
          </a:xfrm>
        </p:spPr>
        <p:txBody>
          <a:bodyPr/>
          <a:lstStyle/>
          <a:p>
            <a:pPr lvl="0">
              <a:defRPr/>
            </a:pPr>
            <a:r>
              <a:rPr lang="en-US" sz="2900" dirty="0" smtClean="0"/>
              <a:t>Interpolating Direction (wrong)</a:t>
            </a:r>
            <a:endParaRPr lang="en-US" sz="2900" dirty="0"/>
          </a:p>
        </p:txBody>
      </p:sp>
      <p:sp>
        <p:nvSpPr>
          <p:cNvPr id="186371" name="Line 3"/>
          <p:cNvSpPr>
            <a:spLocks noChangeShapeType="1"/>
          </p:cNvSpPr>
          <p:nvPr/>
        </p:nvSpPr>
        <p:spPr bwMode="auto">
          <a:xfrm>
            <a:off x="854710" y="1965960"/>
            <a:ext cx="5181600" cy="0"/>
          </a:xfrm>
          <a:prstGeom prst="line">
            <a:avLst/>
          </a:prstGeom>
          <a:noFill/>
          <a:ln w="57150">
            <a:solidFill>
              <a:schemeClr val="tx1"/>
            </a:solidFill>
            <a:round/>
            <a:headEnd/>
            <a:tailEnd/>
          </a:ln>
          <a:effectLst/>
        </p:spPr>
        <p:txBody>
          <a:bodyPr lIns="65306" tIns="32653" rIns="65306" bIns="32653"/>
          <a:lstStyle/>
          <a:p>
            <a:endParaRPr lang="en-US"/>
          </a:p>
        </p:txBody>
      </p:sp>
      <p:grpSp>
        <p:nvGrpSpPr>
          <p:cNvPr id="2" name="Group 7"/>
          <p:cNvGrpSpPr>
            <a:grpSpLocks/>
          </p:cNvGrpSpPr>
          <p:nvPr/>
        </p:nvGrpSpPr>
        <p:grpSpPr bwMode="auto">
          <a:xfrm>
            <a:off x="5852160" y="1463040"/>
            <a:ext cx="397510" cy="283845"/>
            <a:chOff x="3781" y="1342"/>
            <a:chExt cx="313" cy="313"/>
          </a:xfrm>
        </p:grpSpPr>
        <p:sp>
          <p:nvSpPr>
            <p:cNvPr id="186376" name="Oval 8"/>
            <p:cNvSpPr>
              <a:spLocks noChangeArrowheads="1"/>
            </p:cNvSpPr>
            <p:nvPr/>
          </p:nvSpPr>
          <p:spPr bwMode="auto">
            <a:xfrm>
              <a:off x="3781" y="1342"/>
              <a:ext cx="313" cy="313"/>
            </a:xfrm>
            <a:prstGeom prst="ellipse">
              <a:avLst/>
            </a:prstGeom>
            <a:solidFill>
              <a:schemeClr val="tx2"/>
            </a:solidFill>
            <a:ln w="9525">
              <a:solidFill>
                <a:schemeClr val="tx2"/>
              </a:solidFill>
              <a:round/>
              <a:headEnd/>
              <a:tailEnd/>
            </a:ln>
            <a:effectLst/>
          </p:spPr>
          <p:txBody>
            <a:bodyPr wrap="none" anchor="ctr"/>
            <a:lstStyle/>
            <a:p>
              <a:endParaRPr lang="en-US"/>
            </a:p>
          </p:txBody>
        </p:sp>
        <p:sp>
          <p:nvSpPr>
            <p:cNvPr id="186377" name="Oval 9"/>
            <p:cNvSpPr>
              <a:spLocks noChangeArrowheads="1"/>
            </p:cNvSpPr>
            <p:nvPr/>
          </p:nvSpPr>
          <p:spPr bwMode="auto">
            <a:xfrm>
              <a:off x="3833" y="1394"/>
              <a:ext cx="211" cy="211"/>
            </a:xfrm>
            <a:prstGeom prst="ellipse">
              <a:avLst/>
            </a:prstGeom>
            <a:solidFill>
              <a:schemeClr val="hlink"/>
            </a:solidFill>
            <a:ln w="9525">
              <a:solidFill>
                <a:schemeClr val="hlink"/>
              </a:solidFill>
              <a:round/>
              <a:headEnd/>
              <a:tailEnd/>
            </a:ln>
            <a:effectLst/>
          </p:spPr>
          <p:txBody>
            <a:bodyPr wrap="none" anchor="ctr"/>
            <a:lstStyle/>
            <a:p>
              <a:endParaRPr lang="en-US"/>
            </a:p>
          </p:txBody>
        </p:sp>
      </p:grpSp>
      <p:sp>
        <p:nvSpPr>
          <p:cNvPr id="186378" name="Text Box 10"/>
          <p:cNvSpPr txBox="1">
            <a:spLocks noChangeArrowheads="1"/>
          </p:cNvSpPr>
          <p:nvPr/>
        </p:nvSpPr>
        <p:spPr bwMode="auto">
          <a:xfrm>
            <a:off x="694690" y="201168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A</a:t>
            </a:r>
          </a:p>
        </p:txBody>
      </p:sp>
      <p:sp>
        <p:nvSpPr>
          <p:cNvPr id="186379" name="Text Box 11"/>
          <p:cNvSpPr txBox="1">
            <a:spLocks noChangeArrowheads="1"/>
          </p:cNvSpPr>
          <p:nvPr/>
        </p:nvSpPr>
        <p:spPr bwMode="auto">
          <a:xfrm>
            <a:off x="2240280" y="2011680"/>
            <a:ext cx="2214445"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L=normalize(½L</a:t>
            </a:r>
            <a:r>
              <a:rPr lang="en-US" sz="1300" baseline="-25000" dirty="0">
                <a:latin typeface="Arial Black" pitchFamily="34" charset="0"/>
              </a:rPr>
              <a:t>A</a:t>
            </a:r>
            <a:r>
              <a:rPr lang="en-US" sz="1300" dirty="0">
                <a:latin typeface="Arial Black" pitchFamily="34" charset="0"/>
              </a:rPr>
              <a:t>+</a:t>
            </a:r>
            <a:r>
              <a:rPr lang="en-US" sz="1300" dirty="0">
                <a:latin typeface="Tahoma" pitchFamily="34" charset="0"/>
              </a:rPr>
              <a:t>½</a:t>
            </a:r>
            <a:r>
              <a:rPr lang="en-US" sz="1300" dirty="0">
                <a:latin typeface="Arial Black" pitchFamily="34" charset="0"/>
              </a:rPr>
              <a:t>L</a:t>
            </a:r>
            <a:r>
              <a:rPr lang="en-US" sz="1300" baseline="-25000" dirty="0">
                <a:latin typeface="Arial Black" pitchFamily="34" charset="0"/>
              </a:rPr>
              <a:t>B</a:t>
            </a:r>
            <a:r>
              <a:rPr lang="en-US" sz="1300" dirty="0">
                <a:latin typeface="Arial Black" pitchFamily="34" charset="0"/>
              </a:rPr>
              <a:t>)</a:t>
            </a:r>
          </a:p>
        </p:txBody>
      </p:sp>
      <p:sp>
        <p:nvSpPr>
          <p:cNvPr id="186380" name="Text Box 12"/>
          <p:cNvSpPr txBox="1">
            <a:spLocks noChangeArrowheads="1"/>
          </p:cNvSpPr>
          <p:nvPr/>
        </p:nvSpPr>
        <p:spPr bwMode="auto">
          <a:xfrm>
            <a:off x="5905500" y="201168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B</a:t>
            </a:r>
          </a:p>
        </p:txBody>
      </p:sp>
      <p:sp>
        <p:nvSpPr>
          <p:cNvPr id="186381" name="Text Box 13"/>
          <p:cNvSpPr txBox="1">
            <a:spLocks noChangeArrowheads="1"/>
          </p:cNvSpPr>
          <p:nvPr/>
        </p:nvSpPr>
        <p:spPr bwMode="auto">
          <a:xfrm>
            <a:off x="6233160" y="1424940"/>
            <a:ext cx="838200" cy="265999"/>
          </a:xfrm>
          <a:prstGeom prst="rect">
            <a:avLst/>
          </a:prstGeom>
          <a:noFill/>
          <a:ln w="9525">
            <a:noFill/>
            <a:miter lim="800000"/>
            <a:headEnd/>
            <a:tailEnd/>
          </a:ln>
          <a:effectLst/>
        </p:spPr>
        <p:txBody>
          <a:bodyPr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Light</a:t>
            </a:r>
          </a:p>
        </p:txBody>
      </p:sp>
      <p:grpSp>
        <p:nvGrpSpPr>
          <p:cNvPr id="3" name="Group 18"/>
          <p:cNvGrpSpPr>
            <a:grpSpLocks/>
          </p:cNvGrpSpPr>
          <p:nvPr/>
        </p:nvGrpSpPr>
        <p:grpSpPr bwMode="auto">
          <a:xfrm rot="-2908094">
            <a:off x="3387726" y="1793875"/>
            <a:ext cx="411480" cy="115570"/>
            <a:chOff x="768" y="2736"/>
            <a:chExt cx="432" cy="96"/>
          </a:xfrm>
        </p:grpSpPr>
        <p:sp>
          <p:nvSpPr>
            <p:cNvPr id="186387" name="Oval 19"/>
            <p:cNvSpPr>
              <a:spLocks noChangeArrowheads="1"/>
            </p:cNvSpPr>
            <p:nvPr/>
          </p:nvSpPr>
          <p:spPr bwMode="auto">
            <a:xfrm>
              <a:off x="768" y="2736"/>
              <a:ext cx="96" cy="96"/>
            </a:xfrm>
            <a:prstGeom prst="ellipse">
              <a:avLst/>
            </a:prstGeom>
            <a:solidFill>
              <a:schemeClr val="accent1"/>
            </a:solidFill>
            <a:ln w="9525">
              <a:solidFill>
                <a:schemeClr val="accent1"/>
              </a:solidFill>
              <a:round/>
              <a:headEnd/>
              <a:tailEnd/>
            </a:ln>
            <a:effectLst/>
          </p:spPr>
          <p:txBody>
            <a:bodyPr wrap="none" anchor="ctr"/>
            <a:lstStyle/>
            <a:p>
              <a:endParaRPr lang="en-US"/>
            </a:p>
          </p:txBody>
        </p:sp>
        <p:sp>
          <p:nvSpPr>
            <p:cNvPr id="186388" name="Line 20"/>
            <p:cNvSpPr>
              <a:spLocks noChangeShapeType="1"/>
            </p:cNvSpPr>
            <p:nvPr/>
          </p:nvSpPr>
          <p:spPr bwMode="auto">
            <a:xfrm rot="5164856" flipV="1">
              <a:off x="1007" y="2573"/>
              <a:ext cx="1" cy="384"/>
            </a:xfrm>
            <a:prstGeom prst="line">
              <a:avLst/>
            </a:prstGeom>
            <a:noFill/>
            <a:ln w="57150">
              <a:solidFill>
                <a:schemeClr val="accent1"/>
              </a:solidFill>
              <a:round/>
              <a:headEnd/>
              <a:tailEnd type="stealth" w="med" len="med"/>
            </a:ln>
            <a:effectLst/>
          </p:spPr>
          <p:txBody>
            <a:bodyPr/>
            <a:lstStyle/>
            <a:p>
              <a:endParaRPr lang="en-US"/>
            </a:p>
          </p:txBody>
        </p:sp>
      </p:grpSp>
      <p:grpSp>
        <p:nvGrpSpPr>
          <p:cNvPr id="4" name="Group 21"/>
          <p:cNvGrpSpPr>
            <a:grpSpLocks/>
          </p:cNvGrpSpPr>
          <p:nvPr/>
        </p:nvGrpSpPr>
        <p:grpSpPr bwMode="auto">
          <a:xfrm>
            <a:off x="4267200" y="868680"/>
            <a:ext cx="397510" cy="283845"/>
            <a:chOff x="3781" y="1342"/>
            <a:chExt cx="313" cy="313"/>
          </a:xfrm>
        </p:grpSpPr>
        <p:sp>
          <p:nvSpPr>
            <p:cNvPr id="186390" name="Oval 22"/>
            <p:cNvSpPr>
              <a:spLocks noChangeArrowheads="1"/>
            </p:cNvSpPr>
            <p:nvPr/>
          </p:nvSpPr>
          <p:spPr bwMode="auto">
            <a:xfrm>
              <a:off x="3781" y="1342"/>
              <a:ext cx="313" cy="313"/>
            </a:xfrm>
            <a:prstGeom prst="ellipse">
              <a:avLst/>
            </a:prstGeom>
            <a:solidFill>
              <a:schemeClr val="tx2"/>
            </a:solidFill>
            <a:ln w="9525">
              <a:solidFill>
                <a:schemeClr val="tx2"/>
              </a:solidFill>
              <a:round/>
              <a:headEnd/>
              <a:tailEnd/>
            </a:ln>
            <a:effectLst/>
          </p:spPr>
          <p:txBody>
            <a:bodyPr wrap="none" anchor="ctr"/>
            <a:lstStyle/>
            <a:p>
              <a:endParaRPr lang="en-US"/>
            </a:p>
          </p:txBody>
        </p:sp>
        <p:sp>
          <p:nvSpPr>
            <p:cNvPr id="186391" name="Oval 23"/>
            <p:cNvSpPr>
              <a:spLocks noChangeArrowheads="1"/>
            </p:cNvSpPr>
            <p:nvPr/>
          </p:nvSpPr>
          <p:spPr bwMode="auto">
            <a:xfrm>
              <a:off x="3833" y="1394"/>
              <a:ext cx="211" cy="211"/>
            </a:xfrm>
            <a:prstGeom prst="ellipse">
              <a:avLst/>
            </a:prstGeom>
            <a:solidFill>
              <a:schemeClr val="hlink"/>
            </a:solidFill>
            <a:ln w="9525">
              <a:solidFill>
                <a:schemeClr val="hlink"/>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a:xfrm>
            <a:off x="0" y="1"/>
            <a:ext cx="6172200" cy="685799"/>
          </a:xfrm>
        </p:spPr>
        <p:txBody>
          <a:bodyPr/>
          <a:lstStyle/>
          <a:p>
            <a:pPr lvl="0">
              <a:defRPr/>
            </a:pPr>
            <a:r>
              <a:rPr lang="en-US" sz="2900" dirty="0" smtClean="0"/>
              <a:t>Interpolating Direction (wrong)</a:t>
            </a:r>
            <a:endParaRPr lang="en-US" sz="2900" dirty="0"/>
          </a:p>
        </p:txBody>
      </p:sp>
      <p:sp>
        <p:nvSpPr>
          <p:cNvPr id="188419" name="Line 3"/>
          <p:cNvSpPr>
            <a:spLocks noChangeShapeType="1"/>
          </p:cNvSpPr>
          <p:nvPr/>
        </p:nvSpPr>
        <p:spPr bwMode="auto">
          <a:xfrm>
            <a:off x="854710" y="1965960"/>
            <a:ext cx="5181600" cy="0"/>
          </a:xfrm>
          <a:prstGeom prst="line">
            <a:avLst/>
          </a:prstGeom>
          <a:noFill/>
          <a:ln w="57150">
            <a:solidFill>
              <a:schemeClr val="tx1"/>
            </a:solidFill>
            <a:round/>
            <a:headEnd/>
            <a:tailEnd/>
          </a:ln>
          <a:effectLst/>
        </p:spPr>
        <p:txBody>
          <a:bodyPr lIns="65306" tIns="32653" rIns="65306" bIns="32653"/>
          <a:lstStyle/>
          <a:p>
            <a:endParaRPr lang="en-US"/>
          </a:p>
        </p:txBody>
      </p:sp>
      <p:grpSp>
        <p:nvGrpSpPr>
          <p:cNvPr id="2" name="Group 7"/>
          <p:cNvGrpSpPr>
            <a:grpSpLocks/>
          </p:cNvGrpSpPr>
          <p:nvPr/>
        </p:nvGrpSpPr>
        <p:grpSpPr bwMode="auto">
          <a:xfrm>
            <a:off x="5852160" y="1463040"/>
            <a:ext cx="397510" cy="283845"/>
            <a:chOff x="3781" y="1342"/>
            <a:chExt cx="313" cy="313"/>
          </a:xfrm>
        </p:grpSpPr>
        <p:sp>
          <p:nvSpPr>
            <p:cNvPr id="188424" name="Oval 8"/>
            <p:cNvSpPr>
              <a:spLocks noChangeArrowheads="1"/>
            </p:cNvSpPr>
            <p:nvPr/>
          </p:nvSpPr>
          <p:spPr bwMode="auto">
            <a:xfrm>
              <a:off x="3781" y="1342"/>
              <a:ext cx="313" cy="313"/>
            </a:xfrm>
            <a:prstGeom prst="ellipse">
              <a:avLst/>
            </a:prstGeom>
            <a:solidFill>
              <a:schemeClr val="tx2"/>
            </a:solidFill>
            <a:ln w="9525">
              <a:solidFill>
                <a:schemeClr val="tx2"/>
              </a:solidFill>
              <a:round/>
              <a:headEnd/>
              <a:tailEnd/>
            </a:ln>
            <a:effectLst/>
          </p:spPr>
          <p:txBody>
            <a:bodyPr wrap="none" anchor="ctr"/>
            <a:lstStyle/>
            <a:p>
              <a:endParaRPr lang="en-US"/>
            </a:p>
          </p:txBody>
        </p:sp>
        <p:sp>
          <p:nvSpPr>
            <p:cNvPr id="188425" name="Oval 9"/>
            <p:cNvSpPr>
              <a:spLocks noChangeArrowheads="1"/>
            </p:cNvSpPr>
            <p:nvPr/>
          </p:nvSpPr>
          <p:spPr bwMode="auto">
            <a:xfrm>
              <a:off x="3833" y="1394"/>
              <a:ext cx="211" cy="211"/>
            </a:xfrm>
            <a:prstGeom prst="ellipse">
              <a:avLst/>
            </a:prstGeom>
            <a:solidFill>
              <a:schemeClr val="hlink"/>
            </a:solidFill>
            <a:ln w="9525">
              <a:solidFill>
                <a:schemeClr val="hlink"/>
              </a:solidFill>
              <a:round/>
              <a:headEnd/>
              <a:tailEnd/>
            </a:ln>
            <a:effectLst/>
          </p:spPr>
          <p:txBody>
            <a:bodyPr wrap="none" anchor="ctr"/>
            <a:lstStyle/>
            <a:p>
              <a:endParaRPr lang="en-US"/>
            </a:p>
          </p:txBody>
        </p:sp>
      </p:grpSp>
      <p:sp>
        <p:nvSpPr>
          <p:cNvPr id="188426" name="Text Box 10"/>
          <p:cNvSpPr txBox="1">
            <a:spLocks noChangeArrowheads="1"/>
          </p:cNvSpPr>
          <p:nvPr/>
        </p:nvSpPr>
        <p:spPr bwMode="auto">
          <a:xfrm>
            <a:off x="694690" y="201168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A</a:t>
            </a:r>
          </a:p>
        </p:txBody>
      </p:sp>
      <p:sp>
        <p:nvSpPr>
          <p:cNvPr id="188427" name="Text Box 11"/>
          <p:cNvSpPr txBox="1">
            <a:spLocks noChangeArrowheads="1"/>
          </p:cNvSpPr>
          <p:nvPr/>
        </p:nvSpPr>
        <p:spPr bwMode="auto">
          <a:xfrm>
            <a:off x="2240280" y="2011680"/>
            <a:ext cx="2214445"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L=normalize(½L</a:t>
            </a:r>
            <a:r>
              <a:rPr lang="en-US" sz="1300" baseline="-25000" dirty="0">
                <a:latin typeface="Arial Black" pitchFamily="34" charset="0"/>
              </a:rPr>
              <a:t>A</a:t>
            </a:r>
            <a:r>
              <a:rPr lang="en-US" sz="1300" dirty="0">
                <a:latin typeface="Arial Black" pitchFamily="34" charset="0"/>
              </a:rPr>
              <a:t>+</a:t>
            </a:r>
            <a:r>
              <a:rPr lang="en-US" sz="1300" dirty="0">
                <a:latin typeface="Tahoma" pitchFamily="34" charset="0"/>
              </a:rPr>
              <a:t>½</a:t>
            </a:r>
            <a:r>
              <a:rPr lang="en-US" sz="1300" dirty="0">
                <a:latin typeface="Arial Black" pitchFamily="34" charset="0"/>
              </a:rPr>
              <a:t>L</a:t>
            </a:r>
            <a:r>
              <a:rPr lang="en-US" sz="1300" baseline="-25000" dirty="0">
                <a:latin typeface="Arial Black" pitchFamily="34" charset="0"/>
              </a:rPr>
              <a:t>B</a:t>
            </a:r>
            <a:r>
              <a:rPr lang="en-US" sz="1300" dirty="0">
                <a:latin typeface="Arial Black" pitchFamily="34" charset="0"/>
              </a:rPr>
              <a:t>)</a:t>
            </a:r>
          </a:p>
        </p:txBody>
      </p:sp>
      <p:sp>
        <p:nvSpPr>
          <p:cNvPr id="188428" name="Text Box 12"/>
          <p:cNvSpPr txBox="1">
            <a:spLocks noChangeArrowheads="1"/>
          </p:cNvSpPr>
          <p:nvPr/>
        </p:nvSpPr>
        <p:spPr bwMode="auto">
          <a:xfrm>
            <a:off x="5905500" y="201168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B</a:t>
            </a:r>
          </a:p>
        </p:txBody>
      </p:sp>
      <p:sp>
        <p:nvSpPr>
          <p:cNvPr id="188429" name="Text Box 13"/>
          <p:cNvSpPr txBox="1">
            <a:spLocks noChangeArrowheads="1"/>
          </p:cNvSpPr>
          <p:nvPr/>
        </p:nvSpPr>
        <p:spPr bwMode="auto">
          <a:xfrm>
            <a:off x="6233160" y="1424940"/>
            <a:ext cx="838200" cy="265999"/>
          </a:xfrm>
          <a:prstGeom prst="rect">
            <a:avLst/>
          </a:prstGeom>
          <a:noFill/>
          <a:ln w="9525">
            <a:noFill/>
            <a:miter lim="800000"/>
            <a:headEnd/>
            <a:tailEnd/>
          </a:ln>
          <a:effectLst/>
        </p:spPr>
        <p:txBody>
          <a:bodyPr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Light</a:t>
            </a:r>
          </a:p>
        </p:txBody>
      </p:sp>
      <p:sp>
        <p:nvSpPr>
          <p:cNvPr id="188430" name="Text Box 14"/>
          <p:cNvSpPr txBox="1">
            <a:spLocks noChangeArrowheads="1"/>
          </p:cNvSpPr>
          <p:nvPr/>
        </p:nvSpPr>
        <p:spPr bwMode="auto">
          <a:xfrm>
            <a:off x="2743200" y="2560320"/>
            <a:ext cx="1637030" cy="342943"/>
          </a:xfrm>
          <a:prstGeom prst="rect">
            <a:avLst/>
          </a:prstGeom>
          <a:noFill/>
          <a:ln w="9525">
            <a:noFill/>
            <a:miter lim="800000"/>
            <a:headEnd/>
            <a:tailEnd/>
          </a:ln>
          <a:effectLst/>
        </p:spPr>
        <p:txBody>
          <a:bodyPr lIns="65306" tIns="32653" rIns="65306" bIns="32653">
            <a:spAutoFit/>
          </a:bodyPr>
          <a:lstStyle/>
          <a:p>
            <a:pPr algn="l" eaLnBrk="0" hangingPunct="0">
              <a:lnSpc>
                <a:spcPct val="100000"/>
              </a:lnSpc>
              <a:spcBef>
                <a:spcPct val="0"/>
              </a:spcBef>
              <a:buClrTx/>
              <a:buSzTx/>
              <a:buFontTx/>
              <a:buNone/>
            </a:pPr>
            <a:r>
              <a:rPr lang="en-US">
                <a:solidFill>
                  <a:schemeClr val="tx1"/>
                </a:solidFill>
                <a:effectLst/>
                <a:latin typeface="Arial Black" pitchFamily="34" charset="0"/>
              </a:rPr>
              <a:t>WRONG</a:t>
            </a:r>
          </a:p>
        </p:txBody>
      </p:sp>
      <p:grpSp>
        <p:nvGrpSpPr>
          <p:cNvPr id="3" name="Group 18"/>
          <p:cNvGrpSpPr>
            <a:grpSpLocks/>
          </p:cNvGrpSpPr>
          <p:nvPr/>
        </p:nvGrpSpPr>
        <p:grpSpPr bwMode="auto">
          <a:xfrm rot="-2908094">
            <a:off x="3387726" y="1793875"/>
            <a:ext cx="411480" cy="115570"/>
            <a:chOff x="768" y="2736"/>
            <a:chExt cx="432" cy="96"/>
          </a:xfrm>
        </p:grpSpPr>
        <p:sp>
          <p:nvSpPr>
            <p:cNvPr id="188435" name="Oval 19"/>
            <p:cNvSpPr>
              <a:spLocks noChangeArrowheads="1"/>
            </p:cNvSpPr>
            <p:nvPr/>
          </p:nvSpPr>
          <p:spPr bwMode="auto">
            <a:xfrm>
              <a:off x="768" y="2736"/>
              <a:ext cx="96" cy="96"/>
            </a:xfrm>
            <a:prstGeom prst="ellipse">
              <a:avLst/>
            </a:prstGeom>
            <a:solidFill>
              <a:schemeClr val="accent1"/>
            </a:solidFill>
            <a:ln w="9525">
              <a:solidFill>
                <a:schemeClr val="accent1"/>
              </a:solidFill>
              <a:round/>
              <a:headEnd/>
              <a:tailEnd/>
            </a:ln>
            <a:effectLst/>
          </p:spPr>
          <p:txBody>
            <a:bodyPr wrap="none" anchor="ctr"/>
            <a:lstStyle/>
            <a:p>
              <a:endParaRPr lang="en-US"/>
            </a:p>
          </p:txBody>
        </p:sp>
        <p:sp>
          <p:nvSpPr>
            <p:cNvPr id="188436" name="Line 20"/>
            <p:cNvSpPr>
              <a:spLocks noChangeShapeType="1"/>
            </p:cNvSpPr>
            <p:nvPr/>
          </p:nvSpPr>
          <p:spPr bwMode="auto">
            <a:xfrm rot="5164856" flipV="1">
              <a:off x="1007" y="2573"/>
              <a:ext cx="1" cy="384"/>
            </a:xfrm>
            <a:prstGeom prst="line">
              <a:avLst/>
            </a:prstGeom>
            <a:noFill/>
            <a:ln w="57150">
              <a:solidFill>
                <a:schemeClr val="accent1"/>
              </a:solidFill>
              <a:round/>
              <a:headEnd/>
              <a:tailEnd type="stealth" w="med" len="med"/>
            </a:ln>
            <a:effectLst/>
          </p:spPr>
          <p:txBody>
            <a:bodyPr/>
            <a:lstStyle/>
            <a:p>
              <a:endParaRPr lang="en-US"/>
            </a:p>
          </p:txBody>
        </p:sp>
      </p:grpSp>
      <p:grpSp>
        <p:nvGrpSpPr>
          <p:cNvPr id="4" name="Group 21"/>
          <p:cNvGrpSpPr>
            <a:grpSpLocks/>
          </p:cNvGrpSpPr>
          <p:nvPr/>
        </p:nvGrpSpPr>
        <p:grpSpPr bwMode="auto">
          <a:xfrm>
            <a:off x="4267200" y="868680"/>
            <a:ext cx="397510" cy="283845"/>
            <a:chOff x="3781" y="1342"/>
            <a:chExt cx="313" cy="313"/>
          </a:xfrm>
        </p:grpSpPr>
        <p:sp>
          <p:nvSpPr>
            <p:cNvPr id="188438" name="Oval 22"/>
            <p:cNvSpPr>
              <a:spLocks noChangeArrowheads="1"/>
            </p:cNvSpPr>
            <p:nvPr/>
          </p:nvSpPr>
          <p:spPr bwMode="auto">
            <a:xfrm>
              <a:off x="3781" y="1342"/>
              <a:ext cx="313" cy="313"/>
            </a:xfrm>
            <a:prstGeom prst="ellipse">
              <a:avLst/>
            </a:prstGeom>
            <a:solidFill>
              <a:schemeClr val="tx2"/>
            </a:solidFill>
            <a:ln w="9525">
              <a:solidFill>
                <a:schemeClr val="tx2"/>
              </a:solidFill>
              <a:round/>
              <a:headEnd/>
              <a:tailEnd/>
            </a:ln>
            <a:effectLst/>
          </p:spPr>
          <p:txBody>
            <a:bodyPr wrap="none" anchor="ctr"/>
            <a:lstStyle/>
            <a:p>
              <a:endParaRPr lang="en-US"/>
            </a:p>
          </p:txBody>
        </p:sp>
        <p:sp>
          <p:nvSpPr>
            <p:cNvPr id="188439" name="Oval 23"/>
            <p:cNvSpPr>
              <a:spLocks noChangeArrowheads="1"/>
            </p:cNvSpPr>
            <p:nvPr/>
          </p:nvSpPr>
          <p:spPr bwMode="auto">
            <a:xfrm>
              <a:off x="3833" y="1394"/>
              <a:ext cx="211" cy="211"/>
            </a:xfrm>
            <a:prstGeom prst="ellipse">
              <a:avLst/>
            </a:prstGeom>
            <a:solidFill>
              <a:schemeClr val="hlink"/>
            </a:solidFill>
            <a:ln w="9525">
              <a:solidFill>
                <a:schemeClr val="hlink"/>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Line 2"/>
          <p:cNvSpPr>
            <a:spLocks noChangeShapeType="1"/>
          </p:cNvSpPr>
          <p:nvPr/>
        </p:nvSpPr>
        <p:spPr bwMode="auto">
          <a:xfrm>
            <a:off x="881380" y="2011680"/>
            <a:ext cx="5181600" cy="0"/>
          </a:xfrm>
          <a:prstGeom prst="line">
            <a:avLst/>
          </a:prstGeom>
          <a:noFill/>
          <a:ln w="57150">
            <a:solidFill>
              <a:schemeClr val="tx1"/>
            </a:solidFill>
            <a:round/>
            <a:headEnd/>
            <a:tailEnd/>
          </a:ln>
          <a:effectLst/>
        </p:spPr>
        <p:txBody>
          <a:bodyPr lIns="65306" tIns="32653" rIns="65306" bIns="32653"/>
          <a:lstStyle/>
          <a:p>
            <a:endParaRPr lang="en-US"/>
          </a:p>
        </p:txBody>
      </p:sp>
      <p:grpSp>
        <p:nvGrpSpPr>
          <p:cNvPr id="2" name="Group 9"/>
          <p:cNvGrpSpPr>
            <a:grpSpLocks/>
          </p:cNvGrpSpPr>
          <p:nvPr/>
        </p:nvGrpSpPr>
        <p:grpSpPr bwMode="auto">
          <a:xfrm>
            <a:off x="5859780" y="1526858"/>
            <a:ext cx="397510" cy="283845"/>
            <a:chOff x="3781" y="1342"/>
            <a:chExt cx="313" cy="313"/>
          </a:xfrm>
        </p:grpSpPr>
        <p:sp>
          <p:nvSpPr>
            <p:cNvPr id="195594" name="Oval 10"/>
            <p:cNvSpPr>
              <a:spLocks noChangeArrowheads="1"/>
            </p:cNvSpPr>
            <p:nvPr/>
          </p:nvSpPr>
          <p:spPr bwMode="auto">
            <a:xfrm>
              <a:off x="3781" y="1342"/>
              <a:ext cx="313" cy="313"/>
            </a:xfrm>
            <a:prstGeom prst="ellipse">
              <a:avLst/>
            </a:prstGeom>
            <a:solidFill>
              <a:schemeClr val="tx2"/>
            </a:solidFill>
            <a:ln w="9525">
              <a:solidFill>
                <a:schemeClr val="tx2"/>
              </a:solidFill>
              <a:round/>
              <a:headEnd/>
              <a:tailEnd/>
            </a:ln>
            <a:effectLst/>
          </p:spPr>
          <p:txBody>
            <a:bodyPr wrap="none" anchor="ctr"/>
            <a:lstStyle/>
            <a:p>
              <a:endParaRPr lang="en-US"/>
            </a:p>
          </p:txBody>
        </p:sp>
        <p:sp>
          <p:nvSpPr>
            <p:cNvPr id="195595" name="Oval 11"/>
            <p:cNvSpPr>
              <a:spLocks noChangeArrowheads="1"/>
            </p:cNvSpPr>
            <p:nvPr/>
          </p:nvSpPr>
          <p:spPr bwMode="auto">
            <a:xfrm>
              <a:off x="3833" y="1394"/>
              <a:ext cx="211" cy="211"/>
            </a:xfrm>
            <a:prstGeom prst="ellipse">
              <a:avLst/>
            </a:prstGeom>
            <a:solidFill>
              <a:schemeClr val="hlink"/>
            </a:solidFill>
            <a:ln w="9525">
              <a:solidFill>
                <a:schemeClr val="hlink"/>
              </a:solidFill>
              <a:round/>
              <a:headEnd/>
              <a:tailEnd/>
            </a:ln>
            <a:effectLst/>
          </p:spPr>
          <p:txBody>
            <a:bodyPr wrap="none" anchor="ctr"/>
            <a:lstStyle/>
            <a:p>
              <a:endParaRPr lang="en-US"/>
            </a:p>
          </p:txBody>
        </p:sp>
      </p:grpSp>
      <p:sp>
        <p:nvSpPr>
          <p:cNvPr id="195599" name="Text Box 15"/>
          <p:cNvSpPr txBox="1">
            <a:spLocks noChangeArrowheads="1"/>
          </p:cNvSpPr>
          <p:nvPr/>
        </p:nvSpPr>
        <p:spPr bwMode="auto">
          <a:xfrm>
            <a:off x="721360" y="205740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A</a:t>
            </a:r>
          </a:p>
        </p:txBody>
      </p:sp>
      <p:sp>
        <p:nvSpPr>
          <p:cNvPr id="195600" name="Text Box 16"/>
          <p:cNvSpPr txBox="1">
            <a:spLocks noChangeArrowheads="1"/>
          </p:cNvSpPr>
          <p:nvPr/>
        </p:nvSpPr>
        <p:spPr bwMode="auto">
          <a:xfrm>
            <a:off x="5932170" y="205740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B</a:t>
            </a:r>
          </a:p>
        </p:txBody>
      </p:sp>
      <p:sp>
        <p:nvSpPr>
          <p:cNvPr id="195601" name="Text Box 17"/>
          <p:cNvSpPr txBox="1">
            <a:spLocks noChangeArrowheads="1"/>
          </p:cNvSpPr>
          <p:nvPr/>
        </p:nvSpPr>
        <p:spPr bwMode="auto">
          <a:xfrm>
            <a:off x="6259830" y="1470660"/>
            <a:ext cx="933450" cy="265999"/>
          </a:xfrm>
          <a:prstGeom prst="rect">
            <a:avLst/>
          </a:prstGeom>
          <a:noFill/>
          <a:ln w="9525">
            <a:noFill/>
            <a:miter lim="800000"/>
            <a:headEnd/>
            <a:tailEnd/>
          </a:ln>
          <a:effectLst/>
        </p:spPr>
        <p:txBody>
          <a:bodyPr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Light</a:t>
            </a:r>
          </a:p>
        </p:txBody>
      </p:sp>
      <p:sp>
        <p:nvSpPr>
          <p:cNvPr id="195602" name="Rectangle 18"/>
          <p:cNvSpPr>
            <a:spLocks noGrp="1" noRot="1" noChangeArrowheads="1"/>
          </p:cNvSpPr>
          <p:nvPr>
            <p:ph type="title"/>
          </p:nvPr>
        </p:nvSpPr>
        <p:spPr>
          <a:xfrm>
            <a:off x="365760" y="1"/>
            <a:ext cx="5181600" cy="685799"/>
          </a:xfrm>
          <a:noFill/>
          <a:ln/>
        </p:spPr>
        <p:txBody>
          <a:bodyPr/>
          <a:lstStyle/>
          <a:p>
            <a:pPr algn="ctr"/>
            <a:r>
              <a:rPr lang="en-US" sz="2900" dirty="0" smtClean="0"/>
              <a:t>Interpolating Position</a:t>
            </a:r>
            <a:endParaRPr lang="en-US" sz="29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Line 2"/>
          <p:cNvSpPr>
            <a:spLocks noChangeShapeType="1"/>
          </p:cNvSpPr>
          <p:nvPr/>
        </p:nvSpPr>
        <p:spPr bwMode="auto">
          <a:xfrm>
            <a:off x="881380" y="2011680"/>
            <a:ext cx="5181600" cy="0"/>
          </a:xfrm>
          <a:prstGeom prst="line">
            <a:avLst/>
          </a:prstGeom>
          <a:noFill/>
          <a:ln w="57150">
            <a:solidFill>
              <a:schemeClr val="tx1"/>
            </a:solidFill>
            <a:round/>
            <a:headEnd/>
            <a:tailEnd/>
          </a:ln>
          <a:effectLst/>
        </p:spPr>
        <p:txBody>
          <a:bodyPr lIns="65306" tIns="32653" rIns="65306" bIns="32653"/>
          <a:lstStyle/>
          <a:p>
            <a:endParaRPr lang="en-US"/>
          </a:p>
        </p:txBody>
      </p:sp>
      <p:grpSp>
        <p:nvGrpSpPr>
          <p:cNvPr id="2" name="Group 9"/>
          <p:cNvGrpSpPr>
            <a:grpSpLocks/>
          </p:cNvGrpSpPr>
          <p:nvPr/>
        </p:nvGrpSpPr>
        <p:grpSpPr bwMode="auto">
          <a:xfrm>
            <a:off x="5859780" y="1526858"/>
            <a:ext cx="397510" cy="283845"/>
            <a:chOff x="3781" y="1342"/>
            <a:chExt cx="313" cy="313"/>
          </a:xfrm>
        </p:grpSpPr>
        <p:sp>
          <p:nvSpPr>
            <p:cNvPr id="180234" name="Oval 10"/>
            <p:cNvSpPr>
              <a:spLocks noChangeArrowheads="1"/>
            </p:cNvSpPr>
            <p:nvPr/>
          </p:nvSpPr>
          <p:spPr bwMode="auto">
            <a:xfrm>
              <a:off x="3781" y="1342"/>
              <a:ext cx="313" cy="313"/>
            </a:xfrm>
            <a:prstGeom prst="ellipse">
              <a:avLst/>
            </a:prstGeom>
            <a:solidFill>
              <a:schemeClr val="tx2"/>
            </a:solidFill>
            <a:ln w="9525">
              <a:solidFill>
                <a:schemeClr val="tx2"/>
              </a:solidFill>
              <a:round/>
              <a:headEnd/>
              <a:tailEnd/>
            </a:ln>
            <a:effectLst/>
          </p:spPr>
          <p:txBody>
            <a:bodyPr wrap="none" anchor="ctr"/>
            <a:lstStyle/>
            <a:p>
              <a:endParaRPr lang="en-US"/>
            </a:p>
          </p:txBody>
        </p:sp>
        <p:sp>
          <p:nvSpPr>
            <p:cNvPr id="180235" name="Oval 11"/>
            <p:cNvSpPr>
              <a:spLocks noChangeArrowheads="1"/>
            </p:cNvSpPr>
            <p:nvPr/>
          </p:nvSpPr>
          <p:spPr bwMode="auto">
            <a:xfrm>
              <a:off x="3833" y="1394"/>
              <a:ext cx="211" cy="211"/>
            </a:xfrm>
            <a:prstGeom prst="ellipse">
              <a:avLst/>
            </a:prstGeom>
            <a:solidFill>
              <a:schemeClr val="hlink"/>
            </a:solidFill>
            <a:ln w="9525">
              <a:solidFill>
                <a:schemeClr val="hlink"/>
              </a:solidFill>
              <a:round/>
              <a:headEnd/>
              <a:tailEnd/>
            </a:ln>
            <a:effectLst/>
          </p:spPr>
          <p:txBody>
            <a:bodyPr wrap="none" anchor="ctr"/>
            <a:lstStyle/>
            <a:p>
              <a:endParaRPr lang="en-US"/>
            </a:p>
          </p:txBody>
        </p:sp>
      </p:grpSp>
      <p:sp>
        <p:nvSpPr>
          <p:cNvPr id="180239" name="Text Box 15"/>
          <p:cNvSpPr txBox="1">
            <a:spLocks noChangeArrowheads="1"/>
          </p:cNvSpPr>
          <p:nvPr/>
        </p:nvSpPr>
        <p:spPr bwMode="auto">
          <a:xfrm>
            <a:off x="721360" y="205740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A</a:t>
            </a:r>
          </a:p>
        </p:txBody>
      </p:sp>
      <p:sp>
        <p:nvSpPr>
          <p:cNvPr id="180240" name="Text Box 16"/>
          <p:cNvSpPr txBox="1">
            <a:spLocks noChangeArrowheads="1"/>
          </p:cNvSpPr>
          <p:nvPr/>
        </p:nvSpPr>
        <p:spPr bwMode="auto">
          <a:xfrm>
            <a:off x="1463040" y="2148840"/>
            <a:ext cx="4014470" cy="265999"/>
          </a:xfrm>
          <a:prstGeom prst="rect">
            <a:avLst/>
          </a:prstGeom>
          <a:noFill/>
          <a:ln w="9525">
            <a:noFill/>
            <a:miter lim="800000"/>
            <a:headEnd/>
            <a:tailEnd/>
          </a:ln>
          <a:effectLst/>
        </p:spPr>
        <p:txBody>
          <a:bodyPr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L = </a:t>
            </a:r>
            <a:r>
              <a:rPr lang="en-US" sz="1300" dirty="0" err="1">
                <a:latin typeface="Arial Black" pitchFamily="34" charset="0"/>
              </a:rPr>
              <a:t>Light_Pos</a:t>
            </a:r>
            <a:r>
              <a:rPr lang="en-US" sz="1300" dirty="0">
                <a:latin typeface="Arial Black" pitchFamily="34" charset="0"/>
              </a:rPr>
              <a:t>−(½A+½B)</a:t>
            </a:r>
          </a:p>
        </p:txBody>
      </p:sp>
      <p:sp>
        <p:nvSpPr>
          <p:cNvPr id="180241" name="Text Box 17"/>
          <p:cNvSpPr txBox="1">
            <a:spLocks noChangeArrowheads="1"/>
          </p:cNvSpPr>
          <p:nvPr/>
        </p:nvSpPr>
        <p:spPr bwMode="auto">
          <a:xfrm>
            <a:off x="5932170" y="205740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B</a:t>
            </a:r>
          </a:p>
        </p:txBody>
      </p:sp>
      <p:sp>
        <p:nvSpPr>
          <p:cNvPr id="180242" name="Text Box 18"/>
          <p:cNvSpPr txBox="1">
            <a:spLocks noChangeArrowheads="1"/>
          </p:cNvSpPr>
          <p:nvPr/>
        </p:nvSpPr>
        <p:spPr bwMode="auto">
          <a:xfrm>
            <a:off x="6259830" y="1470660"/>
            <a:ext cx="933450" cy="265999"/>
          </a:xfrm>
          <a:prstGeom prst="rect">
            <a:avLst/>
          </a:prstGeom>
          <a:noFill/>
          <a:ln w="9525">
            <a:noFill/>
            <a:miter lim="800000"/>
            <a:headEnd/>
            <a:tailEnd/>
          </a:ln>
          <a:effectLst/>
        </p:spPr>
        <p:txBody>
          <a:bodyPr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Light</a:t>
            </a:r>
          </a:p>
        </p:txBody>
      </p:sp>
      <p:sp>
        <p:nvSpPr>
          <p:cNvPr id="180243" name="Line 19"/>
          <p:cNvSpPr>
            <a:spLocks noChangeShapeType="1"/>
          </p:cNvSpPr>
          <p:nvPr/>
        </p:nvSpPr>
        <p:spPr bwMode="auto">
          <a:xfrm flipV="1">
            <a:off x="3413760" y="1691640"/>
            <a:ext cx="2621280" cy="320040"/>
          </a:xfrm>
          <a:prstGeom prst="line">
            <a:avLst/>
          </a:prstGeom>
          <a:noFill/>
          <a:ln w="101600">
            <a:solidFill>
              <a:srgbClr val="33CCCC"/>
            </a:solidFill>
            <a:round/>
            <a:headEnd type="oval" w="med" len="med"/>
            <a:tailEnd type="triangle" w="med" len="med"/>
          </a:ln>
          <a:effectLst/>
        </p:spPr>
        <p:txBody>
          <a:bodyPr lIns="65306" tIns="32653" rIns="65306" bIns="32653"/>
          <a:lstStyle/>
          <a:p>
            <a:endParaRPr lang="en-US"/>
          </a:p>
        </p:txBody>
      </p:sp>
      <p:sp>
        <p:nvSpPr>
          <p:cNvPr id="180244" name="Rectangle 20"/>
          <p:cNvSpPr>
            <a:spLocks noGrp="1" noRot="1" noChangeArrowheads="1"/>
          </p:cNvSpPr>
          <p:nvPr>
            <p:ph type="title"/>
          </p:nvPr>
        </p:nvSpPr>
        <p:spPr>
          <a:xfrm>
            <a:off x="365760" y="1"/>
            <a:ext cx="5181600" cy="685799"/>
          </a:xfrm>
          <a:noFill/>
          <a:ln/>
        </p:spPr>
        <p:txBody>
          <a:bodyPr/>
          <a:lstStyle/>
          <a:p>
            <a:pPr algn="ctr"/>
            <a:r>
              <a:rPr lang="en-US" sz="2900" dirty="0" smtClean="0"/>
              <a:t>Interpolating Position</a:t>
            </a:r>
            <a:endParaRPr lang="en-US" sz="29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Line 2"/>
          <p:cNvSpPr>
            <a:spLocks noChangeShapeType="1"/>
          </p:cNvSpPr>
          <p:nvPr/>
        </p:nvSpPr>
        <p:spPr bwMode="auto">
          <a:xfrm>
            <a:off x="881380" y="2011680"/>
            <a:ext cx="5181600" cy="0"/>
          </a:xfrm>
          <a:prstGeom prst="line">
            <a:avLst/>
          </a:prstGeom>
          <a:noFill/>
          <a:ln w="57150">
            <a:solidFill>
              <a:schemeClr val="tx1"/>
            </a:solidFill>
            <a:round/>
            <a:headEnd/>
            <a:tailEnd/>
          </a:ln>
          <a:effectLst/>
        </p:spPr>
        <p:txBody>
          <a:bodyPr lIns="65306" tIns="32653" rIns="65306" bIns="32653"/>
          <a:lstStyle/>
          <a:p>
            <a:endParaRPr lang="en-US"/>
          </a:p>
        </p:txBody>
      </p:sp>
      <p:grpSp>
        <p:nvGrpSpPr>
          <p:cNvPr id="2" name="Group 9"/>
          <p:cNvGrpSpPr>
            <a:grpSpLocks/>
          </p:cNvGrpSpPr>
          <p:nvPr/>
        </p:nvGrpSpPr>
        <p:grpSpPr bwMode="auto">
          <a:xfrm>
            <a:off x="5859780" y="1526858"/>
            <a:ext cx="397510" cy="283845"/>
            <a:chOff x="3781" y="1342"/>
            <a:chExt cx="313" cy="313"/>
          </a:xfrm>
        </p:grpSpPr>
        <p:sp>
          <p:nvSpPr>
            <p:cNvPr id="181258" name="Oval 10"/>
            <p:cNvSpPr>
              <a:spLocks noChangeArrowheads="1"/>
            </p:cNvSpPr>
            <p:nvPr/>
          </p:nvSpPr>
          <p:spPr bwMode="auto">
            <a:xfrm>
              <a:off x="3781" y="1342"/>
              <a:ext cx="313" cy="313"/>
            </a:xfrm>
            <a:prstGeom prst="ellipse">
              <a:avLst/>
            </a:prstGeom>
            <a:solidFill>
              <a:schemeClr val="tx2"/>
            </a:solidFill>
            <a:ln w="9525">
              <a:solidFill>
                <a:schemeClr val="tx2"/>
              </a:solidFill>
              <a:round/>
              <a:headEnd/>
              <a:tailEnd/>
            </a:ln>
            <a:effectLst/>
          </p:spPr>
          <p:txBody>
            <a:bodyPr wrap="none" anchor="ctr"/>
            <a:lstStyle/>
            <a:p>
              <a:endParaRPr lang="en-US"/>
            </a:p>
          </p:txBody>
        </p:sp>
        <p:sp>
          <p:nvSpPr>
            <p:cNvPr id="181259" name="Oval 11"/>
            <p:cNvSpPr>
              <a:spLocks noChangeArrowheads="1"/>
            </p:cNvSpPr>
            <p:nvPr/>
          </p:nvSpPr>
          <p:spPr bwMode="auto">
            <a:xfrm>
              <a:off x="3833" y="1394"/>
              <a:ext cx="211" cy="211"/>
            </a:xfrm>
            <a:prstGeom prst="ellipse">
              <a:avLst/>
            </a:prstGeom>
            <a:solidFill>
              <a:schemeClr val="hlink"/>
            </a:solidFill>
            <a:ln w="9525">
              <a:solidFill>
                <a:schemeClr val="hlink"/>
              </a:solidFill>
              <a:round/>
              <a:headEnd/>
              <a:tailEnd/>
            </a:ln>
            <a:effectLst/>
          </p:spPr>
          <p:txBody>
            <a:bodyPr wrap="none" anchor="ctr"/>
            <a:lstStyle/>
            <a:p>
              <a:endParaRPr lang="en-US"/>
            </a:p>
          </p:txBody>
        </p:sp>
      </p:grpSp>
      <p:sp>
        <p:nvSpPr>
          <p:cNvPr id="181263" name="Text Box 15"/>
          <p:cNvSpPr txBox="1">
            <a:spLocks noChangeArrowheads="1"/>
          </p:cNvSpPr>
          <p:nvPr/>
        </p:nvSpPr>
        <p:spPr bwMode="auto">
          <a:xfrm>
            <a:off x="721360" y="205740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A</a:t>
            </a:r>
          </a:p>
        </p:txBody>
      </p:sp>
      <p:sp>
        <p:nvSpPr>
          <p:cNvPr id="181264" name="Text Box 16"/>
          <p:cNvSpPr txBox="1">
            <a:spLocks noChangeArrowheads="1"/>
          </p:cNvSpPr>
          <p:nvPr/>
        </p:nvSpPr>
        <p:spPr bwMode="auto">
          <a:xfrm>
            <a:off x="1219200" y="2194560"/>
            <a:ext cx="4258310" cy="265999"/>
          </a:xfrm>
          <a:prstGeom prst="rect">
            <a:avLst/>
          </a:prstGeom>
          <a:noFill/>
          <a:ln w="9525">
            <a:noFill/>
            <a:miter lim="800000"/>
            <a:headEnd/>
            <a:tailEnd/>
          </a:ln>
          <a:effectLst/>
        </p:spPr>
        <p:txBody>
          <a:bodyPr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Normalize(</a:t>
            </a:r>
            <a:r>
              <a:rPr lang="en-US" sz="1300" dirty="0" err="1">
                <a:latin typeface="Arial Black" pitchFamily="34" charset="0"/>
              </a:rPr>
              <a:t>Light_Pos</a:t>
            </a:r>
            <a:r>
              <a:rPr lang="en-US" sz="1300" dirty="0">
                <a:latin typeface="Arial Black" pitchFamily="34" charset="0"/>
              </a:rPr>
              <a:t>−(½A+½B))</a:t>
            </a:r>
          </a:p>
        </p:txBody>
      </p:sp>
      <p:sp>
        <p:nvSpPr>
          <p:cNvPr id="181265" name="Text Box 17"/>
          <p:cNvSpPr txBox="1">
            <a:spLocks noChangeArrowheads="1"/>
          </p:cNvSpPr>
          <p:nvPr/>
        </p:nvSpPr>
        <p:spPr bwMode="auto">
          <a:xfrm>
            <a:off x="5932170" y="205740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B</a:t>
            </a:r>
          </a:p>
        </p:txBody>
      </p:sp>
      <p:sp>
        <p:nvSpPr>
          <p:cNvPr id="181266" name="Text Box 18"/>
          <p:cNvSpPr txBox="1">
            <a:spLocks noChangeArrowheads="1"/>
          </p:cNvSpPr>
          <p:nvPr/>
        </p:nvSpPr>
        <p:spPr bwMode="auto">
          <a:xfrm>
            <a:off x="6259830" y="1470660"/>
            <a:ext cx="933450" cy="265999"/>
          </a:xfrm>
          <a:prstGeom prst="rect">
            <a:avLst/>
          </a:prstGeom>
          <a:noFill/>
          <a:ln w="9525">
            <a:noFill/>
            <a:miter lim="800000"/>
            <a:headEnd/>
            <a:tailEnd/>
          </a:ln>
          <a:effectLst/>
        </p:spPr>
        <p:txBody>
          <a:bodyPr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Light</a:t>
            </a:r>
          </a:p>
        </p:txBody>
      </p:sp>
      <p:sp>
        <p:nvSpPr>
          <p:cNvPr id="181267" name="Line 19"/>
          <p:cNvSpPr>
            <a:spLocks noChangeShapeType="1"/>
          </p:cNvSpPr>
          <p:nvPr/>
        </p:nvSpPr>
        <p:spPr bwMode="auto">
          <a:xfrm flipV="1">
            <a:off x="3413760" y="1874520"/>
            <a:ext cx="609600" cy="137160"/>
          </a:xfrm>
          <a:prstGeom prst="line">
            <a:avLst/>
          </a:prstGeom>
          <a:noFill/>
          <a:ln w="101600">
            <a:solidFill>
              <a:srgbClr val="33CCCC"/>
            </a:solidFill>
            <a:round/>
            <a:headEnd type="oval" w="med" len="med"/>
            <a:tailEnd type="triangle" w="med" len="med"/>
          </a:ln>
          <a:effectLst/>
        </p:spPr>
        <p:txBody>
          <a:bodyPr lIns="65306" tIns="32653" rIns="65306" bIns="32653"/>
          <a:lstStyle/>
          <a:p>
            <a:endParaRPr lang="en-US"/>
          </a:p>
        </p:txBody>
      </p:sp>
      <p:sp>
        <p:nvSpPr>
          <p:cNvPr id="181268" name="Rectangle 20"/>
          <p:cNvSpPr>
            <a:spLocks noGrp="1" noRot="1" noChangeArrowheads="1"/>
          </p:cNvSpPr>
          <p:nvPr>
            <p:ph type="title"/>
          </p:nvPr>
        </p:nvSpPr>
        <p:spPr>
          <a:xfrm>
            <a:off x="457200" y="0"/>
            <a:ext cx="5181600" cy="609600"/>
          </a:xfrm>
          <a:noFill/>
          <a:ln/>
        </p:spPr>
        <p:txBody>
          <a:bodyPr/>
          <a:lstStyle/>
          <a:p>
            <a:pPr algn="ctr"/>
            <a:r>
              <a:rPr lang="en-US" sz="2900" dirty="0" smtClean="0"/>
              <a:t>Interpolating Position</a:t>
            </a:r>
            <a:endParaRPr lang="en-US" sz="29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Line 2"/>
          <p:cNvSpPr>
            <a:spLocks noChangeShapeType="1"/>
          </p:cNvSpPr>
          <p:nvPr/>
        </p:nvSpPr>
        <p:spPr bwMode="auto">
          <a:xfrm>
            <a:off x="881380" y="2011680"/>
            <a:ext cx="5181600" cy="0"/>
          </a:xfrm>
          <a:prstGeom prst="line">
            <a:avLst/>
          </a:prstGeom>
          <a:noFill/>
          <a:ln w="57150">
            <a:solidFill>
              <a:schemeClr val="tx1"/>
            </a:solidFill>
            <a:round/>
            <a:headEnd/>
            <a:tailEnd/>
          </a:ln>
          <a:effectLst/>
        </p:spPr>
        <p:txBody>
          <a:bodyPr lIns="65306" tIns="32653" rIns="65306" bIns="32653"/>
          <a:lstStyle/>
          <a:p>
            <a:endParaRPr lang="en-US"/>
          </a:p>
        </p:txBody>
      </p:sp>
      <p:grpSp>
        <p:nvGrpSpPr>
          <p:cNvPr id="2" name="Group 9"/>
          <p:cNvGrpSpPr>
            <a:grpSpLocks/>
          </p:cNvGrpSpPr>
          <p:nvPr/>
        </p:nvGrpSpPr>
        <p:grpSpPr bwMode="auto">
          <a:xfrm>
            <a:off x="5859780" y="1526858"/>
            <a:ext cx="397510" cy="283845"/>
            <a:chOff x="3781" y="1342"/>
            <a:chExt cx="313" cy="313"/>
          </a:xfrm>
        </p:grpSpPr>
        <p:sp>
          <p:nvSpPr>
            <p:cNvPr id="182282" name="Oval 10"/>
            <p:cNvSpPr>
              <a:spLocks noChangeArrowheads="1"/>
            </p:cNvSpPr>
            <p:nvPr/>
          </p:nvSpPr>
          <p:spPr bwMode="auto">
            <a:xfrm>
              <a:off x="3781" y="1342"/>
              <a:ext cx="313" cy="313"/>
            </a:xfrm>
            <a:prstGeom prst="ellipse">
              <a:avLst/>
            </a:prstGeom>
            <a:solidFill>
              <a:schemeClr val="tx2"/>
            </a:solidFill>
            <a:ln w="9525">
              <a:solidFill>
                <a:schemeClr val="tx2"/>
              </a:solidFill>
              <a:round/>
              <a:headEnd/>
              <a:tailEnd/>
            </a:ln>
            <a:effectLst/>
          </p:spPr>
          <p:txBody>
            <a:bodyPr wrap="none" anchor="ctr"/>
            <a:lstStyle/>
            <a:p>
              <a:endParaRPr lang="en-US"/>
            </a:p>
          </p:txBody>
        </p:sp>
        <p:sp>
          <p:nvSpPr>
            <p:cNvPr id="182283" name="Oval 11"/>
            <p:cNvSpPr>
              <a:spLocks noChangeArrowheads="1"/>
            </p:cNvSpPr>
            <p:nvPr/>
          </p:nvSpPr>
          <p:spPr bwMode="auto">
            <a:xfrm>
              <a:off x="3833" y="1394"/>
              <a:ext cx="211" cy="211"/>
            </a:xfrm>
            <a:prstGeom prst="ellipse">
              <a:avLst/>
            </a:prstGeom>
            <a:solidFill>
              <a:schemeClr val="hlink"/>
            </a:solidFill>
            <a:ln w="9525">
              <a:solidFill>
                <a:schemeClr val="hlink"/>
              </a:solidFill>
              <a:round/>
              <a:headEnd/>
              <a:tailEnd/>
            </a:ln>
            <a:effectLst/>
          </p:spPr>
          <p:txBody>
            <a:bodyPr wrap="none" anchor="ctr"/>
            <a:lstStyle/>
            <a:p>
              <a:endParaRPr lang="en-US"/>
            </a:p>
          </p:txBody>
        </p:sp>
      </p:grpSp>
      <p:sp>
        <p:nvSpPr>
          <p:cNvPr id="182287" name="Text Box 15"/>
          <p:cNvSpPr txBox="1">
            <a:spLocks noChangeArrowheads="1"/>
          </p:cNvSpPr>
          <p:nvPr/>
        </p:nvSpPr>
        <p:spPr bwMode="auto">
          <a:xfrm>
            <a:off x="721360" y="205740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A</a:t>
            </a:r>
          </a:p>
        </p:txBody>
      </p:sp>
      <p:sp>
        <p:nvSpPr>
          <p:cNvPr id="182288" name="Text Box 16"/>
          <p:cNvSpPr txBox="1">
            <a:spLocks noChangeArrowheads="1"/>
          </p:cNvSpPr>
          <p:nvPr/>
        </p:nvSpPr>
        <p:spPr bwMode="auto">
          <a:xfrm>
            <a:off x="1219200" y="2194560"/>
            <a:ext cx="4258310" cy="265999"/>
          </a:xfrm>
          <a:prstGeom prst="rect">
            <a:avLst/>
          </a:prstGeom>
          <a:noFill/>
          <a:ln w="9525">
            <a:noFill/>
            <a:miter lim="800000"/>
            <a:headEnd/>
            <a:tailEnd/>
          </a:ln>
          <a:effectLst/>
        </p:spPr>
        <p:txBody>
          <a:bodyPr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Normalize(</a:t>
            </a:r>
            <a:r>
              <a:rPr lang="en-US" sz="1300" dirty="0" err="1">
                <a:latin typeface="Arial Black" pitchFamily="34" charset="0"/>
              </a:rPr>
              <a:t>Light_Pos</a:t>
            </a:r>
            <a:r>
              <a:rPr lang="en-US" sz="1300" dirty="0">
                <a:latin typeface="Arial Black" pitchFamily="34" charset="0"/>
              </a:rPr>
              <a:t>−(½A+½B))</a:t>
            </a:r>
          </a:p>
        </p:txBody>
      </p:sp>
      <p:sp>
        <p:nvSpPr>
          <p:cNvPr id="182289" name="Text Box 17"/>
          <p:cNvSpPr txBox="1">
            <a:spLocks noChangeArrowheads="1"/>
          </p:cNvSpPr>
          <p:nvPr/>
        </p:nvSpPr>
        <p:spPr bwMode="auto">
          <a:xfrm>
            <a:off x="5932170" y="2057400"/>
            <a:ext cx="261731" cy="265999"/>
          </a:xfrm>
          <a:prstGeom prst="rect">
            <a:avLst/>
          </a:prstGeom>
          <a:noFill/>
          <a:ln w="9525">
            <a:noFill/>
            <a:miter lim="800000"/>
            <a:headEnd/>
            <a:tailEnd/>
          </a:ln>
          <a:effectLst/>
        </p:spPr>
        <p:txBody>
          <a:bodyPr wrap="none"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B</a:t>
            </a:r>
          </a:p>
        </p:txBody>
      </p:sp>
      <p:sp>
        <p:nvSpPr>
          <p:cNvPr id="182290" name="Text Box 18"/>
          <p:cNvSpPr txBox="1">
            <a:spLocks noChangeArrowheads="1"/>
          </p:cNvSpPr>
          <p:nvPr/>
        </p:nvSpPr>
        <p:spPr bwMode="auto">
          <a:xfrm>
            <a:off x="6259830" y="1470660"/>
            <a:ext cx="933450" cy="265999"/>
          </a:xfrm>
          <a:prstGeom prst="rect">
            <a:avLst/>
          </a:prstGeom>
          <a:noFill/>
          <a:ln w="9525">
            <a:noFill/>
            <a:miter lim="800000"/>
            <a:headEnd/>
            <a:tailEnd/>
          </a:ln>
          <a:effectLst/>
        </p:spPr>
        <p:txBody>
          <a:bodyPr lIns="65306" tIns="32653" rIns="65306" bIns="32653">
            <a:spAutoFit/>
          </a:bodyPr>
          <a:lstStyle/>
          <a:p>
            <a:pPr eaLnBrk="0" hangingPunct="0">
              <a:lnSpc>
                <a:spcPct val="100000"/>
              </a:lnSpc>
              <a:spcBef>
                <a:spcPct val="0"/>
              </a:spcBef>
              <a:buClrTx/>
              <a:buSzTx/>
              <a:buFontTx/>
              <a:buNone/>
            </a:pPr>
            <a:r>
              <a:rPr lang="en-US" sz="1300" dirty="0">
                <a:latin typeface="Arial Black" pitchFamily="34" charset="0"/>
              </a:rPr>
              <a:t>Light</a:t>
            </a:r>
          </a:p>
        </p:txBody>
      </p:sp>
      <p:sp>
        <p:nvSpPr>
          <p:cNvPr id="182291" name="Text Box 19"/>
          <p:cNvSpPr txBox="1">
            <a:spLocks noChangeArrowheads="1"/>
          </p:cNvSpPr>
          <p:nvPr/>
        </p:nvSpPr>
        <p:spPr bwMode="auto">
          <a:xfrm>
            <a:off x="2743200" y="2788920"/>
            <a:ext cx="1234754" cy="342943"/>
          </a:xfrm>
          <a:prstGeom prst="rect">
            <a:avLst/>
          </a:prstGeom>
          <a:noFill/>
          <a:ln w="9525">
            <a:noFill/>
            <a:miter lim="800000"/>
            <a:headEnd/>
            <a:tailEnd/>
          </a:ln>
          <a:effectLst/>
        </p:spPr>
        <p:txBody>
          <a:bodyPr wrap="none" lIns="65306" tIns="32653" rIns="65306" bIns="32653">
            <a:spAutoFit/>
          </a:bodyPr>
          <a:lstStyle/>
          <a:p>
            <a:pPr algn="l" eaLnBrk="0" hangingPunct="0">
              <a:lnSpc>
                <a:spcPct val="100000"/>
              </a:lnSpc>
              <a:spcBef>
                <a:spcPct val="0"/>
              </a:spcBef>
              <a:buClrTx/>
              <a:buSzTx/>
              <a:buFontTx/>
              <a:buNone/>
            </a:pPr>
            <a:r>
              <a:rPr lang="en-US">
                <a:solidFill>
                  <a:schemeClr val="tx1"/>
                </a:solidFill>
                <a:effectLst/>
                <a:latin typeface="Arial Black" pitchFamily="34" charset="0"/>
              </a:rPr>
              <a:t>BETTER:</a:t>
            </a:r>
          </a:p>
        </p:txBody>
      </p:sp>
      <p:sp>
        <p:nvSpPr>
          <p:cNvPr id="182292" name="Line 20"/>
          <p:cNvSpPr>
            <a:spLocks noChangeShapeType="1"/>
          </p:cNvSpPr>
          <p:nvPr/>
        </p:nvSpPr>
        <p:spPr bwMode="auto">
          <a:xfrm flipV="1">
            <a:off x="3413760" y="1874520"/>
            <a:ext cx="609600" cy="137160"/>
          </a:xfrm>
          <a:prstGeom prst="line">
            <a:avLst/>
          </a:prstGeom>
          <a:noFill/>
          <a:ln w="101600">
            <a:solidFill>
              <a:srgbClr val="33CCCC"/>
            </a:solidFill>
            <a:round/>
            <a:headEnd type="oval" w="med" len="med"/>
            <a:tailEnd type="triangle" w="med" len="med"/>
          </a:ln>
          <a:effectLst/>
        </p:spPr>
        <p:txBody>
          <a:bodyPr lIns="65306" tIns="32653" rIns="65306" bIns="32653"/>
          <a:lstStyle/>
          <a:p>
            <a:endParaRPr lang="en-US"/>
          </a:p>
        </p:txBody>
      </p:sp>
      <p:sp>
        <p:nvSpPr>
          <p:cNvPr id="182293" name="Rectangle 21"/>
          <p:cNvSpPr>
            <a:spLocks noGrp="1" noRot="1" noChangeArrowheads="1"/>
          </p:cNvSpPr>
          <p:nvPr>
            <p:ph type="title"/>
          </p:nvPr>
        </p:nvSpPr>
        <p:spPr>
          <a:xfrm>
            <a:off x="365760" y="1"/>
            <a:ext cx="5181600" cy="609599"/>
          </a:xfrm>
          <a:noFill/>
          <a:ln/>
        </p:spPr>
        <p:txBody>
          <a:bodyPr/>
          <a:lstStyle/>
          <a:p>
            <a:pPr algn="ctr"/>
            <a:r>
              <a:rPr lang="en-US" sz="2900" dirty="0" smtClean="0"/>
              <a:t>Interpolating Position</a:t>
            </a:r>
            <a:endParaRPr lang="en-US" sz="29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US">
                <a:effectLst/>
              </a:rPr>
              <a:t>Dynamic lighting in GOW3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en-US" dirty="0"/>
              <a:t>Falloff function </a:t>
            </a:r>
            <a:r>
              <a:rPr lang="en-US" dirty="0" smtClean="0"/>
              <a:t>1/3</a:t>
            </a:r>
            <a:endParaRPr lang="en-US" dirty="0"/>
          </a:p>
        </p:txBody>
      </p:sp>
      <p:sp>
        <p:nvSpPr>
          <p:cNvPr id="4099" name="Rectangle 3"/>
          <p:cNvSpPr>
            <a:spLocks noGrp="1" noChangeArrowheads="1"/>
          </p:cNvSpPr>
          <p:nvPr>
            <p:ph type="body" sz="half" idx="1"/>
          </p:nvPr>
        </p:nvSpPr>
        <p:spPr>
          <a:xfrm>
            <a:off x="365760" y="594360"/>
            <a:ext cx="6522720" cy="2301240"/>
          </a:xfrm>
        </p:spPr>
        <p:txBody>
          <a:bodyPr/>
          <a:lstStyle/>
          <a:p>
            <a:pPr>
              <a:buFont typeface="Wingdings" pitchFamily="2" charset="2"/>
              <a:buChar char="§"/>
            </a:pPr>
            <a:r>
              <a:rPr lang="en-US" sz="2000" dirty="0">
                <a:effectLst/>
              </a:rPr>
              <a:t>Smooth</a:t>
            </a:r>
          </a:p>
          <a:p>
            <a:pPr>
              <a:buFont typeface="Wingdings" pitchFamily="2" charset="2"/>
              <a:buChar char="§"/>
            </a:pPr>
            <a:r>
              <a:rPr lang="en-US" sz="2000" dirty="0">
                <a:effectLst/>
              </a:rPr>
              <a:t>Cheap</a:t>
            </a:r>
          </a:p>
          <a:p>
            <a:pPr>
              <a:buFont typeface="Wingdings" pitchFamily="2" charset="2"/>
              <a:buChar char="§"/>
            </a:pPr>
            <a:r>
              <a:rPr lang="en-US" sz="2000" dirty="0">
                <a:effectLst/>
              </a:rPr>
              <a:t>Hopefully, first derivative approaches 0 as the function itself approaches 0.</a:t>
            </a:r>
          </a:p>
          <a:p>
            <a:pPr lvl="1">
              <a:buFont typeface="Wingdings" pitchFamily="2" charset="2"/>
              <a:buChar char="§"/>
            </a:pPr>
            <a:r>
              <a:rPr lang="en-US" sz="2000" dirty="0">
                <a:effectLst/>
              </a:rPr>
              <a:t>Why?</a:t>
            </a:r>
          </a:p>
        </p:txBody>
      </p:sp>
      <p:sp>
        <p:nvSpPr>
          <p:cNvPr id="4105" name="AutoShape 9"/>
          <p:cNvSpPr>
            <a:spLocks noChangeArrowheads="1"/>
          </p:cNvSpPr>
          <p:nvPr/>
        </p:nvSpPr>
        <p:spPr bwMode="auto">
          <a:xfrm>
            <a:off x="609600" y="2057400"/>
            <a:ext cx="4023360" cy="1600200"/>
          </a:xfrm>
          <a:prstGeom prst="triangle">
            <a:avLst>
              <a:gd name="adj" fmla="val 50000"/>
            </a:avLst>
          </a:prstGeom>
          <a:noFill/>
          <a:ln w="9525" algn="ctr">
            <a:noFill/>
            <a:miter lim="800000"/>
            <a:headEnd/>
            <a:tailEnd/>
          </a:ln>
          <a:effectLst/>
        </p:spPr>
        <p:txBody>
          <a:bodyPr wrap="none" lIns="65306" tIns="32653" rIns="65306" bIns="32653"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4" name="Rectangle 3"/>
          <p:cNvSpPr>
            <a:spLocks noGrp="1" noChangeArrowheads="1"/>
          </p:cNvSpPr>
          <p:nvPr>
            <p:ph type="body" sz="half" idx="1"/>
          </p:nvPr>
        </p:nvSpPr>
        <p:spPr>
          <a:xfrm>
            <a:off x="244475" y="744538"/>
            <a:ext cx="3032125" cy="2898775"/>
          </a:xfrm>
        </p:spPr>
        <p:txBody>
          <a:bodyPr/>
          <a:lstStyle/>
          <a:p>
            <a:pPr marL="244899" indent="-244899">
              <a:lnSpc>
                <a:spcPct val="90000"/>
              </a:lnSpc>
              <a:spcBef>
                <a:spcPct val="50000"/>
              </a:spcBef>
              <a:buFont typeface="Wingdings" pitchFamily="2" charset="2"/>
              <a:buChar char="§"/>
            </a:pPr>
            <a:r>
              <a:rPr lang="en-US" sz="2000" dirty="0" smtClean="0">
                <a:effectLst/>
              </a:rPr>
              <a:t>Identical directional lights shining straight down. </a:t>
            </a:r>
          </a:p>
          <a:p>
            <a:pPr marL="244899" indent="-244899">
              <a:lnSpc>
                <a:spcPct val="90000"/>
              </a:lnSpc>
              <a:spcBef>
                <a:spcPct val="50000"/>
              </a:spcBef>
              <a:buFont typeface="Wingdings" pitchFamily="2" charset="2"/>
              <a:buChar char="§"/>
            </a:pPr>
            <a:r>
              <a:rPr lang="en-US" sz="2000" dirty="0" smtClean="0">
                <a:effectLst/>
              </a:rPr>
              <a:t>Left: Linear falloff. Right: our falloff</a:t>
            </a:r>
          </a:p>
          <a:p>
            <a:pPr marL="244899" indent="-244899">
              <a:lnSpc>
                <a:spcPct val="90000"/>
              </a:lnSpc>
              <a:spcBef>
                <a:spcPct val="50000"/>
              </a:spcBef>
              <a:buFont typeface="Wingdings" pitchFamily="2" charset="2"/>
              <a:buChar char="§"/>
            </a:pPr>
            <a:r>
              <a:rPr lang="en-US" sz="2000" dirty="0" smtClean="0">
                <a:effectLst/>
              </a:rPr>
              <a:t>Falloff functions were set to reach zero at the same distance</a:t>
            </a:r>
            <a:endParaRPr lang="en-US" sz="2000" dirty="0">
              <a:effectLst/>
            </a:endParaRPr>
          </a:p>
        </p:txBody>
      </p:sp>
      <p:pic>
        <p:nvPicPr>
          <p:cNvPr id="5" name="Picture 5" descr="sample"/>
          <p:cNvPicPr>
            <a:picLocks noGrp="1" noChangeAspect="1" noChangeArrowheads="1"/>
          </p:cNvPicPr>
          <p:nvPr>
            <p:ph sz="half" idx="2"/>
          </p:nvPr>
        </p:nvPicPr>
        <p:blipFill>
          <a:blip r:embed="rId3"/>
          <a:srcRect/>
          <a:stretch>
            <a:fillRect/>
          </a:stretch>
        </p:blipFill>
        <p:spPr>
          <a:xfrm>
            <a:off x="3429000" y="1219200"/>
            <a:ext cx="3485470" cy="1886183"/>
          </a:xfrm>
          <a:noFill/>
          <a:ln/>
        </p:spPr>
      </p:pic>
      <p:sp>
        <p:nvSpPr>
          <p:cNvPr id="6" name="Rectangle 2"/>
          <p:cNvSpPr>
            <a:spLocks noGrp="1" noRot="1" noChangeArrowheads="1"/>
          </p:cNvSpPr>
          <p:nvPr>
            <p:ph type="title"/>
          </p:nvPr>
        </p:nvSpPr>
        <p:spPr>
          <a:xfrm>
            <a:off x="152400" y="0"/>
            <a:ext cx="6722110" cy="579120"/>
          </a:xfrm>
        </p:spPr>
        <p:txBody>
          <a:bodyPr/>
          <a:lstStyle/>
          <a:p>
            <a:r>
              <a:rPr lang="en-US" dirty="0"/>
              <a:t>Falloff function </a:t>
            </a:r>
            <a:r>
              <a:rPr lang="en-US" dirty="0" smtClean="0"/>
              <a:t>2/3</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5" name="AutoShape 9"/>
          <p:cNvSpPr>
            <a:spLocks noChangeArrowheads="1"/>
          </p:cNvSpPr>
          <p:nvPr/>
        </p:nvSpPr>
        <p:spPr bwMode="auto">
          <a:xfrm>
            <a:off x="609600" y="2057400"/>
            <a:ext cx="4023360" cy="1600200"/>
          </a:xfrm>
          <a:prstGeom prst="triangle">
            <a:avLst>
              <a:gd name="adj" fmla="val 50000"/>
            </a:avLst>
          </a:prstGeom>
          <a:noFill/>
          <a:ln w="9525" algn="ctr">
            <a:noFill/>
            <a:miter lim="800000"/>
            <a:headEnd/>
            <a:tailEnd/>
          </a:ln>
          <a:effectLst/>
        </p:spPr>
        <p:txBody>
          <a:bodyPr wrap="none" lIns="65306" tIns="32653" rIns="65306" bIns="32653" anchor="ctr"/>
          <a:lstStyle/>
          <a:p>
            <a:endParaRPr lang="en-US"/>
          </a:p>
        </p:txBody>
      </p:sp>
      <p:sp>
        <p:nvSpPr>
          <p:cNvPr id="5" name="Rectangle 2"/>
          <p:cNvSpPr txBox="1">
            <a:spLocks noRot="1" noChangeArrowheads="1"/>
          </p:cNvSpPr>
          <p:nvPr/>
        </p:nvSpPr>
        <p:spPr bwMode="auto">
          <a:xfrm>
            <a:off x="381000" y="0"/>
            <a:ext cx="5181600" cy="6858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rPr>
              <a:t>Falloff function(3/3)</a:t>
            </a:r>
            <a:endParaRPr kumimoji="0" lang="en-US" sz="3000" b="1" i="0" u="none" strike="noStrike" kern="0" cap="none" spc="0" normalizeH="0" baseline="0" noProof="0" dirty="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endParaRPr>
          </a:p>
        </p:txBody>
      </p:sp>
      <p:graphicFrame>
        <p:nvGraphicFramePr>
          <p:cNvPr id="6" name="Object 9"/>
          <p:cNvGraphicFramePr>
            <a:graphicFrameLocks noChangeAspect="1"/>
          </p:cNvGraphicFramePr>
          <p:nvPr>
            <p:ph sz="quarter" idx="2"/>
          </p:nvPr>
        </p:nvGraphicFramePr>
        <p:xfrm>
          <a:off x="304800" y="914400"/>
          <a:ext cx="6323786" cy="3048000"/>
        </p:xfrm>
        <a:graphic>
          <a:graphicData uri="http://schemas.openxmlformats.org/presentationml/2006/ole">
            <p:oleObj spid="_x0000_s2050" name="Chart" r:id="rId4" imgW="8343900" imgH="3594100" progId="Excel.Sheet.8">
              <p:embed followColorScheme="full"/>
            </p:oleObj>
          </a:graphicData>
        </a:graphic>
      </p:graphicFrame>
      <p:graphicFrame>
        <p:nvGraphicFramePr>
          <p:cNvPr id="7" name="Object 11"/>
          <p:cNvGraphicFramePr>
            <a:graphicFrameLocks noChangeAspect="1"/>
          </p:cNvGraphicFramePr>
          <p:nvPr/>
        </p:nvGraphicFramePr>
        <p:xfrm>
          <a:off x="2362200" y="1009650"/>
          <a:ext cx="3879432" cy="742950"/>
        </p:xfrm>
        <a:graphic>
          <a:graphicData uri="http://schemas.openxmlformats.org/presentationml/2006/ole">
            <p:oleObj spid="_x0000_s2051" name="Equation" r:id="rId5" imgW="3289300" imgH="63500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21" name="Rectangle 5"/>
          <p:cNvSpPr>
            <a:spLocks noGrp="1" noChangeArrowheads="1"/>
          </p:cNvSpPr>
          <p:nvPr>
            <p:ph type="body" idx="1"/>
          </p:nvPr>
        </p:nvSpPr>
        <p:spPr/>
        <p:txBody>
          <a:bodyPr/>
          <a:lstStyle/>
          <a:p>
            <a:pPr>
              <a:buFont typeface="Wingdings" pitchFamily="2" charset="2"/>
              <a:buChar char="§"/>
            </a:pPr>
            <a:r>
              <a:rPr lang="en-US" b="1" dirty="0">
                <a:effectLst/>
              </a:rPr>
              <a:t>We are storing  light </a:t>
            </a:r>
            <a:r>
              <a:rPr lang="en-US" b="1" u="sng" dirty="0">
                <a:effectLst/>
              </a:rPr>
              <a:t>position</a:t>
            </a:r>
            <a:r>
              <a:rPr lang="en-US" b="1" dirty="0">
                <a:effectLst/>
              </a:rPr>
              <a:t> </a:t>
            </a:r>
            <a:r>
              <a:rPr lang="en-US" b="1" u="sng" dirty="0">
                <a:effectLst/>
              </a:rPr>
              <a:t>per vertex</a:t>
            </a:r>
          </a:p>
          <a:p>
            <a:pPr>
              <a:buFont typeface="Wingdings" pitchFamily="2" charset="2"/>
              <a:buChar char="§"/>
            </a:pPr>
            <a:r>
              <a:rPr lang="en-US" b="1" dirty="0">
                <a:effectLst/>
              </a:rPr>
              <a:t>We have chosen our falloff function</a:t>
            </a:r>
          </a:p>
          <a:p>
            <a:endParaRPr lang="en-US" dirty="0">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9" name="Rectangle 3"/>
          <p:cNvSpPr>
            <a:spLocks noGrp="1" noChangeArrowheads="1"/>
          </p:cNvSpPr>
          <p:nvPr>
            <p:ph type="body" idx="1"/>
          </p:nvPr>
        </p:nvSpPr>
        <p:spPr/>
        <p:txBody>
          <a:bodyPr/>
          <a:lstStyle/>
          <a:p>
            <a:pPr>
              <a:buFont typeface="Wingdings" pitchFamily="2" charset="2"/>
              <a:buChar char="§"/>
            </a:pPr>
            <a:r>
              <a:rPr lang="en-US" b="1" dirty="0">
                <a:effectLst/>
              </a:rPr>
              <a:t>How do we come up with that light position we are going to store per vertex?</a:t>
            </a:r>
          </a:p>
          <a:p>
            <a:endParaRPr lang="en-US" dirty="0">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7010" name="Rectangle 2"/>
          <p:cNvSpPr>
            <a:spLocks noGrp="1" noChangeArrowheads="1"/>
          </p:cNvSpPr>
          <p:nvPr>
            <p:ph type="body" idx="1"/>
          </p:nvPr>
        </p:nvSpPr>
        <p:spPr/>
        <p:txBody>
          <a:bodyPr/>
          <a:lstStyle/>
          <a:p>
            <a:pPr>
              <a:buFont typeface="Wingdings" pitchFamily="2" charset="2"/>
              <a:buChar char="§"/>
            </a:pPr>
            <a:r>
              <a:rPr lang="en-US" b="1" dirty="0">
                <a:effectLst/>
              </a:rPr>
              <a:t>How do we come up with that light position we are going to store per vertex?</a:t>
            </a:r>
          </a:p>
          <a:p>
            <a:pPr>
              <a:buFont typeface="Wingdings" pitchFamily="2" charset="2"/>
              <a:buChar char="§"/>
            </a:pPr>
            <a:r>
              <a:rPr lang="en-US" b="1" dirty="0">
                <a:effectLst/>
              </a:rPr>
              <a:t>Is </a:t>
            </a:r>
            <a:r>
              <a:rPr lang="en-US" b="1" dirty="0" smtClean="0">
                <a:effectLst/>
              </a:rPr>
              <a:t>it enough </a:t>
            </a:r>
            <a:r>
              <a:rPr lang="en-US" b="1" dirty="0">
                <a:effectLst/>
              </a:rPr>
              <a:t>to just average light positions with weights based on falloff?</a:t>
            </a:r>
          </a:p>
          <a:p>
            <a:pPr>
              <a:buFont typeface="Wingdings" pitchFamily="2" charset="2"/>
              <a:buChar char="§"/>
            </a:pPr>
            <a:endParaRPr lang="en-US" dirty="0">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r>
              <a:rPr lang="en-US"/>
              <a:t>This is still not so good</a:t>
            </a:r>
          </a:p>
        </p:txBody>
      </p:sp>
      <p:sp>
        <p:nvSpPr>
          <p:cNvPr id="113667" name="Oval 3"/>
          <p:cNvSpPr>
            <a:spLocks noChangeArrowheads="1"/>
          </p:cNvSpPr>
          <p:nvPr/>
        </p:nvSpPr>
        <p:spPr bwMode="auto">
          <a:xfrm>
            <a:off x="1341120" y="23317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solidFill>
                <a:schemeClr val="bg2"/>
              </a:solidFill>
            </a:endParaRPr>
          </a:p>
        </p:txBody>
      </p:sp>
      <p:sp>
        <p:nvSpPr>
          <p:cNvPr id="113668" name="AutoShape 4"/>
          <p:cNvSpPr>
            <a:spLocks noChangeArrowheads="1"/>
          </p:cNvSpPr>
          <p:nvPr/>
        </p:nvSpPr>
        <p:spPr bwMode="auto">
          <a:xfrm>
            <a:off x="1219200" y="16002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solidFill>
                <a:schemeClr val="bg2"/>
              </a:solidFill>
            </a:endParaRPr>
          </a:p>
        </p:txBody>
      </p:sp>
      <p:sp>
        <p:nvSpPr>
          <p:cNvPr id="113669" name="AutoShape 5"/>
          <p:cNvSpPr>
            <a:spLocks noChangeArrowheads="1"/>
          </p:cNvSpPr>
          <p:nvPr/>
        </p:nvSpPr>
        <p:spPr bwMode="auto">
          <a:xfrm>
            <a:off x="5974080" y="15544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solidFill>
                <a:schemeClr val="bg2"/>
              </a:solidFill>
            </a:endParaRPr>
          </a:p>
        </p:txBody>
      </p:sp>
      <p:sp>
        <p:nvSpPr>
          <p:cNvPr id="113677" name="Text Box 13"/>
          <p:cNvSpPr txBox="1">
            <a:spLocks noChangeArrowheads="1"/>
          </p:cNvSpPr>
          <p:nvPr/>
        </p:nvSpPr>
        <p:spPr bwMode="auto">
          <a:xfrm>
            <a:off x="365760" y="15544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solidFill>
                  <a:schemeClr val="bg2"/>
                </a:solidFill>
                <a:latin typeface="Arial Black" pitchFamily="34" charset="0"/>
              </a:rPr>
              <a:t>Light 0</a:t>
            </a:r>
          </a:p>
        </p:txBody>
      </p:sp>
      <p:sp>
        <p:nvSpPr>
          <p:cNvPr id="113678" name="Text Box 14"/>
          <p:cNvSpPr txBox="1">
            <a:spLocks noChangeArrowheads="1"/>
          </p:cNvSpPr>
          <p:nvPr/>
        </p:nvSpPr>
        <p:spPr bwMode="auto">
          <a:xfrm>
            <a:off x="853440" y="242316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solidFill>
                  <a:schemeClr val="bg2"/>
                </a:solidFill>
                <a:latin typeface="Arial Black" pitchFamily="34" charset="0"/>
              </a:rPr>
              <a:t>Vertex V</a:t>
            </a:r>
          </a:p>
        </p:txBody>
      </p:sp>
      <p:sp>
        <p:nvSpPr>
          <p:cNvPr id="113680" name="Text Box 16"/>
          <p:cNvSpPr txBox="1">
            <a:spLocks noChangeArrowheads="1"/>
          </p:cNvSpPr>
          <p:nvPr/>
        </p:nvSpPr>
        <p:spPr bwMode="auto">
          <a:xfrm>
            <a:off x="6217920" y="146304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solidFill>
                  <a:schemeClr val="bg2"/>
                </a:solidFill>
                <a:latin typeface="Arial Black" pitchFamily="34" charset="0"/>
              </a:rPr>
              <a:t>Light 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r>
              <a:rPr lang="en-US"/>
              <a:t>This is still not so good</a:t>
            </a:r>
          </a:p>
        </p:txBody>
      </p:sp>
      <p:sp>
        <p:nvSpPr>
          <p:cNvPr id="112643" name="Oval 3"/>
          <p:cNvSpPr>
            <a:spLocks noChangeArrowheads="1"/>
          </p:cNvSpPr>
          <p:nvPr/>
        </p:nvSpPr>
        <p:spPr bwMode="auto">
          <a:xfrm>
            <a:off x="1341120" y="23317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solidFill>
                <a:schemeClr val="bg2"/>
              </a:solidFill>
            </a:endParaRPr>
          </a:p>
        </p:txBody>
      </p:sp>
      <p:sp>
        <p:nvSpPr>
          <p:cNvPr id="112644" name="AutoShape 4"/>
          <p:cNvSpPr>
            <a:spLocks noChangeArrowheads="1"/>
          </p:cNvSpPr>
          <p:nvPr/>
        </p:nvSpPr>
        <p:spPr bwMode="auto">
          <a:xfrm>
            <a:off x="1219200" y="16002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solidFill>
                <a:schemeClr val="bg2"/>
              </a:solidFill>
            </a:endParaRPr>
          </a:p>
        </p:txBody>
      </p:sp>
      <p:sp>
        <p:nvSpPr>
          <p:cNvPr id="112645" name="AutoShape 5"/>
          <p:cNvSpPr>
            <a:spLocks noChangeArrowheads="1"/>
          </p:cNvSpPr>
          <p:nvPr/>
        </p:nvSpPr>
        <p:spPr bwMode="auto">
          <a:xfrm>
            <a:off x="5974080" y="15544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solidFill>
                <a:schemeClr val="bg2"/>
              </a:solidFill>
            </a:endParaRPr>
          </a:p>
        </p:txBody>
      </p:sp>
      <p:sp>
        <p:nvSpPr>
          <p:cNvPr id="112646" name="Text Box 6"/>
          <p:cNvSpPr txBox="1">
            <a:spLocks noChangeArrowheads="1"/>
          </p:cNvSpPr>
          <p:nvPr/>
        </p:nvSpPr>
        <p:spPr bwMode="auto">
          <a:xfrm>
            <a:off x="365760" y="2697480"/>
            <a:ext cx="6705600" cy="619942"/>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Tx/>
              <a:buSzTx/>
              <a:buFontTx/>
              <a:buChar char="•"/>
            </a:pPr>
            <a:r>
              <a:rPr lang="en-US">
                <a:solidFill>
                  <a:schemeClr val="tx1"/>
                </a:solidFill>
                <a:effectLst/>
              </a:rPr>
              <a:t> Assume: with falloff, intensities generated at Vertex V by Light 0 and Light 1 are equal. </a:t>
            </a:r>
          </a:p>
        </p:txBody>
      </p:sp>
      <p:sp>
        <p:nvSpPr>
          <p:cNvPr id="112653" name="Text Box 13"/>
          <p:cNvSpPr txBox="1">
            <a:spLocks noChangeArrowheads="1"/>
          </p:cNvSpPr>
          <p:nvPr/>
        </p:nvSpPr>
        <p:spPr bwMode="auto">
          <a:xfrm>
            <a:off x="365760" y="15544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solidFill>
                  <a:schemeClr val="bg2"/>
                </a:solidFill>
                <a:latin typeface="Arial Black" pitchFamily="34" charset="0"/>
              </a:rPr>
              <a:t>Light 0</a:t>
            </a:r>
          </a:p>
        </p:txBody>
      </p:sp>
      <p:sp>
        <p:nvSpPr>
          <p:cNvPr id="112654" name="Text Box 14"/>
          <p:cNvSpPr txBox="1">
            <a:spLocks noChangeArrowheads="1"/>
          </p:cNvSpPr>
          <p:nvPr/>
        </p:nvSpPr>
        <p:spPr bwMode="auto">
          <a:xfrm>
            <a:off x="853440" y="242316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solidFill>
                  <a:schemeClr val="bg2"/>
                </a:solidFill>
                <a:latin typeface="Arial Black" pitchFamily="34" charset="0"/>
              </a:rPr>
              <a:t>Vertex V</a:t>
            </a:r>
          </a:p>
        </p:txBody>
      </p:sp>
      <p:sp>
        <p:nvSpPr>
          <p:cNvPr id="112656" name="Text Box 16"/>
          <p:cNvSpPr txBox="1">
            <a:spLocks noChangeArrowheads="1"/>
          </p:cNvSpPr>
          <p:nvPr/>
        </p:nvSpPr>
        <p:spPr bwMode="auto">
          <a:xfrm>
            <a:off x="6217920" y="146304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solidFill>
                  <a:schemeClr val="bg2"/>
                </a:solidFill>
                <a:latin typeface="Arial Black" pitchFamily="34" charset="0"/>
              </a:rPr>
              <a:t>Light 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r>
              <a:rPr lang="en-US"/>
              <a:t>This is still not so good</a:t>
            </a:r>
          </a:p>
        </p:txBody>
      </p:sp>
      <p:sp>
        <p:nvSpPr>
          <p:cNvPr id="114691" name="Oval 3"/>
          <p:cNvSpPr>
            <a:spLocks noChangeArrowheads="1"/>
          </p:cNvSpPr>
          <p:nvPr/>
        </p:nvSpPr>
        <p:spPr bwMode="auto">
          <a:xfrm>
            <a:off x="1341120" y="23317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114692" name="AutoShape 4"/>
          <p:cNvSpPr>
            <a:spLocks noChangeArrowheads="1"/>
          </p:cNvSpPr>
          <p:nvPr/>
        </p:nvSpPr>
        <p:spPr bwMode="auto">
          <a:xfrm>
            <a:off x="1219200" y="16002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14693" name="AutoShape 5"/>
          <p:cNvSpPr>
            <a:spLocks noChangeArrowheads="1"/>
          </p:cNvSpPr>
          <p:nvPr/>
        </p:nvSpPr>
        <p:spPr bwMode="auto">
          <a:xfrm>
            <a:off x="5974080" y="15544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14694" name="Text Box 6"/>
          <p:cNvSpPr txBox="1">
            <a:spLocks noChangeArrowheads="1"/>
          </p:cNvSpPr>
          <p:nvPr/>
        </p:nvSpPr>
        <p:spPr bwMode="auto">
          <a:xfrm>
            <a:off x="182880" y="2697480"/>
            <a:ext cx="6949440" cy="1035440"/>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
                <a:schemeClr val="accent6"/>
              </a:buClr>
              <a:buSzTx/>
              <a:buFont typeface="Wingdings" pitchFamily="2" charset="2"/>
              <a:buChar char="§"/>
            </a:pPr>
            <a:r>
              <a:rPr lang="en-US" dirty="0">
                <a:solidFill>
                  <a:schemeClr val="tx1"/>
                </a:solidFill>
                <a:effectLst/>
              </a:rPr>
              <a:t> </a:t>
            </a:r>
            <a:r>
              <a:rPr lang="en-US" dirty="0" smtClean="0">
                <a:solidFill>
                  <a:schemeClr val="tx1"/>
                </a:solidFill>
                <a:effectLst/>
              </a:rPr>
              <a:t> Assume</a:t>
            </a:r>
            <a:r>
              <a:rPr lang="en-US" dirty="0">
                <a:solidFill>
                  <a:schemeClr val="tx1"/>
                </a:solidFill>
                <a:effectLst/>
              </a:rPr>
              <a:t>: with falloff, intensities generated at Vertex V by Light 0 </a:t>
            </a:r>
            <a:r>
              <a:rPr lang="en-US" dirty="0" smtClean="0">
                <a:solidFill>
                  <a:schemeClr val="tx1"/>
                </a:solidFill>
                <a:effectLst/>
              </a:rPr>
              <a:t>  and </a:t>
            </a:r>
            <a:r>
              <a:rPr lang="en-US" dirty="0">
                <a:solidFill>
                  <a:schemeClr val="tx1"/>
                </a:solidFill>
                <a:effectLst/>
              </a:rPr>
              <a:t>Light 1 are equal. </a:t>
            </a:r>
          </a:p>
          <a:p>
            <a:pPr algn="l">
              <a:lnSpc>
                <a:spcPct val="100000"/>
              </a:lnSpc>
              <a:spcBef>
                <a:spcPct val="50000"/>
              </a:spcBef>
              <a:buClr>
                <a:schemeClr val="accent6"/>
              </a:buClr>
              <a:buSzTx/>
              <a:buFont typeface="Wingdings" pitchFamily="2" charset="2"/>
              <a:buChar char="§"/>
            </a:pPr>
            <a:r>
              <a:rPr lang="en-US" dirty="0" smtClean="0">
                <a:solidFill>
                  <a:schemeClr val="tx1"/>
                </a:solidFill>
                <a:effectLst/>
              </a:rPr>
              <a:t> Light </a:t>
            </a:r>
            <a:r>
              <a:rPr lang="en-US" dirty="0">
                <a:solidFill>
                  <a:schemeClr val="tx1"/>
                </a:solidFill>
                <a:effectLst/>
              </a:rPr>
              <a:t>weights will be also identical for simplicity set them to 1</a:t>
            </a:r>
          </a:p>
        </p:txBody>
      </p:sp>
      <p:sp>
        <p:nvSpPr>
          <p:cNvPr id="114697" name="Text Box 9"/>
          <p:cNvSpPr txBox="1">
            <a:spLocks noChangeArrowheads="1"/>
          </p:cNvSpPr>
          <p:nvPr/>
        </p:nvSpPr>
        <p:spPr bwMode="auto">
          <a:xfrm>
            <a:off x="365760" y="15544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114698" name="Text Box 10"/>
          <p:cNvSpPr txBox="1">
            <a:spLocks noChangeArrowheads="1"/>
          </p:cNvSpPr>
          <p:nvPr/>
        </p:nvSpPr>
        <p:spPr bwMode="auto">
          <a:xfrm>
            <a:off x="853440" y="242316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114699" name="Text Box 11"/>
          <p:cNvSpPr txBox="1">
            <a:spLocks noChangeArrowheads="1"/>
          </p:cNvSpPr>
          <p:nvPr/>
        </p:nvSpPr>
        <p:spPr bwMode="auto">
          <a:xfrm>
            <a:off x="6217920" y="146304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lstStyle/>
          <a:p>
            <a:r>
              <a:rPr lang="en-US"/>
              <a:t>This is still not so good</a:t>
            </a:r>
          </a:p>
        </p:txBody>
      </p:sp>
      <p:sp>
        <p:nvSpPr>
          <p:cNvPr id="111619" name="Oval 3"/>
          <p:cNvSpPr>
            <a:spLocks noChangeArrowheads="1"/>
          </p:cNvSpPr>
          <p:nvPr/>
        </p:nvSpPr>
        <p:spPr bwMode="auto">
          <a:xfrm>
            <a:off x="1341120" y="23317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111620" name="AutoShape 4"/>
          <p:cNvSpPr>
            <a:spLocks noChangeArrowheads="1"/>
          </p:cNvSpPr>
          <p:nvPr/>
        </p:nvSpPr>
        <p:spPr bwMode="auto">
          <a:xfrm>
            <a:off x="1219200" y="16002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11621" name="AutoShape 5"/>
          <p:cNvSpPr>
            <a:spLocks noChangeArrowheads="1"/>
          </p:cNvSpPr>
          <p:nvPr/>
        </p:nvSpPr>
        <p:spPr bwMode="auto">
          <a:xfrm>
            <a:off x="5974080" y="15544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11623" name="AutoShape 7"/>
          <p:cNvSpPr>
            <a:spLocks noChangeArrowheads="1"/>
          </p:cNvSpPr>
          <p:nvPr/>
        </p:nvSpPr>
        <p:spPr bwMode="auto">
          <a:xfrm>
            <a:off x="3596640" y="15544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11629" name="Text Box 13"/>
          <p:cNvSpPr txBox="1">
            <a:spLocks noChangeArrowheads="1"/>
          </p:cNvSpPr>
          <p:nvPr/>
        </p:nvSpPr>
        <p:spPr bwMode="auto">
          <a:xfrm>
            <a:off x="365760" y="15544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111630" name="Text Box 14"/>
          <p:cNvSpPr txBox="1">
            <a:spLocks noChangeArrowheads="1"/>
          </p:cNvSpPr>
          <p:nvPr/>
        </p:nvSpPr>
        <p:spPr bwMode="auto">
          <a:xfrm>
            <a:off x="853440" y="242316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111631" name="Text Box 15"/>
          <p:cNvSpPr txBox="1">
            <a:spLocks noChangeArrowheads="1"/>
          </p:cNvSpPr>
          <p:nvPr/>
        </p:nvSpPr>
        <p:spPr bwMode="auto">
          <a:xfrm>
            <a:off x="3718560" y="1143000"/>
            <a:ext cx="1280160" cy="404498"/>
          </a:xfrm>
          <a:prstGeom prst="rect">
            <a:avLst/>
          </a:prstGeom>
          <a:noFill/>
          <a:ln w="9525" algn="ctr">
            <a:noFill/>
            <a:miter lim="800000"/>
            <a:headEnd/>
            <a:tailEnd/>
          </a:ln>
          <a:effectLst/>
        </p:spPr>
        <p:txBody>
          <a:bodyPr lIns="65306" tIns="32653" rIns="65306" bIns="32653">
            <a:spAutoFit/>
          </a:bodyPr>
          <a:lstStyle/>
          <a:p>
            <a:pPr marL="244899" indent="-244899"/>
            <a:r>
              <a:rPr lang="en-US" sz="1100" dirty="0">
                <a:latin typeface="Arial Black" pitchFamily="34" charset="0"/>
              </a:rPr>
              <a:t>Aggregate</a:t>
            </a:r>
          </a:p>
          <a:p>
            <a:pPr marL="244899" indent="-244899"/>
            <a:r>
              <a:rPr lang="en-US" sz="1100" dirty="0">
                <a:latin typeface="Arial Black" pitchFamily="34" charset="0"/>
              </a:rPr>
              <a:t>light</a:t>
            </a:r>
          </a:p>
        </p:txBody>
      </p:sp>
      <p:sp>
        <p:nvSpPr>
          <p:cNvPr id="111632" name="Text Box 16"/>
          <p:cNvSpPr txBox="1">
            <a:spLocks noChangeArrowheads="1"/>
          </p:cNvSpPr>
          <p:nvPr/>
        </p:nvSpPr>
        <p:spPr bwMode="auto">
          <a:xfrm>
            <a:off x="6217920" y="146304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1</a:t>
            </a:r>
          </a:p>
        </p:txBody>
      </p:sp>
      <p:sp>
        <p:nvSpPr>
          <p:cNvPr id="111636" name="Text Box 20"/>
          <p:cNvSpPr txBox="1">
            <a:spLocks noChangeArrowheads="1"/>
          </p:cNvSpPr>
          <p:nvPr/>
        </p:nvSpPr>
        <p:spPr bwMode="auto">
          <a:xfrm>
            <a:off x="182880" y="2697480"/>
            <a:ext cx="6949440" cy="1035440"/>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
                <a:schemeClr val="accent6"/>
              </a:buClr>
              <a:buSzTx/>
              <a:buFont typeface="Wingdings" pitchFamily="2" charset="2"/>
              <a:buChar char="§"/>
            </a:pPr>
            <a:r>
              <a:rPr lang="en-US" dirty="0">
                <a:solidFill>
                  <a:schemeClr val="tx1"/>
                </a:solidFill>
                <a:effectLst/>
              </a:rPr>
              <a:t> Assume: with falloff, intensities generated at Vertex V by Light 0 and Light 1 are equal. </a:t>
            </a:r>
          </a:p>
          <a:p>
            <a:pPr algn="l">
              <a:lnSpc>
                <a:spcPct val="100000"/>
              </a:lnSpc>
              <a:spcBef>
                <a:spcPct val="50000"/>
              </a:spcBef>
              <a:buClr>
                <a:schemeClr val="accent6"/>
              </a:buClr>
              <a:buSzTx/>
              <a:buFont typeface="Wingdings" pitchFamily="2" charset="2"/>
              <a:buChar char="§"/>
            </a:pPr>
            <a:r>
              <a:rPr lang="en-US" dirty="0">
                <a:solidFill>
                  <a:schemeClr val="tx1"/>
                </a:solidFill>
                <a:effectLst/>
              </a:rPr>
              <a:t>Light weights will be also identical for simplicity set them to 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1" descr="S11_PosterElements-Mountains.png"/>
          <p:cNvPicPr>
            <a:picLocks noChangeAspect="1"/>
          </p:cNvPicPr>
          <p:nvPr/>
        </p:nvPicPr>
        <p:blipFill rotWithShape="1">
          <a:blip r:embed="rId4">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l="6741" r="7952" b="14089"/>
          <a:stretch/>
        </p:blipFill>
        <p:spPr bwMode="auto">
          <a:xfrm>
            <a:off x="-76200" y="-68054"/>
            <a:ext cx="7518400" cy="4259054"/>
          </a:xfrm>
          <a:prstGeom prst="rect">
            <a:avLst/>
          </a:prstGeom>
          <a:noFill/>
          <a:ln w="9525">
            <a:noFill/>
            <a:miter lim="800000"/>
            <a:headEnd/>
            <a:tailEnd/>
          </a:ln>
          <a:effectLst/>
        </p:spPr>
      </p:pic>
      <p:pic>
        <p:nvPicPr>
          <p:cNvPr id="5" name="Vassily_Filippov_Programming_Dynamic_Lights_Movie.mp4">
            <a:hlinkClick r:id="" action="ppaction://media"/>
          </p:cNvPr>
          <p:cNvPicPr/>
          <p:nvPr>
            <p:ph idx="1"/>
            <a:videoFile r:link="rId1"/>
          </p:nvPr>
        </p:nvPicPr>
        <p:blipFill>
          <a:blip r:embed="rId5"/>
          <a:stretch>
            <a:fillRect/>
          </a:stretch>
        </p:blipFill>
        <p:spPr>
          <a:xfrm>
            <a:off x="0" y="0"/>
            <a:ext cx="7363062"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r>
              <a:rPr lang="en-US"/>
              <a:t>This is still not so good</a:t>
            </a:r>
          </a:p>
        </p:txBody>
      </p:sp>
      <p:sp>
        <p:nvSpPr>
          <p:cNvPr id="110595" name="Oval 3"/>
          <p:cNvSpPr>
            <a:spLocks noChangeArrowheads="1"/>
          </p:cNvSpPr>
          <p:nvPr/>
        </p:nvSpPr>
        <p:spPr bwMode="auto">
          <a:xfrm>
            <a:off x="1341120" y="23317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110596" name="AutoShape 4"/>
          <p:cNvSpPr>
            <a:spLocks noChangeArrowheads="1"/>
          </p:cNvSpPr>
          <p:nvPr/>
        </p:nvSpPr>
        <p:spPr bwMode="auto">
          <a:xfrm>
            <a:off x="1219200" y="16002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110597" name="AutoShape 5"/>
          <p:cNvSpPr>
            <a:spLocks noChangeArrowheads="1"/>
          </p:cNvSpPr>
          <p:nvPr/>
        </p:nvSpPr>
        <p:spPr bwMode="auto">
          <a:xfrm>
            <a:off x="5974080" y="15544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110599" name="AutoShape 7"/>
          <p:cNvSpPr>
            <a:spLocks noChangeArrowheads="1"/>
          </p:cNvSpPr>
          <p:nvPr/>
        </p:nvSpPr>
        <p:spPr bwMode="auto">
          <a:xfrm>
            <a:off x="3596640" y="15544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110600" name="Line 8"/>
          <p:cNvSpPr>
            <a:spLocks noChangeShapeType="1"/>
          </p:cNvSpPr>
          <p:nvPr/>
        </p:nvSpPr>
        <p:spPr bwMode="auto">
          <a:xfrm>
            <a:off x="1402080" y="1737360"/>
            <a:ext cx="0" cy="594360"/>
          </a:xfrm>
          <a:prstGeom prst="line">
            <a:avLst/>
          </a:prstGeom>
          <a:noFill/>
          <a:ln w="57150">
            <a:solidFill>
              <a:schemeClr val="hlink"/>
            </a:solidFill>
            <a:round/>
            <a:headEnd type="triangle" w="med" len="med"/>
            <a:tailEnd type="none" w="med" len="lg"/>
          </a:ln>
          <a:effectLst/>
        </p:spPr>
        <p:txBody>
          <a:bodyPr lIns="65306" tIns="32653" rIns="65306" bIns="32653"/>
          <a:lstStyle/>
          <a:p>
            <a:endParaRPr lang="en-US">
              <a:effectLst>
                <a:outerShdw blurRad="38100" dist="38100" dir="2700000" algn="tl">
                  <a:srgbClr val="000000">
                    <a:alpha val="43137"/>
                  </a:srgbClr>
                </a:outerShdw>
              </a:effectLst>
            </a:endParaRPr>
          </a:p>
        </p:txBody>
      </p:sp>
      <p:sp>
        <p:nvSpPr>
          <p:cNvPr id="110601" name="Line 9"/>
          <p:cNvSpPr>
            <a:spLocks noChangeShapeType="1"/>
          </p:cNvSpPr>
          <p:nvPr/>
        </p:nvSpPr>
        <p:spPr bwMode="auto">
          <a:xfrm flipH="1">
            <a:off x="1463040" y="1691640"/>
            <a:ext cx="2316480" cy="640080"/>
          </a:xfrm>
          <a:prstGeom prst="line">
            <a:avLst/>
          </a:prstGeom>
          <a:noFill/>
          <a:ln w="57150">
            <a:solidFill>
              <a:schemeClr val="hlink"/>
            </a:solidFill>
            <a:round/>
            <a:headEnd type="triangle" w="med" len="med"/>
            <a:tailEnd type="none" w="med" len="lg"/>
          </a:ln>
          <a:effectLst/>
        </p:spPr>
        <p:txBody>
          <a:bodyPr lIns="65306" tIns="32653" rIns="65306" bIns="32653"/>
          <a:lstStyle/>
          <a:p>
            <a:endParaRPr lang="en-US">
              <a:effectLst>
                <a:outerShdw blurRad="38100" dist="38100" dir="2700000" algn="tl">
                  <a:srgbClr val="000000">
                    <a:alpha val="43137"/>
                  </a:srgbClr>
                </a:outerShdw>
              </a:effectLst>
            </a:endParaRPr>
          </a:p>
        </p:txBody>
      </p:sp>
      <p:sp>
        <p:nvSpPr>
          <p:cNvPr id="110602" name="Line 10"/>
          <p:cNvSpPr>
            <a:spLocks noChangeShapeType="1"/>
          </p:cNvSpPr>
          <p:nvPr/>
        </p:nvSpPr>
        <p:spPr bwMode="auto">
          <a:xfrm flipH="1">
            <a:off x="1463040" y="1691640"/>
            <a:ext cx="4693920" cy="685800"/>
          </a:xfrm>
          <a:prstGeom prst="line">
            <a:avLst/>
          </a:prstGeom>
          <a:noFill/>
          <a:ln w="57150">
            <a:solidFill>
              <a:schemeClr val="hlink"/>
            </a:solidFill>
            <a:round/>
            <a:headEnd type="triangle" w="med" len="med"/>
            <a:tailEnd type="none" w="med" len="lg"/>
          </a:ln>
          <a:effectLst/>
        </p:spPr>
        <p:txBody>
          <a:bodyPr lIns="65306" tIns="32653" rIns="65306" bIns="32653"/>
          <a:lstStyle/>
          <a:p>
            <a:endParaRPr lang="en-US">
              <a:effectLst>
                <a:outerShdw blurRad="38100" dist="38100" dir="2700000" algn="tl">
                  <a:srgbClr val="000000">
                    <a:alpha val="43137"/>
                  </a:srgbClr>
                </a:outerShdw>
              </a:effectLst>
            </a:endParaRPr>
          </a:p>
        </p:txBody>
      </p:sp>
      <p:sp>
        <p:nvSpPr>
          <p:cNvPr id="110605" name="Text Box 13"/>
          <p:cNvSpPr txBox="1">
            <a:spLocks noChangeArrowheads="1"/>
          </p:cNvSpPr>
          <p:nvPr/>
        </p:nvSpPr>
        <p:spPr bwMode="auto">
          <a:xfrm>
            <a:off x="365760" y="15544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alpha val="43137"/>
                    </a:srgbClr>
                  </a:outerShdw>
                </a:effectLst>
                <a:latin typeface="Arial Black" pitchFamily="34" charset="0"/>
              </a:rPr>
              <a:t>Light 0</a:t>
            </a:r>
          </a:p>
        </p:txBody>
      </p:sp>
      <p:sp>
        <p:nvSpPr>
          <p:cNvPr id="110606" name="Text Box 14"/>
          <p:cNvSpPr txBox="1">
            <a:spLocks noChangeArrowheads="1"/>
          </p:cNvSpPr>
          <p:nvPr/>
        </p:nvSpPr>
        <p:spPr bwMode="auto">
          <a:xfrm>
            <a:off x="853440" y="242316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alpha val="43137"/>
                    </a:srgbClr>
                  </a:outerShdw>
                </a:effectLst>
                <a:latin typeface="Arial Black" pitchFamily="34" charset="0"/>
              </a:rPr>
              <a:t>Vertex V</a:t>
            </a:r>
          </a:p>
        </p:txBody>
      </p:sp>
      <p:sp>
        <p:nvSpPr>
          <p:cNvPr id="110608" name="Text Box 16"/>
          <p:cNvSpPr txBox="1">
            <a:spLocks noChangeArrowheads="1"/>
          </p:cNvSpPr>
          <p:nvPr/>
        </p:nvSpPr>
        <p:spPr bwMode="auto">
          <a:xfrm>
            <a:off x="6217920" y="146304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alpha val="43137"/>
                    </a:srgbClr>
                  </a:outerShdw>
                </a:effectLst>
                <a:latin typeface="Arial Black" pitchFamily="34" charset="0"/>
              </a:rPr>
              <a:t>Light 1</a:t>
            </a:r>
          </a:p>
        </p:txBody>
      </p:sp>
      <p:sp>
        <p:nvSpPr>
          <p:cNvPr id="110609" name="AutoShape 17"/>
          <p:cNvSpPr>
            <a:spLocks noChangeArrowheads="1"/>
          </p:cNvSpPr>
          <p:nvPr/>
        </p:nvSpPr>
        <p:spPr bwMode="auto">
          <a:xfrm rot="-4332578">
            <a:off x="3352800" y="1722120"/>
            <a:ext cx="274320" cy="396240"/>
          </a:xfrm>
          <a:custGeom>
            <a:avLst/>
            <a:gdLst>
              <a:gd name="G0" fmla="+- 13842 0 0"/>
              <a:gd name="G1" fmla="+- 18514 0 0"/>
              <a:gd name="G2" fmla="+- 6171 0 0"/>
              <a:gd name="G3" fmla="*/ 13842 1 2"/>
              <a:gd name="G4" fmla="+- G3 10800 0"/>
              <a:gd name="G5" fmla="+- 21600 13842 18514"/>
              <a:gd name="G6" fmla="+- 18514 6171 0"/>
              <a:gd name="G7" fmla="*/ G6 1 2"/>
              <a:gd name="G8" fmla="*/ 18514 2 1"/>
              <a:gd name="G9" fmla="+- G8 0 21600"/>
              <a:gd name="G10" fmla="+- G5 0 G4"/>
              <a:gd name="G11" fmla="+- 13842 0 G4"/>
              <a:gd name="G12" fmla="*/ G2 G10 G11"/>
              <a:gd name="T0" fmla="*/ 17721 w 21600"/>
              <a:gd name="T1" fmla="*/ 0 h 21600"/>
              <a:gd name="T2" fmla="*/ 13842 w 21600"/>
              <a:gd name="T3" fmla="*/ 6171 h 21600"/>
              <a:gd name="T4" fmla="*/ 6171 w 21600"/>
              <a:gd name="T5" fmla="*/ 13842 h 21600"/>
              <a:gd name="T6" fmla="*/ 0 w 21600"/>
              <a:gd name="T7" fmla="*/ 17721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721" y="0"/>
                </a:moveTo>
                <a:lnTo>
                  <a:pt x="13842" y="6171"/>
                </a:lnTo>
                <a:lnTo>
                  <a:pt x="16928" y="6171"/>
                </a:lnTo>
                <a:lnTo>
                  <a:pt x="16928" y="16928"/>
                </a:lnTo>
                <a:lnTo>
                  <a:pt x="6171" y="16928"/>
                </a:lnTo>
                <a:lnTo>
                  <a:pt x="6171" y="13842"/>
                </a:lnTo>
                <a:lnTo>
                  <a:pt x="0" y="17721"/>
                </a:lnTo>
                <a:lnTo>
                  <a:pt x="6171" y="21600"/>
                </a:lnTo>
                <a:lnTo>
                  <a:pt x="6171" y="18514"/>
                </a:lnTo>
                <a:lnTo>
                  <a:pt x="18514" y="18514"/>
                </a:lnTo>
                <a:lnTo>
                  <a:pt x="18514" y="6171"/>
                </a:lnTo>
                <a:lnTo>
                  <a:pt x="21600" y="6171"/>
                </a:lnTo>
                <a:close/>
              </a:path>
            </a:pathLst>
          </a:custGeom>
          <a:solidFill>
            <a:srgbClr val="00FF00"/>
          </a:solidFill>
          <a:ln w="9525" algn="ctr">
            <a:noFill/>
            <a:miter lim="800000"/>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110610" name="AutoShape 18"/>
          <p:cNvSpPr>
            <a:spLocks noChangeArrowheads="1"/>
          </p:cNvSpPr>
          <p:nvPr/>
        </p:nvSpPr>
        <p:spPr bwMode="auto">
          <a:xfrm rot="-6390618">
            <a:off x="1531620" y="1760220"/>
            <a:ext cx="411480" cy="548640"/>
          </a:xfrm>
          <a:custGeom>
            <a:avLst/>
            <a:gdLst>
              <a:gd name="G0" fmla="+- 13842 0 0"/>
              <a:gd name="G1" fmla="+- 18514 0 0"/>
              <a:gd name="G2" fmla="+- 6171 0 0"/>
              <a:gd name="G3" fmla="*/ 13842 1 2"/>
              <a:gd name="G4" fmla="+- G3 10800 0"/>
              <a:gd name="G5" fmla="+- 21600 13842 18514"/>
              <a:gd name="G6" fmla="+- 18514 6171 0"/>
              <a:gd name="G7" fmla="*/ G6 1 2"/>
              <a:gd name="G8" fmla="*/ 18514 2 1"/>
              <a:gd name="G9" fmla="+- G8 0 21600"/>
              <a:gd name="G10" fmla="+- G5 0 G4"/>
              <a:gd name="G11" fmla="+- 13842 0 G4"/>
              <a:gd name="G12" fmla="*/ G2 G10 G11"/>
              <a:gd name="T0" fmla="*/ 17721 w 21600"/>
              <a:gd name="T1" fmla="*/ 0 h 21600"/>
              <a:gd name="T2" fmla="*/ 13842 w 21600"/>
              <a:gd name="T3" fmla="*/ 6171 h 21600"/>
              <a:gd name="T4" fmla="*/ 6171 w 21600"/>
              <a:gd name="T5" fmla="*/ 13842 h 21600"/>
              <a:gd name="T6" fmla="*/ 0 w 21600"/>
              <a:gd name="T7" fmla="*/ 17721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721" y="0"/>
                </a:moveTo>
                <a:lnTo>
                  <a:pt x="13842" y="6171"/>
                </a:lnTo>
                <a:lnTo>
                  <a:pt x="16928" y="6171"/>
                </a:lnTo>
                <a:lnTo>
                  <a:pt x="16928" y="16928"/>
                </a:lnTo>
                <a:lnTo>
                  <a:pt x="6171" y="16928"/>
                </a:lnTo>
                <a:lnTo>
                  <a:pt x="6171" y="13842"/>
                </a:lnTo>
                <a:lnTo>
                  <a:pt x="0" y="17721"/>
                </a:lnTo>
                <a:lnTo>
                  <a:pt x="6171" y="21600"/>
                </a:lnTo>
                <a:lnTo>
                  <a:pt x="6171" y="18514"/>
                </a:lnTo>
                <a:lnTo>
                  <a:pt x="18514" y="18514"/>
                </a:lnTo>
                <a:lnTo>
                  <a:pt x="18514" y="6171"/>
                </a:lnTo>
                <a:lnTo>
                  <a:pt x="21600" y="6171"/>
                </a:lnTo>
                <a:close/>
              </a:path>
            </a:pathLst>
          </a:custGeom>
          <a:solidFill>
            <a:srgbClr val="FF0000"/>
          </a:solidFill>
          <a:ln w="9525" algn="ctr">
            <a:noFill/>
            <a:miter lim="800000"/>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110612" name="Text Box 20"/>
          <p:cNvSpPr txBox="1">
            <a:spLocks noChangeArrowheads="1"/>
          </p:cNvSpPr>
          <p:nvPr/>
        </p:nvSpPr>
        <p:spPr bwMode="auto">
          <a:xfrm>
            <a:off x="3718560" y="1143000"/>
            <a:ext cx="1280160" cy="404498"/>
          </a:xfrm>
          <a:prstGeom prst="rect">
            <a:avLst/>
          </a:prstGeom>
          <a:noFill/>
          <a:ln w="9525" algn="ctr">
            <a:noFill/>
            <a:miter lim="800000"/>
            <a:headEnd/>
            <a:tailEnd/>
          </a:ln>
          <a:effectLst/>
        </p:spPr>
        <p:txBody>
          <a:bodyPr lIns="65306" tIns="32653" rIns="65306" bIns="32653">
            <a:spAutoFit/>
          </a:bodyPr>
          <a:lstStyle/>
          <a:p>
            <a:pPr marL="244899" indent="-244899"/>
            <a:r>
              <a:rPr lang="en-US" sz="1100" dirty="0">
                <a:effectLst>
                  <a:outerShdw blurRad="38100" dist="38100" dir="2700000" algn="tl">
                    <a:srgbClr val="000000">
                      <a:alpha val="43137"/>
                    </a:srgbClr>
                  </a:outerShdw>
                </a:effectLst>
                <a:latin typeface="Arial Black" pitchFamily="34" charset="0"/>
              </a:rPr>
              <a:t>Aggregate</a:t>
            </a:r>
          </a:p>
          <a:p>
            <a:pPr marL="244899" indent="-244899"/>
            <a:r>
              <a:rPr lang="en-US" sz="1100" dirty="0">
                <a:effectLst>
                  <a:outerShdw blurRad="38100" dist="38100" dir="2700000" algn="tl">
                    <a:srgbClr val="000000">
                      <a:alpha val="43137"/>
                    </a:srgbClr>
                  </a:outerShdw>
                </a:effectLst>
                <a:latin typeface="Arial Black" pitchFamily="34" charset="0"/>
              </a:rPr>
              <a:t>light</a:t>
            </a:r>
          </a:p>
        </p:txBody>
      </p:sp>
      <p:sp>
        <p:nvSpPr>
          <p:cNvPr id="110613" name="Text Box 21"/>
          <p:cNvSpPr txBox="1">
            <a:spLocks noChangeArrowheads="1"/>
          </p:cNvSpPr>
          <p:nvPr/>
        </p:nvSpPr>
        <p:spPr bwMode="auto">
          <a:xfrm>
            <a:off x="182880" y="2697480"/>
            <a:ext cx="6949440" cy="1035440"/>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
                <a:schemeClr val="accent6"/>
              </a:buClr>
              <a:buSzTx/>
              <a:buFont typeface="Wingdings" pitchFamily="2" charset="2"/>
              <a:buChar char="§"/>
            </a:pPr>
            <a:r>
              <a:rPr lang="en-US" dirty="0">
                <a:solidFill>
                  <a:schemeClr val="tx1"/>
                </a:solidFill>
                <a:effectLst/>
              </a:rPr>
              <a:t> Assume: with falloff, intensities generated at Vertex V by Light 0 and Light 1 are equal. </a:t>
            </a:r>
          </a:p>
          <a:p>
            <a:pPr algn="l">
              <a:lnSpc>
                <a:spcPct val="100000"/>
              </a:lnSpc>
              <a:spcBef>
                <a:spcPct val="50000"/>
              </a:spcBef>
              <a:buClr>
                <a:schemeClr val="accent6"/>
              </a:buClr>
              <a:buSzTx/>
              <a:buFont typeface="Wingdings" pitchFamily="2" charset="2"/>
              <a:buChar char="§"/>
            </a:pPr>
            <a:r>
              <a:rPr lang="en-US" dirty="0">
                <a:solidFill>
                  <a:schemeClr val="tx1"/>
                </a:solidFill>
                <a:effectLst/>
              </a:rPr>
              <a:t>Light weights will be also identical for simplicity set them to 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p:txBody>
          <a:bodyPr/>
          <a:lstStyle/>
          <a:p>
            <a:r>
              <a:rPr lang="en-US"/>
              <a:t>This is still not so good</a:t>
            </a:r>
          </a:p>
        </p:txBody>
      </p:sp>
      <p:sp>
        <p:nvSpPr>
          <p:cNvPr id="118803" name="Oval 19"/>
          <p:cNvSpPr>
            <a:spLocks noChangeArrowheads="1"/>
          </p:cNvSpPr>
          <p:nvPr/>
        </p:nvSpPr>
        <p:spPr bwMode="auto">
          <a:xfrm>
            <a:off x="1341120" y="23317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118804" name="AutoShape 20"/>
          <p:cNvSpPr>
            <a:spLocks noChangeArrowheads="1"/>
          </p:cNvSpPr>
          <p:nvPr/>
        </p:nvSpPr>
        <p:spPr bwMode="auto">
          <a:xfrm>
            <a:off x="1219200" y="16002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18805" name="AutoShape 21"/>
          <p:cNvSpPr>
            <a:spLocks noChangeArrowheads="1"/>
          </p:cNvSpPr>
          <p:nvPr/>
        </p:nvSpPr>
        <p:spPr bwMode="auto">
          <a:xfrm>
            <a:off x="5974080" y="15544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18806" name="AutoShape 22"/>
          <p:cNvSpPr>
            <a:spLocks noChangeArrowheads="1"/>
          </p:cNvSpPr>
          <p:nvPr/>
        </p:nvSpPr>
        <p:spPr bwMode="auto">
          <a:xfrm>
            <a:off x="3596640" y="15544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18807" name="Line 23"/>
          <p:cNvSpPr>
            <a:spLocks noChangeShapeType="1"/>
          </p:cNvSpPr>
          <p:nvPr/>
        </p:nvSpPr>
        <p:spPr bwMode="auto">
          <a:xfrm>
            <a:off x="1402080" y="1737360"/>
            <a:ext cx="0" cy="594360"/>
          </a:xfrm>
          <a:prstGeom prst="line">
            <a:avLst/>
          </a:prstGeom>
          <a:noFill/>
          <a:ln w="57150">
            <a:solidFill>
              <a:schemeClr val="hlink"/>
            </a:solidFill>
            <a:round/>
            <a:headEnd type="triangle" w="med" len="med"/>
            <a:tailEnd type="none" w="med" len="lg"/>
          </a:ln>
          <a:effectLst/>
        </p:spPr>
        <p:txBody>
          <a:bodyPr lIns="65306" tIns="32653" rIns="65306" bIns="32653"/>
          <a:lstStyle/>
          <a:p>
            <a:endParaRPr lang="en-US"/>
          </a:p>
        </p:txBody>
      </p:sp>
      <p:sp>
        <p:nvSpPr>
          <p:cNvPr id="118808" name="Line 24"/>
          <p:cNvSpPr>
            <a:spLocks noChangeShapeType="1"/>
          </p:cNvSpPr>
          <p:nvPr/>
        </p:nvSpPr>
        <p:spPr bwMode="auto">
          <a:xfrm flipH="1">
            <a:off x="1463040" y="1691640"/>
            <a:ext cx="2316480" cy="640080"/>
          </a:xfrm>
          <a:prstGeom prst="line">
            <a:avLst/>
          </a:prstGeom>
          <a:noFill/>
          <a:ln w="57150">
            <a:solidFill>
              <a:schemeClr val="hlink"/>
            </a:solidFill>
            <a:round/>
            <a:headEnd type="triangle" w="med" len="med"/>
            <a:tailEnd type="none" w="med" len="lg"/>
          </a:ln>
          <a:effectLst/>
        </p:spPr>
        <p:txBody>
          <a:bodyPr lIns="65306" tIns="32653" rIns="65306" bIns="32653"/>
          <a:lstStyle/>
          <a:p>
            <a:endParaRPr lang="en-US"/>
          </a:p>
        </p:txBody>
      </p:sp>
      <p:sp>
        <p:nvSpPr>
          <p:cNvPr id="118809" name="Line 25"/>
          <p:cNvSpPr>
            <a:spLocks noChangeShapeType="1"/>
          </p:cNvSpPr>
          <p:nvPr/>
        </p:nvSpPr>
        <p:spPr bwMode="auto">
          <a:xfrm flipH="1">
            <a:off x="1463040" y="1691640"/>
            <a:ext cx="4693920" cy="685800"/>
          </a:xfrm>
          <a:prstGeom prst="line">
            <a:avLst/>
          </a:prstGeom>
          <a:noFill/>
          <a:ln w="57150">
            <a:solidFill>
              <a:schemeClr val="hlink"/>
            </a:solidFill>
            <a:round/>
            <a:headEnd type="triangle" w="med" len="med"/>
            <a:tailEnd type="none" w="med" len="lg"/>
          </a:ln>
          <a:effectLst/>
        </p:spPr>
        <p:txBody>
          <a:bodyPr lIns="65306" tIns="32653" rIns="65306" bIns="32653"/>
          <a:lstStyle/>
          <a:p>
            <a:endParaRPr lang="en-US"/>
          </a:p>
        </p:txBody>
      </p:sp>
      <p:sp>
        <p:nvSpPr>
          <p:cNvPr id="118810" name="Text Box 26"/>
          <p:cNvSpPr txBox="1">
            <a:spLocks noChangeArrowheads="1"/>
          </p:cNvSpPr>
          <p:nvPr/>
        </p:nvSpPr>
        <p:spPr bwMode="auto">
          <a:xfrm>
            <a:off x="365760" y="15544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118811" name="Text Box 27"/>
          <p:cNvSpPr txBox="1">
            <a:spLocks noChangeArrowheads="1"/>
          </p:cNvSpPr>
          <p:nvPr/>
        </p:nvSpPr>
        <p:spPr bwMode="auto">
          <a:xfrm>
            <a:off x="853440" y="242316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118812" name="AutoShape 28"/>
          <p:cNvSpPr>
            <a:spLocks noChangeArrowheads="1"/>
          </p:cNvSpPr>
          <p:nvPr/>
        </p:nvSpPr>
        <p:spPr bwMode="auto">
          <a:xfrm rot="-4332578">
            <a:off x="3352800" y="1722120"/>
            <a:ext cx="274320" cy="396240"/>
          </a:xfrm>
          <a:custGeom>
            <a:avLst/>
            <a:gdLst>
              <a:gd name="G0" fmla="+- 13842 0 0"/>
              <a:gd name="G1" fmla="+- 18514 0 0"/>
              <a:gd name="G2" fmla="+- 6171 0 0"/>
              <a:gd name="G3" fmla="*/ 13842 1 2"/>
              <a:gd name="G4" fmla="+- G3 10800 0"/>
              <a:gd name="G5" fmla="+- 21600 13842 18514"/>
              <a:gd name="G6" fmla="+- 18514 6171 0"/>
              <a:gd name="G7" fmla="*/ G6 1 2"/>
              <a:gd name="G8" fmla="*/ 18514 2 1"/>
              <a:gd name="G9" fmla="+- G8 0 21600"/>
              <a:gd name="G10" fmla="+- G5 0 G4"/>
              <a:gd name="G11" fmla="+- 13842 0 G4"/>
              <a:gd name="G12" fmla="*/ G2 G10 G11"/>
              <a:gd name="T0" fmla="*/ 17721 w 21600"/>
              <a:gd name="T1" fmla="*/ 0 h 21600"/>
              <a:gd name="T2" fmla="*/ 13842 w 21600"/>
              <a:gd name="T3" fmla="*/ 6171 h 21600"/>
              <a:gd name="T4" fmla="*/ 6171 w 21600"/>
              <a:gd name="T5" fmla="*/ 13842 h 21600"/>
              <a:gd name="T6" fmla="*/ 0 w 21600"/>
              <a:gd name="T7" fmla="*/ 17721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721" y="0"/>
                </a:moveTo>
                <a:lnTo>
                  <a:pt x="13842" y="6171"/>
                </a:lnTo>
                <a:lnTo>
                  <a:pt x="16928" y="6171"/>
                </a:lnTo>
                <a:lnTo>
                  <a:pt x="16928" y="16928"/>
                </a:lnTo>
                <a:lnTo>
                  <a:pt x="6171" y="16928"/>
                </a:lnTo>
                <a:lnTo>
                  <a:pt x="6171" y="13842"/>
                </a:lnTo>
                <a:lnTo>
                  <a:pt x="0" y="17721"/>
                </a:lnTo>
                <a:lnTo>
                  <a:pt x="6171" y="21600"/>
                </a:lnTo>
                <a:lnTo>
                  <a:pt x="6171" y="18514"/>
                </a:lnTo>
                <a:lnTo>
                  <a:pt x="18514" y="18514"/>
                </a:lnTo>
                <a:lnTo>
                  <a:pt x="18514" y="6171"/>
                </a:lnTo>
                <a:lnTo>
                  <a:pt x="21600" y="6171"/>
                </a:lnTo>
                <a:close/>
              </a:path>
            </a:pathLst>
          </a:custGeom>
          <a:solidFill>
            <a:srgbClr val="00FF00"/>
          </a:solidFill>
          <a:ln w="9525" algn="ctr">
            <a:noFill/>
            <a:miter lim="800000"/>
            <a:headEnd/>
            <a:tailEnd/>
          </a:ln>
          <a:effectLst/>
        </p:spPr>
        <p:txBody>
          <a:bodyPr wrap="none" lIns="65306" tIns="32653" rIns="65306" bIns="32653" anchor="ctr"/>
          <a:lstStyle/>
          <a:p>
            <a:endParaRPr lang="en-US"/>
          </a:p>
        </p:txBody>
      </p:sp>
      <p:sp>
        <p:nvSpPr>
          <p:cNvPr id="118813" name="AutoShape 29"/>
          <p:cNvSpPr>
            <a:spLocks noChangeArrowheads="1"/>
          </p:cNvSpPr>
          <p:nvPr/>
        </p:nvSpPr>
        <p:spPr bwMode="auto">
          <a:xfrm rot="-6390618">
            <a:off x="1531620" y="1760220"/>
            <a:ext cx="411480" cy="548640"/>
          </a:xfrm>
          <a:custGeom>
            <a:avLst/>
            <a:gdLst>
              <a:gd name="G0" fmla="+- 13842 0 0"/>
              <a:gd name="G1" fmla="+- 18514 0 0"/>
              <a:gd name="G2" fmla="+- 6171 0 0"/>
              <a:gd name="G3" fmla="*/ 13842 1 2"/>
              <a:gd name="G4" fmla="+- G3 10800 0"/>
              <a:gd name="G5" fmla="+- 21600 13842 18514"/>
              <a:gd name="G6" fmla="+- 18514 6171 0"/>
              <a:gd name="G7" fmla="*/ G6 1 2"/>
              <a:gd name="G8" fmla="*/ 18514 2 1"/>
              <a:gd name="G9" fmla="+- G8 0 21600"/>
              <a:gd name="G10" fmla="+- G5 0 G4"/>
              <a:gd name="G11" fmla="+- 13842 0 G4"/>
              <a:gd name="G12" fmla="*/ G2 G10 G11"/>
              <a:gd name="T0" fmla="*/ 17721 w 21600"/>
              <a:gd name="T1" fmla="*/ 0 h 21600"/>
              <a:gd name="T2" fmla="*/ 13842 w 21600"/>
              <a:gd name="T3" fmla="*/ 6171 h 21600"/>
              <a:gd name="T4" fmla="*/ 6171 w 21600"/>
              <a:gd name="T5" fmla="*/ 13842 h 21600"/>
              <a:gd name="T6" fmla="*/ 0 w 21600"/>
              <a:gd name="T7" fmla="*/ 17721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721" y="0"/>
                </a:moveTo>
                <a:lnTo>
                  <a:pt x="13842" y="6171"/>
                </a:lnTo>
                <a:lnTo>
                  <a:pt x="16928" y="6171"/>
                </a:lnTo>
                <a:lnTo>
                  <a:pt x="16928" y="16928"/>
                </a:lnTo>
                <a:lnTo>
                  <a:pt x="6171" y="16928"/>
                </a:lnTo>
                <a:lnTo>
                  <a:pt x="6171" y="13842"/>
                </a:lnTo>
                <a:lnTo>
                  <a:pt x="0" y="17721"/>
                </a:lnTo>
                <a:lnTo>
                  <a:pt x="6171" y="21600"/>
                </a:lnTo>
                <a:lnTo>
                  <a:pt x="6171" y="18514"/>
                </a:lnTo>
                <a:lnTo>
                  <a:pt x="18514" y="18514"/>
                </a:lnTo>
                <a:lnTo>
                  <a:pt x="18514" y="6171"/>
                </a:lnTo>
                <a:lnTo>
                  <a:pt x="21600" y="6171"/>
                </a:lnTo>
                <a:close/>
              </a:path>
            </a:pathLst>
          </a:custGeom>
          <a:solidFill>
            <a:srgbClr val="FF0000"/>
          </a:solidFill>
          <a:ln w="9525" algn="ctr">
            <a:noFill/>
            <a:miter lim="800000"/>
            <a:headEnd/>
            <a:tailEnd/>
          </a:ln>
          <a:effectLst/>
        </p:spPr>
        <p:txBody>
          <a:bodyPr wrap="none" lIns="65306" tIns="32653" rIns="65306" bIns="32653" anchor="ctr"/>
          <a:lstStyle/>
          <a:p>
            <a:endParaRPr lang="en-US"/>
          </a:p>
        </p:txBody>
      </p:sp>
      <p:sp>
        <p:nvSpPr>
          <p:cNvPr id="118814" name="Text Box 30"/>
          <p:cNvSpPr txBox="1">
            <a:spLocks noChangeArrowheads="1"/>
          </p:cNvSpPr>
          <p:nvPr/>
        </p:nvSpPr>
        <p:spPr bwMode="auto">
          <a:xfrm>
            <a:off x="3718560" y="1143000"/>
            <a:ext cx="1280160" cy="404498"/>
          </a:xfrm>
          <a:prstGeom prst="rect">
            <a:avLst/>
          </a:prstGeom>
          <a:noFill/>
          <a:ln w="9525" algn="ctr">
            <a:noFill/>
            <a:miter lim="800000"/>
            <a:headEnd/>
            <a:tailEnd/>
          </a:ln>
          <a:effectLst/>
        </p:spPr>
        <p:txBody>
          <a:bodyPr lIns="65306" tIns="32653" rIns="65306" bIns="32653">
            <a:spAutoFit/>
          </a:bodyPr>
          <a:lstStyle/>
          <a:p>
            <a:pPr marL="244899" indent="-244899"/>
            <a:r>
              <a:rPr lang="en-US" sz="1100" dirty="0">
                <a:latin typeface="Arial Black" pitchFamily="34" charset="0"/>
              </a:rPr>
              <a:t>Aggregate</a:t>
            </a:r>
          </a:p>
          <a:p>
            <a:pPr marL="244899" indent="-244899"/>
            <a:r>
              <a:rPr lang="en-US" sz="1100" dirty="0">
                <a:latin typeface="Arial Black" pitchFamily="34" charset="0"/>
              </a:rPr>
              <a:t>light</a:t>
            </a:r>
          </a:p>
        </p:txBody>
      </p:sp>
      <p:sp>
        <p:nvSpPr>
          <p:cNvPr id="118815" name="Text Box 31"/>
          <p:cNvSpPr txBox="1">
            <a:spLocks noChangeArrowheads="1"/>
          </p:cNvSpPr>
          <p:nvPr/>
        </p:nvSpPr>
        <p:spPr bwMode="auto">
          <a:xfrm>
            <a:off x="6217920" y="146304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1</a:t>
            </a:r>
          </a:p>
        </p:txBody>
      </p:sp>
      <p:sp>
        <p:nvSpPr>
          <p:cNvPr id="118817" name="Text Box 33"/>
          <p:cNvSpPr txBox="1">
            <a:spLocks noChangeArrowheads="1"/>
          </p:cNvSpPr>
          <p:nvPr/>
        </p:nvSpPr>
        <p:spPr bwMode="auto">
          <a:xfrm>
            <a:off x="228600" y="2514600"/>
            <a:ext cx="6858000" cy="1297050"/>
          </a:xfrm>
          <a:prstGeom prst="rect">
            <a:avLst/>
          </a:prstGeom>
          <a:noFill/>
          <a:ln w="9525">
            <a:noFill/>
            <a:miter lim="800000"/>
            <a:headEnd/>
            <a:tailEnd/>
          </a:ln>
          <a:effectLst/>
        </p:spPr>
        <p:txBody>
          <a:bodyPr wrap="square" lIns="65306" tIns="32653" rIns="65306" bIns="32653">
            <a:spAutoFit/>
          </a:bodyPr>
          <a:lstStyle/>
          <a:p>
            <a:pPr algn="l">
              <a:lnSpc>
                <a:spcPct val="100000"/>
              </a:lnSpc>
              <a:spcBef>
                <a:spcPct val="50000"/>
              </a:spcBef>
              <a:buClr>
                <a:schemeClr val="accent6"/>
              </a:buClr>
              <a:buSzTx/>
              <a:buFont typeface="Wingdings" pitchFamily="2" charset="2"/>
              <a:buChar char="§"/>
            </a:pPr>
            <a:r>
              <a:rPr lang="en-US" sz="1600" dirty="0">
                <a:solidFill>
                  <a:schemeClr val="tx1"/>
                </a:solidFill>
                <a:effectLst/>
              </a:rPr>
              <a:t> Assume: with falloff, intensities generated at Vertex V by Light 0 and Light 1 are equal. </a:t>
            </a:r>
          </a:p>
          <a:p>
            <a:pPr algn="l">
              <a:lnSpc>
                <a:spcPct val="100000"/>
              </a:lnSpc>
              <a:spcBef>
                <a:spcPct val="50000"/>
              </a:spcBef>
              <a:buClr>
                <a:schemeClr val="accent6"/>
              </a:buClr>
              <a:buSzTx/>
              <a:buFont typeface="Wingdings" pitchFamily="2" charset="2"/>
              <a:buChar char="§"/>
            </a:pPr>
            <a:r>
              <a:rPr lang="en-US" sz="1600" dirty="0">
                <a:solidFill>
                  <a:schemeClr val="tx1"/>
                </a:solidFill>
                <a:effectLst/>
              </a:rPr>
              <a:t>Light weights will be also identical for simplicity set them to 1</a:t>
            </a:r>
          </a:p>
          <a:p>
            <a:pPr algn="l">
              <a:lnSpc>
                <a:spcPct val="100000"/>
              </a:lnSpc>
              <a:spcBef>
                <a:spcPct val="50000"/>
              </a:spcBef>
              <a:buClr>
                <a:schemeClr val="accent6"/>
              </a:buClr>
              <a:buSzTx/>
              <a:buFont typeface="Wingdings" pitchFamily="2" charset="2"/>
              <a:buChar char="§"/>
            </a:pPr>
            <a:r>
              <a:rPr lang="en-US" sz="1600" dirty="0">
                <a:solidFill>
                  <a:schemeClr val="tx1"/>
                </a:solidFill>
                <a:effectLst/>
              </a:rPr>
              <a:t>Resulting lighting will over-emphasize Light 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p:txBody>
          <a:bodyPr/>
          <a:lstStyle/>
          <a:p>
            <a:r>
              <a:rPr lang="en-US"/>
              <a:t>This is still not so good</a:t>
            </a:r>
          </a:p>
        </p:txBody>
      </p:sp>
      <p:sp>
        <p:nvSpPr>
          <p:cNvPr id="119825" name="AutoShape 17"/>
          <p:cNvSpPr>
            <a:spLocks noChangeArrowheads="1"/>
          </p:cNvSpPr>
          <p:nvPr/>
        </p:nvSpPr>
        <p:spPr bwMode="auto">
          <a:xfrm>
            <a:off x="1950720" y="1600200"/>
            <a:ext cx="365760" cy="274320"/>
          </a:xfrm>
          <a:prstGeom prst="sun">
            <a:avLst>
              <a:gd name="adj" fmla="val 25000"/>
            </a:avLst>
          </a:prstGeom>
          <a:solidFill>
            <a:srgbClr val="FF9900"/>
          </a:solidFill>
          <a:ln w="9525">
            <a:solidFill>
              <a:schemeClr val="tx1"/>
            </a:solidFill>
            <a:prstDash val="sysDot"/>
            <a:miter lim="800000"/>
            <a:headEnd/>
            <a:tailEnd/>
          </a:ln>
          <a:effectLst/>
        </p:spPr>
        <p:txBody>
          <a:bodyPr wrap="none" lIns="65306" tIns="32653" rIns="65306" bIns="32653" anchor="ctr"/>
          <a:lstStyle/>
          <a:p>
            <a:endParaRPr lang="en-US"/>
          </a:p>
        </p:txBody>
      </p:sp>
      <p:sp>
        <p:nvSpPr>
          <p:cNvPr id="119826" name="Text Box 18"/>
          <p:cNvSpPr txBox="1">
            <a:spLocks noChangeArrowheads="1"/>
          </p:cNvSpPr>
          <p:nvPr/>
        </p:nvSpPr>
        <p:spPr bwMode="auto">
          <a:xfrm>
            <a:off x="2072640" y="1143000"/>
            <a:ext cx="1280160" cy="573775"/>
          </a:xfrm>
          <a:prstGeom prst="rect">
            <a:avLst/>
          </a:prstGeom>
          <a:noFill/>
          <a:ln w="9525" algn="ctr">
            <a:noFill/>
            <a:miter lim="800000"/>
            <a:headEnd/>
            <a:tailEnd/>
          </a:ln>
          <a:effectLst/>
        </p:spPr>
        <p:txBody>
          <a:bodyPr lIns="65306" tIns="32653" rIns="65306" bIns="32653">
            <a:spAutoFit/>
          </a:bodyPr>
          <a:lstStyle/>
          <a:p>
            <a:pPr marL="244899" indent="-244899"/>
            <a:r>
              <a:rPr lang="en-US" sz="1100" dirty="0">
                <a:latin typeface="Arial Black" pitchFamily="34" charset="0"/>
              </a:rPr>
              <a:t>Ideal</a:t>
            </a:r>
          </a:p>
          <a:p>
            <a:pPr marL="244899" indent="-244899"/>
            <a:r>
              <a:rPr lang="en-US" sz="1100" dirty="0">
                <a:latin typeface="Arial Black" pitchFamily="34" charset="0"/>
              </a:rPr>
              <a:t>aggregate light</a:t>
            </a:r>
          </a:p>
        </p:txBody>
      </p:sp>
      <p:sp>
        <p:nvSpPr>
          <p:cNvPr id="119827" name="Oval 19"/>
          <p:cNvSpPr>
            <a:spLocks noChangeArrowheads="1"/>
          </p:cNvSpPr>
          <p:nvPr/>
        </p:nvSpPr>
        <p:spPr bwMode="auto">
          <a:xfrm>
            <a:off x="1341120" y="23317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119828" name="AutoShape 20"/>
          <p:cNvSpPr>
            <a:spLocks noChangeArrowheads="1"/>
          </p:cNvSpPr>
          <p:nvPr/>
        </p:nvSpPr>
        <p:spPr bwMode="auto">
          <a:xfrm>
            <a:off x="1219200" y="16002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19829" name="AutoShape 21"/>
          <p:cNvSpPr>
            <a:spLocks noChangeArrowheads="1"/>
          </p:cNvSpPr>
          <p:nvPr/>
        </p:nvSpPr>
        <p:spPr bwMode="auto">
          <a:xfrm>
            <a:off x="5974080" y="15544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19830" name="AutoShape 22"/>
          <p:cNvSpPr>
            <a:spLocks noChangeArrowheads="1"/>
          </p:cNvSpPr>
          <p:nvPr/>
        </p:nvSpPr>
        <p:spPr bwMode="auto">
          <a:xfrm>
            <a:off x="3596640" y="15544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19831" name="Line 23"/>
          <p:cNvSpPr>
            <a:spLocks noChangeShapeType="1"/>
          </p:cNvSpPr>
          <p:nvPr/>
        </p:nvSpPr>
        <p:spPr bwMode="auto">
          <a:xfrm>
            <a:off x="1402080" y="1737360"/>
            <a:ext cx="0" cy="594360"/>
          </a:xfrm>
          <a:prstGeom prst="line">
            <a:avLst/>
          </a:prstGeom>
          <a:noFill/>
          <a:ln w="57150">
            <a:solidFill>
              <a:schemeClr val="hlink"/>
            </a:solidFill>
            <a:round/>
            <a:headEnd type="triangle" w="med" len="med"/>
            <a:tailEnd type="none" w="med" len="lg"/>
          </a:ln>
          <a:effectLst/>
        </p:spPr>
        <p:txBody>
          <a:bodyPr lIns="65306" tIns="32653" rIns="65306" bIns="32653"/>
          <a:lstStyle/>
          <a:p>
            <a:endParaRPr lang="en-US"/>
          </a:p>
        </p:txBody>
      </p:sp>
      <p:sp>
        <p:nvSpPr>
          <p:cNvPr id="119832" name="Line 24"/>
          <p:cNvSpPr>
            <a:spLocks noChangeShapeType="1"/>
          </p:cNvSpPr>
          <p:nvPr/>
        </p:nvSpPr>
        <p:spPr bwMode="auto">
          <a:xfrm flipH="1">
            <a:off x="1463040" y="1691640"/>
            <a:ext cx="2316480" cy="640080"/>
          </a:xfrm>
          <a:prstGeom prst="line">
            <a:avLst/>
          </a:prstGeom>
          <a:noFill/>
          <a:ln w="57150">
            <a:solidFill>
              <a:schemeClr val="hlink"/>
            </a:solidFill>
            <a:round/>
            <a:headEnd type="triangle" w="med" len="med"/>
            <a:tailEnd type="none" w="med" len="lg"/>
          </a:ln>
          <a:effectLst/>
        </p:spPr>
        <p:txBody>
          <a:bodyPr lIns="65306" tIns="32653" rIns="65306" bIns="32653"/>
          <a:lstStyle/>
          <a:p>
            <a:endParaRPr lang="en-US"/>
          </a:p>
        </p:txBody>
      </p:sp>
      <p:sp>
        <p:nvSpPr>
          <p:cNvPr id="119833" name="Line 25"/>
          <p:cNvSpPr>
            <a:spLocks noChangeShapeType="1"/>
          </p:cNvSpPr>
          <p:nvPr/>
        </p:nvSpPr>
        <p:spPr bwMode="auto">
          <a:xfrm flipH="1">
            <a:off x="1463040" y="1691640"/>
            <a:ext cx="4693920" cy="685800"/>
          </a:xfrm>
          <a:prstGeom prst="line">
            <a:avLst/>
          </a:prstGeom>
          <a:noFill/>
          <a:ln w="57150">
            <a:solidFill>
              <a:schemeClr val="hlink"/>
            </a:solidFill>
            <a:round/>
            <a:headEnd type="triangle" w="med" len="med"/>
            <a:tailEnd type="none" w="med" len="lg"/>
          </a:ln>
          <a:effectLst/>
        </p:spPr>
        <p:txBody>
          <a:bodyPr lIns="65306" tIns="32653" rIns="65306" bIns="32653"/>
          <a:lstStyle/>
          <a:p>
            <a:endParaRPr lang="en-US"/>
          </a:p>
        </p:txBody>
      </p:sp>
      <p:sp>
        <p:nvSpPr>
          <p:cNvPr id="119834" name="Text Box 26"/>
          <p:cNvSpPr txBox="1">
            <a:spLocks noChangeArrowheads="1"/>
          </p:cNvSpPr>
          <p:nvPr/>
        </p:nvSpPr>
        <p:spPr bwMode="auto">
          <a:xfrm>
            <a:off x="365760" y="15544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119835" name="Text Box 27"/>
          <p:cNvSpPr txBox="1">
            <a:spLocks noChangeArrowheads="1"/>
          </p:cNvSpPr>
          <p:nvPr/>
        </p:nvSpPr>
        <p:spPr bwMode="auto">
          <a:xfrm>
            <a:off x="853440" y="242316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119836" name="AutoShape 28"/>
          <p:cNvSpPr>
            <a:spLocks noChangeArrowheads="1"/>
          </p:cNvSpPr>
          <p:nvPr/>
        </p:nvSpPr>
        <p:spPr bwMode="auto">
          <a:xfrm rot="-4332578">
            <a:off x="3352800" y="1722120"/>
            <a:ext cx="274320" cy="396240"/>
          </a:xfrm>
          <a:custGeom>
            <a:avLst/>
            <a:gdLst>
              <a:gd name="G0" fmla="+- 13842 0 0"/>
              <a:gd name="G1" fmla="+- 18514 0 0"/>
              <a:gd name="G2" fmla="+- 6171 0 0"/>
              <a:gd name="G3" fmla="*/ 13842 1 2"/>
              <a:gd name="G4" fmla="+- G3 10800 0"/>
              <a:gd name="G5" fmla="+- 21600 13842 18514"/>
              <a:gd name="G6" fmla="+- 18514 6171 0"/>
              <a:gd name="G7" fmla="*/ G6 1 2"/>
              <a:gd name="G8" fmla="*/ 18514 2 1"/>
              <a:gd name="G9" fmla="+- G8 0 21600"/>
              <a:gd name="G10" fmla="+- G5 0 G4"/>
              <a:gd name="G11" fmla="+- 13842 0 G4"/>
              <a:gd name="G12" fmla="*/ G2 G10 G11"/>
              <a:gd name="T0" fmla="*/ 17721 w 21600"/>
              <a:gd name="T1" fmla="*/ 0 h 21600"/>
              <a:gd name="T2" fmla="*/ 13842 w 21600"/>
              <a:gd name="T3" fmla="*/ 6171 h 21600"/>
              <a:gd name="T4" fmla="*/ 6171 w 21600"/>
              <a:gd name="T5" fmla="*/ 13842 h 21600"/>
              <a:gd name="T6" fmla="*/ 0 w 21600"/>
              <a:gd name="T7" fmla="*/ 17721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721" y="0"/>
                </a:moveTo>
                <a:lnTo>
                  <a:pt x="13842" y="6171"/>
                </a:lnTo>
                <a:lnTo>
                  <a:pt x="16928" y="6171"/>
                </a:lnTo>
                <a:lnTo>
                  <a:pt x="16928" y="16928"/>
                </a:lnTo>
                <a:lnTo>
                  <a:pt x="6171" y="16928"/>
                </a:lnTo>
                <a:lnTo>
                  <a:pt x="6171" y="13842"/>
                </a:lnTo>
                <a:lnTo>
                  <a:pt x="0" y="17721"/>
                </a:lnTo>
                <a:lnTo>
                  <a:pt x="6171" y="21600"/>
                </a:lnTo>
                <a:lnTo>
                  <a:pt x="6171" y="18514"/>
                </a:lnTo>
                <a:lnTo>
                  <a:pt x="18514" y="18514"/>
                </a:lnTo>
                <a:lnTo>
                  <a:pt x="18514" y="6171"/>
                </a:lnTo>
                <a:lnTo>
                  <a:pt x="21600" y="6171"/>
                </a:lnTo>
                <a:close/>
              </a:path>
            </a:pathLst>
          </a:custGeom>
          <a:solidFill>
            <a:srgbClr val="00FF00"/>
          </a:solidFill>
          <a:ln w="9525" algn="ctr">
            <a:noFill/>
            <a:miter lim="800000"/>
            <a:headEnd/>
            <a:tailEnd/>
          </a:ln>
          <a:effectLst/>
        </p:spPr>
        <p:txBody>
          <a:bodyPr wrap="none" lIns="65306" tIns="32653" rIns="65306" bIns="32653" anchor="ctr"/>
          <a:lstStyle/>
          <a:p>
            <a:endParaRPr lang="en-US"/>
          </a:p>
        </p:txBody>
      </p:sp>
      <p:sp>
        <p:nvSpPr>
          <p:cNvPr id="119837" name="AutoShape 29"/>
          <p:cNvSpPr>
            <a:spLocks noChangeArrowheads="1"/>
          </p:cNvSpPr>
          <p:nvPr/>
        </p:nvSpPr>
        <p:spPr bwMode="auto">
          <a:xfrm rot="-6390618">
            <a:off x="1531620" y="1760220"/>
            <a:ext cx="411480" cy="548640"/>
          </a:xfrm>
          <a:custGeom>
            <a:avLst/>
            <a:gdLst>
              <a:gd name="G0" fmla="+- 13842 0 0"/>
              <a:gd name="G1" fmla="+- 18514 0 0"/>
              <a:gd name="G2" fmla="+- 6171 0 0"/>
              <a:gd name="G3" fmla="*/ 13842 1 2"/>
              <a:gd name="G4" fmla="+- G3 10800 0"/>
              <a:gd name="G5" fmla="+- 21600 13842 18514"/>
              <a:gd name="G6" fmla="+- 18514 6171 0"/>
              <a:gd name="G7" fmla="*/ G6 1 2"/>
              <a:gd name="G8" fmla="*/ 18514 2 1"/>
              <a:gd name="G9" fmla="+- G8 0 21600"/>
              <a:gd name="G10" fmla="+- G5 0 G4"/>
              <a:gd name="G11" fmla="+- 13842 0 G4"/>
              <a:gd name="G12" fmla="*/ G2 G10 G11"/>
              <a:gd name="T0" fmla="*/ 17721 w 21600"/>
              <a:gd name="T1" fmla="*/ 0 h 21600"/>
              <a:gd name="T2" fmla="*/ 13842 w 21600"/>
              <a:gd name="T3" fmla="*/ 6171 h 21600"/>
              <a:gd name="T4" fmla="*/ 6171 w 21600"/>
              <a:gd name="T5" fmla="*/ 13842 h 21600"/>
              <a:gd name="T6" fmla="*/ 0 w 21600"/>
              <a:gd name="T7" fmla="*/ 17721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721" y="0"/>
                </a:moveTo>
                <a:lnTo>
                  <a:pt x="13842" y="6171"/>
                </a:lnTo>
                <a:lnTo>
                  <a:pt x="16928" y="6171"/>
                </a:lnTo>
                <a:lnTo>
                  <a:pt x="16928" y="16928"/>
                </a:lnTo>
                <a:lnTo>
                  <a:pt x="6171" y="16928"/>
                </a:lnTo>
                <a:lnTo>
                  <a:pt x="6171" y="13842"/>
                </a:lnTo>
                <a:lnTo>
                  <a:pt x="0" y="17721"/>
                </a:lnTo>
                <a:lnTo>
                  <a:pt x="6171" y="21600"/>
                </a:lnTo>
                <a:lnTo>
                  <a:pt x="6171" y="18514"/>
                </a:lnTo>
                <a:lnTo>
                  <a:pt x="18514" y="18514"/>
                </a:lnTo>
                <a:lnTo>
                  <a:pt x="18514" y="6171"/>
                </a:lnTo>
                <a:lnTo>
                  <a:pt x="21600" y="6171"/>
                </a:lnTo>
                <a:close/>
              </a:path>
            </a:pathLst>
          </a:custGeom>
          <a:solidFill>
            <a:srgbClr val="FF0000"/>
          </a:solidFill>
          <a:ln w="9525" algn="ctr">
            <a:noFill/>
            <a:miter lim="800000"/>
            <a:headEnd/>
            <a:tailEnd/>
          </a:ln>
          <a:effectLst/>
        </p:spPr>
        <p:txBody>
          <a:bodyPr wrap="none" lIns="65306" tIns="32653" rIns="65306" bIns="32653" anchor="ctr"/>
          <a:lstStyle/>
          <a:p>
            <a:endParaRPr lang="en-US"/>
          </a:p>
        </p:txBody>
      </p:sp>
      <p:sp>
        <p:nvSpPr>
          <p:cNvPr id="119838" name="Text Box 30"/>
          <p:cNvSpPr txBox="1">
            <a:spLocks noChangeArrowheads="1"/>
          </p:cNvSpPr>
          <p:nvPr/>
        </p:nvSpPr>
        <p:spPr bwMode="auto">
          <a:xfrm>
            <a:off x="3718560" y="1143000"/>
            <a:ext cx="1280160" cy="404498"/>
          </a:xfrm>
          <a:prstGeom prst="rect">
            <a:avLst/>
          </a:prstGeom>
          <a:noFill/>
          <a:ln w="9525" algn="ctr">
            <a:noFill/>
            <a:miter lim="800000"/>
            <a:headEnd/>
            <a:tailEnd/>
          </a:ln>
          <a:effectLst/>
        </p:spPr>
        <p:txBody>
          <a:bodyPr lIns="65306" tIns="32653" rIns="65306" bIns="32653">
            <a:spAutoFit/>
          </a:bodyPr>
          <a:lstStyle/>
          <a:p>
            <a:pPr marL="244899" indent="-244899"/>
            <a:r>
              <a:rPr lang="en-US" sz="1100" dirty="0">
                <a:latin typeface="Arial Black" pitchFamily="34" charset="0"/>
              </a:rPr>
              <a:t>Aggregate</a:t>
            </a:r>
          </a:p>
          <a:p>
            <a:pPr marL="244899" indent="-244899"/>
            <a:r>
              <a:rPr lang="en-US" sz="1100" dirty="0">
                <a:latin typeface="Arial Black" pitchFamily="34" charset="0"/>
              </a:rPr>
              <a:t>light</a:t>
            </a:r>
          </a:p>
        </p:txBody>
      </p:sp>
      <p:sp>
        <p:nvSpPr>
          <p:cNvPr id="119839" name="Text Box 31"/>
          <p:cNvSpPr txBox="1">
            <a:spLocks noChangeArrowheads="1"/>
          </p:cNvSpPr>
          <p:nvPr/>
        </p:nvSpPr>
        <p:spPr bwMode="auto">
          <a:xfrm>
            <a:off x="6217920" y="146304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1</a:t>
            </a:r>
          </a:p>
        </p:txBody>
      </p:sp>
      <p:sp>
        <p:nvSpPr>
          <p:cNvPr id="19" name="Text Box 33"/>
          <p:cNvSpPr txBox="1">
            <a:spLocks noChangeArrowheads="1"/>
          </p:cNvSpPr>
          <p:nvPr/>
        </p:nvSpPr>
        <p:spPr bwMode="auto">
          <a:xfrm>
            <a:off x="228600" y="2514600"/>
            <a:ext cx="6858000" cy="1297050"/>
          </a:xfrm>
          <a:prstGeom prst="rect">
            <a:avLst/>
          </a:prstGeom>
          <a:noFill/>
          <a:ln w="9525">
            <a:noFill/>
            <a:miter lim="800000"/>
            <a:headEnd/>
            <a:tailEnd/>
          </a:ln>
          <a:effectLst/>
        </p:spPr>
        <p:txBody>
          <a:bodyPr wrap="square" lIns="65306" tIns="32653" rIns="65306" bIns="32653">
            <a:spAutoFit/>
          </a:bodyPr>
          <a:lstStyle/>
          <a:p>
            <a:pPr algn="l">
              <a:lnSpc>
                <a:spcPct val="100000"/>
              </a:lnSpc>
              <a:spcBef>
                <a:spcPct val="50000"/>
              </a:spcBef>
              <a:buClr>
                <a:schemeClr val="accent6"/>
              </a:buClr>
              <a:buSzTx/>
              <a:buFont typeface="Wingdings" pitchFamily="2" charset="2"/>
              <a:buChar char="§"/>
            </a:pPr>
            <a:r>
              <a:rPr lang="en-US" sz="1600" dirty="0">
                <a:solidFill>
                  <a:schemeClr val="tx1"/>
                </a:solidFill>
                <a:effectLst/>
              </a:rPr>
              <a:t> Assume: with falloff, intensities generated at Vertex V by Light 0 and Light 1 are equal. </a:t>
            </a:r>
          </a:p>
          <a:p>
            <a:pPr algn="l">
              <a:lnSpc>
                <a:spcPct val="100000"/>
              </a:lnSpc>
              <a:spcBef>
                <a:spcPct val="50000"/>
              </a:spcBef>
              <a:buClr>
                <a:schemeClr val="accent6"/>
              </a:buClr>
              <a:buSzTx/>
              <a:buFont typeface="Wingdings" pitchFamily="2" charset="2"/>
              <a:buChar char="§"/>
            </a:pPr>
            <a:r>
              <a:rPr lang="en-US" sz="1600" dirty="0">
                <a:solidFill>
                  <a:schemeClr val="tx1"/>
                </a:solidFill>
                <a:effectLst/>
              </a:rPr>
              <a:t>Light weights will be also identical for simplicity set them to 1</a:t>
            </a:r>
          </a:p>
          <a:p>
            <a:pPr algn="l">
              <a:lnSpc>
                <a:spcPct val="100000"/>
              </a:lnSpc>
              <a:spcBef>
                <a:spcPct val="50000"/>
              </a:spcBef>
              <a:buClr>
                <a:schemeClr val="accent6"/>
              </a:buClr>
              <a:buSzTx/>
              <a:buFont typeface="Wingdings" pitchFamily="2" charset="2"/>
              <a:buChar char="§"/>
            </a:pPr>
            <a:r>
              <a:rPr lang="en-US" sz="1600" dirty="0">
                <a:solidFill>
                  <a:schemeClr val="tx1"/>
                </a:solidFill>
                <a:effectLst/>
              </a:rPr>
              <a:t>Resulting lighting will over-emphasize Light 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739" name="Rectangle 3"/>
          <p:cNvSpPr>
            <a:spLocks noGrp="1" noChangeArrowheads="1"/>
          </p:cNvSpPr>
          <p:nvPr>
            <p:ph type="body" idx="1"/>
          </p:nvPr>
        </p:nvSpPr>
        <p:spPr/>
        <p:txBody>
          <a:bodyPr/>
          <a:lstStyle/>
          <a:p>
            <a:pPr>
              <a:buFont typeface="Wingdings" pitchFamily="2" charset="2"/>
              <a:buChar char="§"/>
            </a:pPr>
            <a:r>
              <a:rPr lang="en-US" b="1">
                <a:effectLst/>
              </a:rPr>
              <a:t>Interpolating light </a:t>
            </a:r>
            <a:r>
              <a:rPr lang="en-US" b="1" u="sng">
                <a:effectLst/>
              </a:rPr>
              <a:t>directions</a:t>
            </a:r>
            <a:r>
              <a:rPr lang="en-US" b="1">
                <a:effectLst/>
              </a:rPr>
              <a:t> </a:t>
            </a:r>
            <a:r>
              <a:rPr lang="en-US" b="1" u="sng">
                <a:effectLst/>
              </a:rPr>
              <a:t>per-pixel </a:t>
            </a:r>
            <a:r>
              <a:rPr lang="en-US" b="1">
                <a:effectLst/>
              </a:rPr>
              <a:t>does not work</a:t>
            </a:r>
          </a:p>
          <a:p>
            <a:pPr>
              <a:buFont typeface="Wingdings" pitchFamily="2" charset="2"/>
              <a:buChar char="§"/>
            </a:pPr>
            <a:r>
              <a:rPr lang="en-US" b="1">
                <a:effectLst/>
              </a:rPr>
              <a:t>Averaging light </a:t>
            </a:r>
            <a:r>
              <a:rPr lang="en-US" b="1" u="sng">
                <a:effectLst/>
              </a:rPr>
              <a:t>positions</a:t>
            </a:r>
            <a:r>
              <a:rPr lang="en-US" b="1">
                <a:effectLst/>
              </a:rPr>
              <a:t> </a:t>
            </a:r>
            <a:r>
              <a:rPr lang="en-US" b="1" u="sng">
                <a:effectLst/>
              </a:rPr>
              <a:t>per-vertex</a:t>
            </a:r>
            <a:r>
              <a:rPr lang="en-US" b="1">
                <a:effectLst/>
              </a:rPr>
              <a:t> does not work</a:t>
            </a:r>
          </a:p>
          <a:p>
            <a:pPr>
              <a:buFont typeface="Wingdings" pitchFamily="2" charset="2"/>
              <a:buChar char="§"/>
            </a:pPr>
            <a:r>
              <a:rPr lang="en-US" b="1">
                <a:effectLst/>
              </a:rPr>
              <a:t>What do we do?</a:t>
            </a:r>
          </a:p>
          <a:p>
            <a:pPr>
              <a:buFont typeface="Wingdings" pitchFamily="2" charset="2"/>
              <a:buChar char="§"/>
            </a:pPr>
            <a:endParaRPr lang="en-US">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87" name="Rectangle 3"/>
          <p:cNvSpPr>
            <a:spLocks noGrp="1" noChangeArrowheads="1"/>
          </p:cNvSpPr>
          <p:nvPr>
            <p:ph type="body" idx="1"/>
          </p:nvPr>
        </p:nvSpPr>
        <p:spPr/>
        <p:txBody>
          <a:bodyPr/>
          <a:lstStyle/>
          <a:p>
            <a:pPr>
              <a:buFont typeface="Wingdings" pitchFamily="2" charset="2"/>
              <a:buChar char="§"/>
            </a:pPr>
            <a:r>
              <a:rPr lang="en-US" b="1">
                <a:effectLst/>
              </a:rPr>
              <a:t>We will average light </a:t>
            </a:r>
            <a:r>
              <a:rPr lang="en-US" b="1" u="sng">
                <a:effectLst/>
              </a:rPr>
              <a:t>directions</a:t>
            </a:r>
            <a:r>
              <a:rPr lang="en-US" b="1">
                <a:effectLst/>
              </a:rPr>
              <a:t> </a:t>
            </a:r>
            <a:r>
              <a:rPr lang="en-US" b="1" u="sng">
                <a:effectLst/>
              </a:rPr>
              <a:t>per-vertex</a:t>
            </a:r>
          </a:p>
          <a:p>
            <a:pPr>
              <a:buFont typeface="Wingdings" pitchFamily="2" charset="2"/>
              <a:buChar char="§"/>
            </a:pPr>
            <a:r>
              <a:rPr lang="en-US" b="1">
                <a:effectLst/>
              </a:rPr>
              <a:t>And re-create an aggregate light </a:t>
            </a:r>
            <a:r>
              <a:rPr lang="en-US" b="1" u="sng">
                <a:effectLst/>
              </a:rPr>
              <a:t>position</a:t>
            </a:r>
            <a:r>
              <a:rPr lang="en-US" b="1">
                <a:effectLst/>
              </a:rPr>
              <a:t> before sending it to be interpolated </a:t>
            </a:r>
            <a:r>
              <a:rPr lang="en-US" b="1" u="sng">
                <a:effectLst/>
              </a:rPr>
              <a:t>per-pixel</a:t>
            </a:r>
            <a:r>
              <a:rPr lang="en-US" b="1">
                <a:effectLst/>
              </a:rPr>
              <a:t>.</a:t>
            </a:r>
          </a:p>
          <a:p>
            <a:pPr>
              <a:buFont typeface="Wingdings" pitchFamily="2" charset="2"/>
              <a:buChar char="§"/>
            </a:pPr>
            <a:endParaRPr lang="en-US">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p:txBody>
          <a:bodyPr/>
          <a:lstStyle/>
          <a:p>
            <a:r>
              <a:rPr lang="en-US"/>
              <a:t>“Better” approach</a:t>
            </a:r>
          </a:p>
        </p:txBody>
      </p:sp>
      <p:sp>
        <p:nvSpPr>
          <p:cNvPr id="120836" name="Oval 4"/>
          <p:cNvSpPr>
            <a:spLocks noChangeArrowheads="1"/>
          </p:cNvSpPr>
          <p:nvPr/>
        </p:nvSpPr>
        <p:spPr bwMode="auto">
          <a:xfrm>
            <a:off x="1463040" y="160020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120837" name="AutoShape 5"/>
          <p:cNvSpPr>
            <a:spLocks noChangeArrowheads="1"/>
          </p:cNvSpPr>
          <p:nvPr/>
        </p:nvSpPr>
        <p:spPr bwMode="auto">
          <a:xfrm>
            <a:off x="1341120" y="8686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20838" name="AutoShape 6"/>
          <p:cNvSpPr>
            <a:spLocks noChangeArrowheads="1"/>
          </p:cNvSpPr>
          <p:nvPr/>
        </p:nvSpPr>
        <p:spPr bwMode="auto">
          <a:xfrm>
            <a:off x="6096000" y="82296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20841" name="Text Box 9"/>
          <p:cNvSpPr txBox="1">
            <a:spLocks noChangeArrowheads="1"/>
          </p:cNvSpPr>
          <p:nvPr/>
        </p:nvSpPr>
        <p:spPr bwMode="auto">
          <a:xfrm>
            <a:off x="487680" y="82296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120842" name="Text Box 10"/>
          <p:cNvSpPr txBox="1">
            <a:spLocks noChangeArrowheads="1"/>
          </p:cNvSpPr>
          <p:nvPr/>
        </p:nvSpPr>
        <p:spPr bwMode="auto">
          <a:xfrm>
            <a:off x="792480" y="178308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120849" name="Text Box 17"/>
          <p:cNvSpPr txBox="1">
            <a:spLocks noChangeArrowheads="1"/>
          </p:cNvSpPr>
          <p:nvPr/>
        </p:nvSpPr>
        <p:spPr bwMode="auto">
          <a:xfrm>
            <a:off x="6461760" y="73152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p:txBody>
          <a:bodyPr/>
          <a:lstStyle/>
          <a:p>
            <a:r>
              <a:rPr lang="en-US"/>
              <a:t>“Better” approach</a:t>
            </a:r>
          </a:p>
        </p:txBody>
      </p:sp>
      <p:sp>
        <p:nvSpPr>
          <p:cNvPr id="121859" name="Rectangle 3"/>
          <p:cNvSpPr>
            <a:spLocks noGrp="1" noChangeArrowheads="1"/>
          </p:cNvSpPr>
          <p:nvPr>
            <p:ph type="body" sz="half" idx="1"/>
          </p:nvPr>
        </p:nvSpPr>
        <p:spPr>
          <a:xfrm>
            <a:off x="414020" y="2331720"/>
            <a:ext cx="5085080" cy="700192"/>
          </a:xfrm>
          <a:noFill/>
        </p:spPr>
        <p:txBody>
          <a:bodyPr>
            <a:spAutoFit/>
          </a:bodyPr>
          <a:lstStyle/>
          <a:p>
            <a:pPr>
              <a:buFont typeface="Wingdings" pitchFamily="2" charset="2"/>
              <a:buChar char="§"/>
            </a:pPr>
            <a:r>
              <a:rPr lang="en-US" sz="1700" dirty="0">
                <a:effectLst/>
              </a:rPr>
              <a:t>Subtract the world vertex position from each world light position to create relative vectors.</a:t>
            </a:r>
            <a:r>
              <a:rPr lang="en-US" sz="2000" dirty="0">
                <a:effectLst/>
              </a:rPr>
              <a:t> </a:t>
            </a:r>
          </a:p>
        </p:txBody>
      </p:sp>
      <p:sp>
        <p:nvSpPr>
          <p:cNvPr id="121860" name="Oval 4"/>
          <p:cNvSpPr>
            <a:spLocks noChangeArrowheads="1"/>
          </p:cNvSpPr>
          <p:nvPr/>
        </p:nvSpPr>
        <p:spPr bwMode="auto">
          <a:xfrm>
            <a:off x="1463040" y="160020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121861" name="AutoShape 5"/>
          <p:cNvSpPr>
            <a:spLocks noChangeArrowheads="1"/>
          </p:cNvSpPr>
          <p:nvPr/>
        </p:nvSpPr>
        <p:spPr bwMode="auto">
          <a:xfrm>
            <a:off x="1341120" y="8686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21862" name="AutoShape 6"/>
          <p:cNvSpPr>
            <a:spLocks noChangeArrowheads="1"/>
          </p:cNvSpPr>
          <p:nvPr/>
        </p:nvSpPr>
        <p:spPr bwMode="auto">
          <a:xfrm>
            <a:off x="6096000" y="82296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21863" name="Line 7"/>
          <p:cNvSpPr>
            <a:spLocks noChangeShapeType="1"/>
          </p:cNvSpPr>
          <p:nvPr/>
        </p:nvSpPr>
        <p:spPr bwMode="auto">
          <a:xfrm flipV="1">
            <a:off x="1524000" y="100584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121864" name="Line 8"/>
          <p:cNvSpPr>
            <a:spLocks noChangeShapeType="1"/>
          </p:cNvSpPr>
          <p:nvPr/>
        </p:nvSpPr>
        <p:spPr bwMode="auto">
          <a:xfrm flipV="1">
            <a:off x="1524000" y="960120"/>
            <a:ext cx="4754880" cy="68580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121865" name="Text Box 9"/>
          <p:cNvSpPr txBox="1">
            <a:spLocks noChangeArrowheads="1"/>
          </p:cNvSpPr>
          <p:nvPr/>
        </p:nvSpPr>
        <p:spPr bwMode="auto">
          <a:xfrm>
            <a:off x="487680" y="82296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121866" name="Text Box 10"/>
          <p:cNvSpPr txBox="1">
            <a:spLocks noChangeArrowheads="1"/>
          </p:cNvSpPr>
          <p:nvPr/>
        </p:nvSpPr>
        <p:spPr bwMode="auto">
          <a:xfrm>
            <a:off x="792480" y="178308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121872" name="Text Box 16"/>
          <p:cNvSpPr txBox="1">
            <a:spLocks noChangeArrowheads="1"/>
          </p:cNvSpPr>
          <p:nvPr/>
        </p:nvSpPr>
        <p:spPr bwMode="auto">
          <a:xfrm>
            <a:off x="6461760" y="73152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1</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8578" name="Rectangle 2"/>
          <p:cNvSpPr>
            <a:spLocks noGrp="1" noRot="1" noChangeArrowheads="1"/>
          </p:cNvSpPr>
          <p:nvPr>
            <p:ph type="title"/>
          </p:nvPr>
        </p:nvSpPr>
        <p:spPr/>
        <p:txBody>
          <a:bodyPr/>
          <a:lstStyle/>
          <a:p>
            <a:r>
              <a:rPr lang="en-US"/>
              <a:t>“Better” approach</a:t>
            </a:r>
          </a:p>
        </p:txBody>
      </p:sp>
      <p:sp>
        <p:nvSpPr>
          <p:cNvPr id="408580" name="Oval 4"/>
          <p:cNvSpPr>
            <a:spLocks noChangeArrowheads="1"/>
          </p:cNvSpPr>
          <p:nvPr/>
        </p:nvSpPr>
        <p:spPr bwMode="auto">
          <a:xfrm>
            <a:off x="1463040" y="160020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408581" name="AutoShape 5"/>
          <p:cNvSpPr>
            <a:spLocks noChangeArrowheads="1"/>
          </p:cNvSpPr>
          <p:nvPr/>
        </p:nvSpPr>
        <p:spPr bwMode="auto">
          <a:xfrm>
            <a:off x="1341120" y="8686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408582" name="AutoShape 6"/>
          <p:cNvSpPr>
            <a:spLocks noChangeArrowheads="1"/>
          </p:cNvSpPr>
          <p:nvPr/>
        </p:nvSpPr>
        <p:spPr bwMode="auto">
          <a:xfrm>
            <a:off x="6096000" y="82296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408583" name="Line 7"/>
          <p:cNvSpPr>
            <a:spLocks noChangeShapeType="1"/>
          </p:cNvSpPr>
          <p:nvPr/>
        </p:nvSpPr>
        <p:spPr bwMode="auto">
          <a:xfrm flipV="1">
            <a:off x="1524000" y="100584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408584" name="Line 8"/>
          <p:cNvSpPr>
            <a:spLocks noChangeShapeType="1"/>
          </p:cNvSpPr>
          <p:nvPr/>
        </p:nvSpPr>
        <p:spPr bwMode="auto">
          <a:xfrm flipV="1">
            <a:off x="1524000" y="960120"/>
            <a:ext cx="4754880" cy="68580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408585" name="Text Box 9"/>
          <p:cNvSpPr txBox="1">
            <a:spLocks noChangeArrowheads="1"/>
          </p:cNvSpPr>
          <p:nvPr/>
        </p:nvSpPr>
        <p:spPr bwMode="auto">
          <a:xfrm>
            <a:off x="487680" y="82296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408586" name="Text Box 10"/>
          <p:cNvSpPr txBox="1">
            <a:spLocks noChangeArrowheads="1"/>
          </p:cNvSpPr>
          <p:nvPr/>
        </p:nvSpPr>
        <p:spPr bwMode="auto">
          <a:xfrm>
            <a:off x="792480" y="178308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408587" name="AutoShape 11"/>
          <p:cNvSpPr>
            <a:spLocks/>
          </p:cNvSpPr>
          <p:nvPr/>
        </p:nvSpPr>
        <p:spPr bwMode="auto">
          <a:xfrm>
            <a:off x="1219200" y="1051560"/>
            <a:ext cx="304800" cy="594360"/>
          </a:xfrm>
          <a:prstGeom prst="leftBrace">
            <a:avLst>
              <a:gd name="adj1" fmla="val 21667"/>
              <a:gd name="adj2" fmla="val 50000"/>
            </a:avLst>
          </a:prstGeom>
          <a:noFill/>
          <a:ln w="50800">
            <a:solidFill>
              <a:srgbClr val="00FF00"/>
            </a:solidFill>
            <a:round/>
            <a:headEnd/>
            <a:tailEnd/>
          </a:ln>
          <a:effectLst/>
        </p:spPr>
        <p:txBody>
          <a:bodyPr wrap="none" lIns="65306" tIns="32653" rIns="65306" bIns="32653" anchor="ctr"/>
          <a:lstStyle/>
          <a:p>
            <a:endParaRPr lang="en-US"/>
          </a:p>
        </p:txBody>
      </p:sp>
      <p:sp>
        <p:nvSpPr>
          <p:cNvPr id="408588" name="AutoShape 12"/>
          <p:cNvSpPr>
            <a:spLocks/>
          </p:cNvSpPr>
          <p:nvPr/>
        </p:nvSpPr>
        <p:spPr bwMode="auto">
          <a:xfrm rot="15664679">
            <a:off x="3781170" y="-930129"/>
            <a:ext cx="331728" cy="4786569"/>
          </a:xfrm>
          <a:prstGeom prst="leftBrace">
            <a:avLst>
              <a:gd name="adj1" fmla="val 131667"/>
              <a:gd name="adj2" fmla="val 50000"/>
            </a:avLst>
          </a:prstGeom>
          <a:noFill/>
          <a:ln w="50800">
            <a:solidFill>
              <a:srgbClr val="00FF00"/>
            </a:solidFill>
            <a:round/>
            <a:headEnd/>
            <a:tailEnd/>
          </a:ln>
          <a:effectLst/>
        </p:spPr>
        <p:txBody>
          <a:bodyPr wrap="none" lIns="65306" tIns="32653" rIns="65306" bIns="32653" anchor="ctr"/>
          <a:lstStyle/>
          <a:p>
            <a:endParaRPr lang="en-US"/>
          </a:p>
        </p:txBody>
      </p:sp>
      <p:sp>
        <p:nvSpPr>
          <p:cNvPr id="408589" name="Text Box 13"/>
          <p:cNvSpPr txBox="1">
            <a:spLocks noChangeArrowheads="1"/>
          </p:cNvSpPr>
          <p:nvPr/>
        </p:nvSpPr>
        <p:spPr bwMode="auto">
          <a:xfrm>
            <a:off x="853440" y="1234440"/>
            <a:ext cx="42672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L</a:t>
            </a:r>
            <a:r>
              <a:rPr lang="en-US" baseline="-25000" dirty="0">
                <a:solidFill>
                  <a:schemeClr val="tx1"/>
                </a:solidFill>
              </a:rPr>
              <a:t>0</a:t>
            </a:r>
          </a:p>
        </p:txBody>
      </p:sp>
      <p:sp>
        <p:nvSpPr>
          <p:cNvPr id="408590" name="Text Box 14"/>
          <p:cNvSpPr txBox="1">
            <a:spLocks noChangeArrowheads="1"/>
          </p:cNvSpPr>
          <p:nvPr/>
        </p:nvSpPr>
        <p:spPr bwMode="auto">
          <a:xfrm>
            <a:off x="3840480" y="1554480"/>
            <a:ext cx="42672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L</a:t>
            </a:r>
            <a:r>
              <a:rPr lang="en-US" baseline="-25000" dirty="0">
                <a:solidFill>
                  <a:schemeClr val="tx1"/>
                </a:solidFill>
              </a:rPr>
              <a:t>1</a:t>
            </a:r>
          </a:p>
        </p:txBody>
      </p:sp>
      <p:sp>
        <p:nvSpPr>
          <p:cNvPr id="408591" name="Text Box 15"/>
          <p:cNvSpPr txBox="1">
            <a:spLocks noChangeArrowheads="1"/>
          </p:cNvSpPr>
          <p:nvPr/>
        </p:nvSpPr>
        <p:spPr bwMode="auto">
          <a:xfrm>
            <a:off x="6461760" y="73152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1</a:t>
            </a:r>
          </a:p>
        </p:txBody>
      </p:sp>
      <p:sp>
        <p:nvSpPr>
          <p:cNvPr id="17" name="Rectangle 3"/>
          <p:cNvSpPr>
            <a:spLocks noGrp="1" noChangeArrowheads="1"/>
          </p:cNvSpPr>
          <p:nvPr>
            <p:ph type="body" sz="half" idx="1"/>
          </p:nvPr>
        </p:nvSpPr>
        <p:spPr>
          <a:xfrm>
            <a:off x="228600" y="2209800"/>
            <a:ext cx="6842760" cy="1065420"/>
          </a:xfrm>
          <a:noFill/>
        </p:spPr>
        <p:txBody>
          <a:bodyPr wrap="square">
            <a:spAutoFit/>
          </a:bodyPr>
          <a:lstStyle/>
          <a:p>
            <a:pPr>
              <a:buFont typeface="Wingdings" pitchFamily="2" charset="2"/>
              <a:buChar char="§"/>
            </a:pPr>
            <a:r>
              <a:rPr lang="en-US" sz="1700" dirty="0">
                <a:effectLst/>
              </a:rPr>
              <a:t>Subtract the world vertex position from each world light position to create relative vectors. </a:t>
            </a:r>
          </a:p>
          <a:p>
            <a:pPr>
              <a:buFont typeface="Wingdings" pitchFamily="2" charset="2"/>
              <a:buChar char="§"/>
            </a:pPr>
            <a:r>
              <a:rPr lang="en-US" sz="1700" dirty="0">
                <a:effectLst/>
              </a:rPr>
              <a:t>Calculate </a:t>
            </a:r>
            <a:r>
              <a:rPr lang="en-US" sz="1700" dirty="0" smtClean="0">
                <a:effectLst/>
              </a:rPr>
              <a:t>lengths</a:t>
            </a:r>
            <a:endParaRPr lang="en-US" sz="1700" dirty="0">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2674" name="Rectangle 2"/>
          <p:cNvSpPr>
            <a:spLocks noGrp="1" noRot="1" noChangeArrowheads="1"/>
          </p:cNvSpPr>
          <p:nvPr>
            <p:ph type="title"/>
          </p:nvPr>
        </p:nvSpPr>
        <p:spPr/>
        <p:txBody>
          <a:bodyPr/>
          <a:lstStyle/>
          <a:p>
            <a:r>
              <a:rPr lang="en-US"/>
              <a:t>“Better” approach</a:t>
            </a:r>
          </a:p>
        </p:txBody>
      </p:sp>
      <p:sp>
        <p:nvSpPr>
          <p:cNvPr id="412676" name="Oval 4"/>
          <p:cNvSpPr>
            <a:spLocks noChangeArrowheads="1"/>
          </p:cNvSpPr>
          <p:nvPr/>
        </p:nvSpPr>
        <p:spPr bwMode="auto">
          <a:xfrm>
            <a:off x="1463040" y="160020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412677" name="AutoShape 5"/>
          <p:cNvSpPr>
            <a:spLocks noChangeArrowheads="1"/>
          </p:cNvSpPr>
          <p:nvPr/>
        </p:nvSpPr>
        <p:spPr bwMode="auto">
          <a:xfrm>
            <a:off x="1341120" y="8686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412678" name="AutoShape 6"/>
          <p:cNvSpPr>
            <a:spLocks noChangeArrowheads="1"/>
          </p:cNvSpPr>
          <p:nvPr/>
        </p:nvSpPr>
        <p:spPr bwMode="auto">
          <a:xfrm>
            <a:off x="6096000" y="82296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412679" name="Line 7"/>
          <p:cNvSpPr>
            <a:spLocks noChangeShapeType="1"/>
          </p:cNvSpPr>
          <p:nvPr/>
        </p:nvSpPr>
        <p:spPr bwMode="auto">
          <a:xfrm flipV="1">
            <a:off x="1524000" y="100584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412680" name="Line 8"/>
          <p:cNvSpPr>
            <a:spLocks noChangeShapeType="1"/>
          </p:cNvSpPr>
          <p:nvPr/>
        </p:nvSpPr>
        <p:spPr bwMode="auto">
          <a:xfrm flipV="1">
            <a:off x="1524000" y="960120"/>
            <a:ext cx="4754880" cy="68580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412681" name="Text Box 9"/>
          <p:cNvSpPr txBox="1">
            <a:spLocks noChangeArrowheads="1"/>
          </p:cNvSpPr>
          <p:nvPr/>
        </p:nvSpPr>
        <p:spPr bwMode="auto">
          <a:xfrm>
            <a:off x="487680" y="82296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412682" name="Text Box 10"/>
          <p:cNvSpPr txBox="1">
            <a:spLocks noChangeArrowheads="1"/>
          </p:cNvSpPr>
          <p:nvPr/>
        </p:nvSpPr>
        <p:spPr bwMode="auto">
          <a:xfrm>
            <a:off x="792480" y="178308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412685" name="Text Box 13"/>
          <p:cNvSpPr txBox="1">
            <a:spLocks noChangeArrowheads="1"/>
          </p:cNvSpPr>
          <p:nvPr/>
        </p:nvSpPr>
        <p:spPr bwMode="auto">
          <a:xfrm>
            <a:off x="853440" y="1234440"/>
            <a:ext cx="42672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L</a:t>
            </a:r>
            <a:r>
              <a:rPr lang="en-US" baseline="-25000" dirty="0">
                <a:solidFill>
                  <a:schemeClr val="tx1"/>
                </a:solidFill>
              </a:rPr>
              <a:t>0</a:t>
            </a:r>
          </a:p>
        </p:txBody>
      </p:sp>
      <p:sp>
        <p:nvSpPr>
          <p:cNvPr id="412686" name="Text Box 14"/>
          <p:cNvSpPr txBox="1">
            <a:spLocks noChangeArrowheads="1"/>
          </p:cNvSpPr>
          <p:nvPr/>
        </p:nvSpPr>
        <p:spPr bwMode="auto">
          <a:xfrm>
            <a:off x="3840480" y="1554480"/>
            <a:ext cx="42672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L</a:t>
            </a:r>
            <a:r>
              <a:rPr lang="en-US" baseline="-25000" dirty="0">
                <a:solidFill>
                  <a:schemeClr val="tx1"/>
                </a:solidFill>
              </a:rPr>
              <a:t>1</a:t>
            </a:r>
          </a:p>
        </p:txBody>
      </p:sp>
      <p:sp>
        <p:nvSpPr>
          <p:cNvPr id="412687" name="Text Box 15"/>
          <p:cNvSpPr txBox="1">
            <a:spLocks noChangeArrowheads="1"/>
          </p:cNvSpPr>
          <p:nvPr/>
        </p:nvSpPr>
        <p:spPr bwMode="auto">
          <a:xfrm>
            <a:off x="6461760" y="73152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alpha val="43137"/>
                    </a:srgbClr>
                  </a:outerShdw>
                </a:effectLst>
                <a:latin typeface="Arial Black" pitchFamily="34" charset="0"/>
              </a:rPr>
              <a:t>Light 1</a:t>
            </a:r>
          </a:p>
        </p:txBody>
      </p:sp>
      <p:sp>
        <p:nvSpPr>
          <p:cNvPr id="412688" name="Text Box 16"/>
          <p:cNvSpPr txBox="1">
            <a:spLocks noChangeArrowheads="1"/>
          </p:cNvSpPr>
          <p:nvPr/>
        </p:nvSpPr>
        <p:spPr bwMode="auto">
          <a:xfrm>
            <a:off x="1767840" y="777240"/>
            <a:ext cx="170688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W</a:t>
            </a:r>
            <a:r>
              <a:rPr lang="en-US" baseline="-25000" dirty="0">
                <a:solidFill>
                  <a:schemeClr val="tx1"/>
                </a:solidFill>
              </a:rPr>
              <a:t>0</a:t>
            </a:r>
            <a:r>
              <a:rPr lang="en-US" dirty="0">
                <a:solidFill>
                  <a:schemeClr val="tx1"/>
                </a:solidFill>
              </a:rPr>
              <a:t> = 1/L</a:t>
            </a:r>
            <a:r>
              <a:rPr lang="en-US" baseline="-25000" dirty="0">
                <a:solidFill>
                  <a:schemeClr val="tx1"/>
                </a:solidFill>
              </a:rPr>
              <a:t>0</a:t>
            </a:r>
          </a:p>
        </p:txBody>
      </p:sp>
      <p:sp>
        <p:nvSpPr>
          <p:cNvPr id="412689" name="Text Box 17"/>
          <p:cNvSpPr txBox="1">
            <a:spLocks noChangeArrowheads="1"/>
          </p:cNvSpPr>
          <p:nvPr/>
        </p:nvSpPr>
        <p:spPr bwMode="auto">
          <a:xfrm>
            <a:off x="4998720" y="1554480"/>
            <a:ext cx="170688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W</a:t>
            </a:r>
            <a:r>
              <a:rPr lang="en-US" baseline="-25000" dirty="0">
                <a:solidFill>
                  <a:schemeClr val="tx1"/>
                </a:solidFill>
              </a:rPr>
              <a:t>1</a:t>
            </a:r>
            <a:r>
              <a:rPr lang="en-US" dirty="0">
                <a:solidFill>
                  <a:schemeClr val="tx1"/>
                </a:solidFill>
              </a:rPr>
              <a:t> = 1/L</a:t>
            </a:r>
            <a:r>
              <a:rPr lang="en-US" baseline="-25000" dirty="0">
                <a:solidFill>
                  <a:schemeClr val="tx1"/>
                </a:solidFill>
              </a:rPr>
              <a:t>1</a:t>
            </a:r>
          </a:p>
        </p:txBody>
      </p:sp>
      <p:sp>
        <p:nvSpPr>
          <p:cNvPr id="412690" name="Oval 18"/>
          <p:cNvSpPr>
            <a:spLocks noChangeArrowheads="1"/>
          </p:cNvSpPr>
          <p:nvPr/>
        </p:nvSpPr>
        <p:spPr bwMode="auto">
          <a:xfrm>
            <a:off x="3596640" y="1508760"/>
            <a:ext cx="731520" cy="41148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412691" name="Arc 19"/>
          <p:cNvSpPr>
            <a:spLocks/>
          </p:cNvSpPr>
          <p:nvPr/>
        </p:nvSpPr>
        <p:spPr bwMode="auto">
          <a:xfrm rot="5098528" flipV="1">
            <a:off x="4549246" y="889145"/>
            <a:ext cx="686343" cy="1806867"/>
          </a:xfrm>
          <a:custGeom>
            <a:avLst/>
            <a:gdLst>
              <a:gd name="G0" fmla="+- 0 0 0"/>
              <a:gd name="G1" fmla="+- 18650 0 0"/>
              <a:gd name="G2" fmla="+- 21600 0 0"/>
              <a:gd name="T0" fmla="*/ 10897 w 21600"/>
              <a:gd name="T1" fmla="*/ 0 h 35225"/>
              <a:gd name="T2" fmla="*/ 13850 w 21600"/>
              <a:gd name="T3" fmla="*/ 35225 h 35225"/>
              <a:gd name="T4" fmla="*/ 0 w 21600"/>
              <a:gd name="T5" fmla="*/ 18650 h 35225"/>
            </a:gdLst>
            <a:ahLst/>
            <a:cxnLst>
              <a:cxn ang="0">
                <a:pos x="T0" y="T1"/>
              </a:cxn>
              <a:cxn ang="0">
                <a:pos x="T2" y="T3"/>
              </a:cxn>
              <a:cxn ang="0">
                <a:pos x="T4" y="T5"/>
              </a:cxn>
            </a:cxnLst>
            <a:rect l="0" t="0" r="r" b="b"/>
            <a:pathLst>
              <a:path w="21600" h="35225" fill="none" extrusionOk="0">
                <a:moveTo>
                  <a:pt x="10896" y="0"/>
                </a:moveTo>
                <a:cubicBezTo>
                  <a:pt x="17525" y="3873"/>
                  <a:pt x="21600" y="10973"/>
                  <a:pt x="21600" y="18650"/>
                </a:cubicBezTo>
                <a:cubicBezTo>
                  <a:pt x="21600" y="25050"/>
                  <a:pt x="18761" y="31121"/>
                  <a:pt x="13850" y="35225"/>
                </a:cubicBezTo>
              </a:path>
              <a:path w="21600" h="35225" stroke="0" extrusionOk="0">
                <a:moveTo>
                  <a:pt x="10896" y="0"/>
                </a:moveTo>
                <a:cubicBezTo>
                  <a:pt x="17525" y="3873"/>
                  <a:pt x="21600" y="10973"/>
                  <a:pt x="21600" y="18650"/>
                </a:cubicBezTo>
                <a:cubicBezTo>
                  <a:pt x="21600" y="25050"/>
                  <a:pt x="18761" y="31121"/>
                  <a:pt x="13850" y="35225"/>
                </a:cubicBezTo>
                <a:lnTo>
                  <a:pt x="0" y="18650"/>
                </a:lnTo>
                <a:close/>
              </a:path>
            </a:pathLst>
          </a:custGeom>
          <a:noFill/>
          <a:ln w="50800">
            <a:solidFill>
              <a:srgbClr val="00FF00"/>
            </a:solidFill>
            <a:round/>
            <a:headEnd/>
            <a:tailEnd type="triangle" w="med" len="med"/>
          </a:ln>
          <a:effectLst/>
        </p:spPr>
        <p:txBody>
          <a:bodyPr wrap="none" lIns="65306" tIns="32653" rIns="65306" bIns="32653" anchor="ctr"/>
          <a:lstStyle/>
          <a:p>
            <a:endParaRPr lang="en-US"/>
          </a:p>
        </p:txBody>
      </p:sp>
      <p:sp>
        <p:nvSpPr>
          <p:cNvPr id="412692" name="Oval 20"/>
          <p:cNvSpPr>
            <a:spLocks noChangeArrowheads="1"/>
          </p:cNvSpPr>
          <p:nvPr/>
        </p:nvSpPr>
        <p:spPr bwMode="auto">
          <a:xfrm>
            <a:off x="792480" y="1188720"/>
            <a:ext cx="426720" cy="41148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412693" name="Arc 21"/>
          <p:cNvSpPr>
            <a:spLocks/>
          </p:cNvSpPr>
          <p:nvPr/>
        </p:nvSpPr>
        <p:spPr bwMode="auto">
          <a:xfrm rot="4837376" flipV="1">
            <a:off x="1563283" y="600286"/>
            <a:ext cx="643662" cy="1691244"/>
          </a:xfrm>
          <a:custGeom>
            <a:avLst/>
            <a:gdLst>
              <a:gd name="G0" fmla="+- 0 0 0"/>
              <a:gd name="G1" fmla="+- 17363 0 0"/>
              <a:gd name="G2" fmla="+- 21600 0 0"/>
              <a:gd name="T0" fmla="*/ 12848 w 21600"/>
              <a:gd name="T1" fmla="*/ 0 h 38927"/>
              <a:gd name="T2" fmla="*/ 1251 w 21600"/>
              <a:gd name="T3" fmla="*/ 38927 h 38927"/>
              <a:gd name="T4" fmla="*/ 0 w 21600"/>
              <a:gd name="T5" fmla="*/ 17363 h 38927"/>
            </a:gdLst>
            <a:ahLst/>
            <a:cxnLst>
              <a:cxn ang="0">
                <a:pos x="T0" y="T1"/>
              </a:cxn>
              <a:cxn ang="0">
                <a:pos x="T2" y="T3"/>
              </a:cxn>
              <a:cxn ang="0">
                <a:pos x="T4" y="T5"/>
              </a:cxn>
            </a:cxnLst>
            <a:rect l="0" t="0" r="r" b="b"/>
            <a:pathLst>
              <a:path w="21600" h="38927" fill="none" extrusionOk="0">
                <a:moveTo>
                  <a:pt x="12848" y="-1"/>
                </a:moveTo>
                <a:cubicBezTo>
                  <a:pt x="18352" y="4072"/>
                  <a:pt x="21600" y="10515"/>
                  <a:pt x="21600" y="17363"/>
                </a:cubicBezTo>
                <a:cubicBezTo>
                  <a:pt x="21600" y="28806"/>
                  <a:pt x="12675" y="38263"/>
                  <a:pt x="1250" y="38926"/>
                </a:cubicBezTo>
              </a:path>
              <a:path w="21600" h="38927" stroke="0" extrusionOk="0">
                <a:moveTo>
                  <a:pt x="12848" y="-1"/>
                </a:moveTo>
                <a:cubicBezTo>
                  <a:pt x="18352" y="4072"/>
                  <a:pt x="21600" y="10515"/>
                  <a:pt x="21600" y="17363"/>
                </a:cubicBezTo>
                <a:cubicBezTo>
                  <a:pt x="21600" y="28806"/>
                  <a:pt x="12675" y="38263"/>
                  <a:pt x="1250" y="38926"/>
                </a:cubicBezTo>
                <a:lnTo>
                  <a:pt x="0" y="17363"/>
                </a:lnTo>
                <a:close/>
              </a:path>
            </a:pathLst>
          </a:custGeom>
          <a:noFill/>
          <a:ln w="50800">
            <a:solidFill>
              <a:srgbClr val="00FF00"/>
            </a:solidFill>
            <a:round/>
            <a:headEnd/>
            <a:tailEnd type="triangle" w="med" len="med"/>
          </a:ln>
          <a:effectLst/>
        </p:spPr>
        <p:txBody>
          <a:bodyPr wrap="none" lIns="65306" tIns="32653" rIns="65306" bIns="32653" anchor="ctr"/>
          <a:lstStyle/>
          <a:p>
            <a:endParaRPr lang="en-US"/>
          </a:p>
        </p:txBody>
      </p:sp>
      <p:sp>
        <p:nvSpPr>
          <p:cNvPr id="21" name="Rectangle 3"/>
          <p:cNvSpPr>
            <a:spLocks noGrp="1" noChangeArrowheads="1"/>
          </p:cNvSpPr>
          <p:nvPr>
            <p:ph type="body" sz="half" idx="1"/>
          </p:nvPr>
        </p:nvSpPr>
        <p:spPr>
          <a:xfrm>
            <a:off x="228600" y="2209800"/>
            <a:ext cx="6842760" cy="1353191"/>
          </a:xfrm>
          <a:noFill/>
        </p:spPr>
        <p:txBody>
          <a:bodyPr wrap="square">
            <a:spAutoFit/>
          </a:bodyPr>
          <a:lstStyle/>
          <a:p>
            <a:pPr>
              <a:buFont typeface="Wingdings" pitchFamily="2" charset="2"/>
              <a:buChar char="§"/>
            </a:pPr>
            <a:r>
              <a:rPr lang="en-US" sz="1700" dirty="0">
                <a:effectLst/>
              </a:rPr>
              <a:t>Subtract the world vertex position from each world light position to create relative vectors. </a:t>
            </a:r>
          </a:p>
          <a:p>
            <a:pPr>
              <a:buFont typeface="Wingdings" pitchFamily="2" charset="2"/>
              <a:buChar char="§"/>
            </a:pPr>
            <a:r>
              <a:rPr lang="en-US" sz="1700" dirty="0">
                <a:effectLst/>
              </a:rPr>
              <a:t>Calculate lengths and weights (remember light intensities are 1 for both lights</a:t>
            </a:r>
            <a:r>
              <a:rPr lang="en-US" sz="1700" dirty="0" smtClean="0">
                <a:effectLst/>
              </a:rPr>
              <a:t>)</a:t>
            </a:r>
            <a:endParaRPr lang="en-US" sz="1700" dirty="0">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6770" name="Rectangle 2"/>
          <p:cNvSpPr>
            <a:spLocks noGrp="1" noRot="1" noChangeArrowheads="1"/>
          </p:cNvSpPr>
          <p:nvPr>
            <p:ph type="title"/>
          </p:nvPr>
        </p:nvSpPr>
        <p:spPr/>
        <p:txBody>
          <a:bodyPr/>
          <a:lstStyle/>
          <a:p>
            <a:r>
              <a:rPr lang="en-US"/>
              <a:t>“Better” approach</a:t>
            </a:r>
          </a:p>
        </p:txBody>
      </p:sp>
      <p:sp>
        <p:nvSpPr>
          <p:cNvPr id="416771" name="Rectangle 3"/>
          <p:cNvSpPr>
            <a:spLocks noGrp="1" noChangeArrowheads="1"/>
          </p:cNvSpPr>
          <p:nvPr>
            <p:ph type="body" sz="half" idx="1"/>
          </p:nvPr>
        </p:nvSpPr>
        <p:spPr>
          <a:xfrm>
            <a:off x="228600" y="2209800"/>
            <a:ext cx="6842760" cy="1769202"/>
          </a:xfrm>
          <a:noFill/>
        </p:spPr>
        <p:txBody>
          <a:bodyPr wrap="square">
            <a:spAutoFit/>
          </a:bodyPr>
          <a:lstStyle/>
          <a:p>
            <a:pPr>
              <a:buFont typeface="Wingdings" pitchFamily="2" charset="2"/>
              <a:buChar char="§"/>
            </a:pPr>
            <a:r>
              <a:rPr lang="en-US" sz="1700" dirty="0">
                <a:effectLst/>
              </a:rPr>
              <a:t>Subtract the world vertex position from each world light position to create relative vectors. </a:t>
            </a:r>
          </a:p>
          <a:p>
            <a:pPr>
              <a:buFont typeface="Wingdings" pitchFamily="2" charset="2"/>
              <a:buChar char="§"/>
            </a:pPr>
            <a:r>
              <a:rPr lang="en-US" sz="1700" dirty="0">
                <a:effectLst/>
              </a:rPr>
              <a:t>Calculate lengths and weights (remember light intensities are 1 for both lights)</a:t>
            </a:r>
          </a:p>
          <a:p>
            <a:pPr>
              <a:buFont typeface="Wingdings" pitchFamily="2" charset="2"/>
              <a:buChar char="§"/>
            </a:pPr>
            <a:r>
              <a:rPr lang="en-US" sz="1700" dirty="0">
                <a:effectLst/>
              </a:rPr>
              <a:t>Now multiply relative vectors by weights to go to direction domain</a:t>
            </a:r>
          </a:p>
        </p:txBody>
      </p:sp>
      <p:sp>
        <p:nvSpPr>
          <p:cNvPr id="416772" name="Oval 4"/>
          <p:cNvSpPr>
            <a:spLocks noChangeArrowheads="1"/>
          </p:cNvSpPr>
          <p:nvPr/>
        </p:nvSpPr>
        <p:spPr bwMode="auto">
          <a:xfrm>
            <a:off x="1463040" y="160020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416773" name="AutoShape 5"/>
          <p:cNvSpPr>
            <a:spLocks noChangeArrowheads="1"/>
          </p:cNvSpPr>
          <p:nvPr/>
        </p:nvSpPr>
        <p:spPr bwMode="auto">
          <a:xfrm>
            <a:off x="1341120" y="8686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416774" name="AutoShape 6"/>
          <p:cNvSpPr>
            <a:spLocks noChangeArrowheads="1"/>
          </p:cNvSpPr>
          <p:nvPr/>
        </p:nvSpPr>
        <p:spPr bwMode="auto">
          <a:xfrm>
            <a:off x="6096000" y="82296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416775" name="Line 7"/>
          <p:cNvSpPr>
            <a:spLocks noChangeShapeType="1"/>
          </p:cNvSpPr>
          <p:nvPr/>
        </p:nvSpPr>
        <p:spPr bwMode="auto">
          <a:xfrm flipV="1">
            <a:off x="1524000" y="100584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416776" name="Line 8"/>
          <p:cNvSpPr>
            <a:spLocks noChangeShapeType="1"/>
          </p:cNvSpPr>
          <p:nvPr/>
        </p:nvSpPr>
        <p:spPr bwMode="auto">
          <a:xfrm flipV="1">
            <a:off x="1524000" y="960120"/>
            <a:ext cx="4754880" cy="68580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416777" name="Text Box 9"/>
          <p:cNvSpPr txBox="1">
            <a:spLocks noChangeArrowheads="1"/>
          </p:cNvSpPr>
          <p:nvPr/>
        </p:nvSpPr>
        <p:spPr bwMode="auto">
          <a:xfrm>
            <a:off x="487680" y="82296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416778" name="Text Box 10"/>
          <p:cNvSpPr txBox="1">
            <a:spLocks noChangeArrowheads="1"/>
          </p:cNvSpPr>
          <p:nvPr/>
        </p:nvSpPr>
        <p:spPr bwMode="auto">
          <a:xfrm>
            <a:off x="792480" y="178308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416779" name="Text Box 11"/>
          <p:cNvSpPr txBox="1">
            <a:spLocks noChangeArrowheads="1"/>
          </p:cNvSpPr>
          <p:nvPr/>
        </p:nvSpPr>
        <p:spPr bwMode="auto">
          <a:xfrm>
            <a:off x="6461760" y="73152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1</a:t>
            </a:r>
          </a:p>
        </p:txBody>
      </p:sp>
      <p:sp>
        <p:nvSpPr>
          <p:cNvPr id="416780" name="Text Box 12"/>
          <p:cNvSpPr txBox="1">
            <a:spLocks noChangeArrowheads="1"/>
          </p:cNvSpPr>
          <p:nvPr/>
        </p:nvSpPr>
        <p:spPr bwMode="auto">
          <a:xfrm>
            <a:off x="1767840" y="777240"/>
            <a:ext cx="170688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W</a:t>
            </a:r>
            <a:r>
              <a:rPr lang="en-US" baseline="-25000" dirty="0">
                <a:solidFill>
                  <a:schemeClr val="tx1"/>
                </a:solidFill>
              </a:rPr>
              <a:t>0</a:t>
            </a:r>
            <a:r>
              <a:rPr lang="en-US" dirty="0">
                <a:solidFill>
                  <a:schemeClr val="tx1"/>
                </a:solidFill>
              </a:rPr>
              <a:t> = 1/L</a:t>
            </a:r>
            <a:r>
              <a:rPr lang="en-US" baseline="-25000" dirty="0">
                <a:solidFill>
                  <a:schemeClr val="tx1"/>
                </a:solidFill>
              </a:rPr>
              <a:t>0</a:t>
            </a:r>
          </a:p>
        </p:txBody>
      </p:sp>
      <p:sp>
        <p:nvSpPr>
          <p:cNvPr id="416781" name="Text Box 13"/>
          <p:cNvSpPr txBox="1">
            <a:spLocks noChangeArrowheads="1"/>
          </p:cNvSpPr>
          <p:nvPr/>
        </p:nvSpPr>
        <p:spPr bwMode="auto">
          <a:xfrm>
            <a:off x="4998720" y="1554480"/>
            <a:ext cx="170688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W</a:t>
            </a:r>
            <a:r>
              <a:rPr lang="en-US" baseline="-25000" dirty="0">
                <a:solidFill>
                  <a:schemeClr val="tx1"/>
                </a:solidFill>
              </a:rPr>
              <a:t>1</a:t>
            </a:r>
            <a:r>
              <a:rPr lang="en-US" dirty="0">
                <a:solidFill>
                  <a:schemeClr val="tx1"/>
                </a:solidFill>
              </a:rPr>
              <a:t> = 1/L</a:t>
            </a:r>
            <a:r>
              <a:rPr lang="en-US" baseline="-25000" dirty="0">
                <a:solidFill>
                  <a:schemeClr val="tx1"/>
                </a:solidFill>
              </a:rPr>
              <a:t>1</a:t>
            </a:r>
          </a:p>
        </p:txBody>
      </p:sp>
      <p:sp>
        <p:nvSpPr>
          <p:cNvPr id="416782" name="Oval 14"/>
          <p:cNvSpPr>
            <a:spLocks noChangeArrowheads="1"/>
          </p:cNvSpPr>
          <p:nvPr/>
        </p:nvSpPr>
        <p:spPr bwMode="auto">
          <a:xfrm>
            <a:off x="5562600" y="1524000"/>
            <a:ext cx="548640" cy="41148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416783" name="Oval 15"/>
          <p:cNvSpPr>
            <a:spLocks noChangeArrowheads="1"/>
          </p:cNvSpPr>
          <p:nvPr/>
        </p:nvSpPr>
        <p:spPr bwMode="auto">
          <a:xfrm>
            <a:off x="2286000" y="762000"/>
            <a:ext cx="548640" cy="41148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416786" name="Line 18"/>
          <p:cNvSpPr>
            <a:spLocks noChangeShapeType="1"/>
          </p:cNvSpPr>
          <p:nvPr/>
        </p:nvSpPr>
        <p:spPr bwMode="auto">
          <a:xfrm flipH="1">
            <a:off x="1524000" y="1143000"/>
            <a:ext cx="914400" cy="228600"/>
          </a:xfrm>
          <a:prstGeom prst="line">
            <a:avLst/>
          </a:prstGeom>
          <a:noFill/>
          <a:ln w="50800">
            <a:solidFill>
              <a:srgbClr val="00FF00"/>
            </a:solidFill>
            <a:round/>
            <a:headEnd/>
            <a:tailEnd type="triangle" w="med" len="med"/>
          </a:ln>
          <a:effectLst/>
        </p:spPr>
        <p:txBody>
          <a:bodyPr lIns="65306" tIns="32653" rIns="65306" bIns="32653"/>
          <a:lstStyle/>
          <a:p>
            <a:endParaRPr lang="en-US"/>
          </a:p>
        </p:txBody>
      </p:sp>
      <p:sp>
        <p:nvSpPr>
          <p:cNvPr id="416787" name="Line 19"/>
          <p:cNvSpPr>
            <a:spLocks noChangeShapeType="1"/>
          </p:cNvSpPr>
          <p:nvPr/>
        </p:nvSpPr>
        <p:spPr bwMode="auto">
          <a:xfrm flipH="1" flipV="1">
            <a:off x="2743200" y="1463040"/>
            <a:ext cx="2895600" cy="137160"/>
          </a:xfrm>
          <a:prstGeom prst="line">
            <a:avLst/>
          </a:prstGeom>
          <a:noFill/>
          <a:ln w="50800">
            <a:solidFill>
              <a:srgbClr val="00FF00"/>
            </a:solidFill>
            <a:round/>
            <a:headEnd/>
            <a:tailEnd type="triangle" w="med" len="med"/>
          </a:ln>
          <a:effectLst/>
        </p:spPr>
        <p:txBody>
          <a:bodyPr lIns="65306" tIns="32653" rIns="65306" bIns="32653"/>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r>
              <a:rPr lang="en-US"/>
              <a:t>Motivation</a:t>
            </a:r>
          </a:p>
        </p:txBody>
      </p:sp>
      <p:sp>
        <p:nvSpPr>
          <p:cNvPr id="75779" name="Rectangle 3"/>
          <p:cNvSpPr>
            <a:spLocks noGrp="1" noChangeArrowheads="1"/>
          </p:cNvSpPr>
          <p:nvPr>
            <p:ph type="body" idx="1"/>
          </p:nvPr>
        </p:nvSpPr>
        <p:spPr/>
        <p:txBody>
          <a:bodyPr/>
          <a:lstStyle/>
          <a:p>
            <a:pPr>
              <a:buFont typeface="Wingdings" pitchFamily="2" charset="2"/>
              <a:buChar char="§"/>
            </a:pPr>
            <a:r>
              <a:rPr lang="en-US" dirty="0">
                <a:effectLst/>
              </a:rPr>
              <a:t>RSX is a bottleneck</a:t>
            </a:r>
          </a:p>
          <a:p>
            <a:pPr>
              <a:buFont typeface="Wingdings" pitchFamily="2" charset="2"/>
              <a:buChar char="§"/>
            </a:pPr>
            <a:r>
              <a:rPr lang="en-US" dirty="0">
                <a:effectLst/>
              </a:rPr>
              <a:t>How do we use SPUs to improve lighting quality and keep it cheap in terms of RSX processing?</a:t>
            </a:r>
          </a:p>
          <a:p>
            <a:pPr>
              <a:buFont typeface="Wingdings" pitchFamily="2" charset="2"/>
              <a:buChar char="§"/>
            </a:pPr>
            <a:r>
              <a:rPr lang="en-US" dirty="0">
                <a:effectLst/>
              </a:rPr>
              <a:t>On PS3 the artists asked </a:t>
            </a:r>
            <a:r>
              <a:rPr lang="en-US" dirty="0" smtClean="0">
                <a:effectLst/>
              </a:rPr>
              <a:t>for more lights per pixel</a:t>
            </a:r>
            <a:endParaRPr lang="en-US" dirty="0">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r>
              <a:rPr lang="en-US"/>
              <a:t>“Better” approach</a:t>
            </a:r>
          </a:p>
        </p:txBody>
      </p:sp>
      <p:sp>
        <p:nvSpPr>
          <p:cNvPr id="122883" name="Rectangle 3"/>
          <p:cNvSpPr>
            <a:spLocks noGrp="1" noChangeArrowheads="1"/>
          </p:cNvSpPr>
          <p:nvPr>
            <p:ph type="body" sz="half" idx="1"/>
          </p:nvPr>
        </p:nvSpPr>
        <p:spPr>
          <a:xfrm>
            <a:off x="414020" y="2331720"/>
            <a:ext cx="5085080" cy="1508760"/>
          </a:xfrm>
        </p:spPr>
        <p:txBody>
          <a:bodyPr/>
          <a:lstStyle/>
          <a:p>
            <a:pPr>
              <a:buFont typeface="Wingdings" pitchFamily="2" charset="2"/>
              <a:buChar char="§"/>
            </a:pPr>
            <a:r>
              <a:rPr lang="en-US" sz="1700" dirty="0">
                <a:effectLst/>
              </a:rPr>
              <a:t>Add up light directions</a:t>
            </a:r>
          </a:p>
        </p:txBody>
      </p:sp>
      <p:sp>
        <p:nvSpPr>
          <p:cNvPr id="122884" name="Oval 4"/>
          <p:cNvSpPr>
            <a:spLocks noChangeArrowheads="1"/>
          </p:cNvSpPr>
          <p:nvPr/>
        </p:nvSpPr>
        <p:spPr bwMode="auto">
          <a:xfrm>
            <a:off x="1463040" y="1600200"/>
            <a:ext cx="121920" cy="91440"/>
          </a:xfrm>
          <a:prstGeom prst="ellipse">
            <a:avLst/>
          </a:prstGeom>
          <a:solidFill>
            <a:schemeClr val="hlink"/>
          </a:solidFill>
          <a:ln w="63500">
            <a:solidFill>
              <a:schemeClr val="tx1"/>
            </a:solidFill>
            <a:round/>
            <a:headEnd/>
            <a:tailEnd/>
          </a:ln>
          <a:effectLst/>
        </p:spPr>
        <p:txBody>
          <a:bodyPr wrap="none" lIns="65306" tIns="32653" rIns="65306" bIns="32653" anchor="ctr"/>
          <a:lstStyle/>
          <a:p>
            <a:endParaRPr lang="en-US"/>
          </a:p>
        </p:txBody>
      </p:sp>
      <p:sp>
        <p:nvSpPr>
          <p:cNvPr id="122885" name="AutoShape 5"/>
          <p:cNvSpPr>
            <a:spLocks noChangeArrowheads="1"/>
          </p:cNvSpPr>
          <p:nvPr/>
        </p:nvSpPr>
        <p:spPr bwMode="auto">
          <a:xfrm>
            <a:off x="1341120" y="8686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22886" name="AutoShape 6"/>
          <p:cNvSpPr>
            <a:spLocks noChangeArrowheads="1"/>
          </p:cNvSpPr>
          <p:nvPr/>
        </p:nvSpPr>
        <p:spPr bwMode="auto">
          <a:xfrm>
            <a:off x="6096000" y="82296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22887" name="Line 7"/>
          <p:cNvSpPr>
            <a:spLocks noChangeShapeType="1"/>
          </p:cNvSpPr>
          <p:nvPr/>
        </p:nvSpPr>
        <p:spPr bwMode="auto">
          <a:xfrm flipV="1">
            <a:off x="1524000" y="100584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122888" name="Line 8"/>
          <p:cNvSpPr>
            <a:spLocks noChangeShapeType="1"/>
          </p:cNvSpPr>
          <p:nvPr/>
        </p:nvSpPr>
        <p:spPr bwMode="auto">
          <a:xfrm flipV="1">
            <a:off x="1524000" y="960120"/>
            <a:ext cx="4754880" cy="68580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122889" name="Text Box 9"/>
          <p:cNvSpPr txBox="1">
            <a:spLocks noChangeArrowheads="1"/>
          </p:cNvSpPr>
          <p:nvPr/>
        </p:nvSpPr>
        <p:spPr bwMode="auto">
          <a:xfrm>
            <a:off x="487680" y="82296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122890" name="Text Box 10"/>
          <p:cNvSpPr txBox="1">
            <a:spLocks noChangeArrowheads="1"/>
          </p:cNvSpPr>
          <p:nvPr/>
        </p:nvSpPr>
        <p:spPr bwMode="auto">
          <a:xfrm>
            <a:off x="792480" y="178308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122891" name="Line 11"/>
          <p:cNvSpPr>
            <a:spLocks noChangeShapeType="1"/>
          </p:cNvSpPr>
          <p:nvPr/>
        </p:nvSpPr>
        <p:spPr bwMode="auto">
          <a:xfrm flipV="1">
            <a:off x="1524000" y="1188720"/>
            <a:ext cx="0" cy="457200"/>
          </a:xfrm>
          <a:prstGeom prst="line">
            <a:avLst/>
          </a:prstGeom>
          <a:noFill/>
          <a:ln w="63500">
            <a:solidFill>
              <a:srgbClr val="00FF00"/>
            </a:solidFill>
            <a:round/>
            <a:headEnd/>
            <a:tailEnd type="triangle" w="med" len="med"/>
          </a:ln>
          <a:effectLst/>
        </p:spPr>
        <p:txBody>
          <a:bodyPr lIns="65306" tIns="32653" rIns="65306" bIns="32653"/>
          <a:lstStyle/>
          <a:p>
            <a:endParaRPr lang="en-US"/>
          </a:p>
        </p:txBody>
      </p:sp>
      <p:sp>
        <p:nvSpPr>
          <p:cNvPr id="122892" name="Line 12"/>
          <p:cNvSpPr>
            <a:spLocks noChangeShapeType="1"/>
          </p:cNvSpPr>
          <p:nvPr/>
        </p:nvSpPr>
        <p:spPr bwMode="auto">
          <a:xfrm flipV="1">
            <a:off x="1584960" y="1554480"/>
            <a:ext cx="609600" cy="91440"/>
          </a:xfrm>
          <a:prstGeom prst="line">
            <a:avLst/>
          </a:prstGeom>
          <a:noFill/>
          <a:ln w="63500">
            <a:solidFill>
              <a:srgbClr val="00FF00"/>
            </a:solidFill>
            <a:round/>
            <a:headEnd/>
            <a:tailEnd type="triangle" w="med" len="med"/>
          </a:ln>
          <a:effectLst/>
        </p:spPr>
        <p:txBody>
          <a:bodyPr lIns="65306" tIns="32653" rIns="65306" bIns="32653"/>
          <a:lstStyle/>
          <a:p>
            <a:endParaRPr lang="en-US"/>
          </a:p>
        </p:txBody>
      </p:sp>
      <p:sp>
        <p:nvSpPr>
          <p:cNvPr id="122896" name="Text Box 16"/>
          <p:cNvSpPr txBox="1">
            <a:spLocks noChangeArrowheads="1"/>
          </p:cNvSpPr>
          <p:nvPr/>
        </p:nvSpPr>
        <p:spPr bwMode="auto">
          <a:xfrm>
            <a:off x="6461760" y="73152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1</a:t>
            </a:r>
          </a:p>
        </p:txBody>
      </p:sp>
      <p:sp>
        <p:nvSpPr>
          <p:cNvPr id="122897" name="Text Box 17"/>
          <p:cNvSpPr txBox="1">
            <a:spLocks noChangeArrowheads="1"/>
          </p:cNvSpPr>
          <p:nvPr/>
        </p:nvSpPr>
        <p:spPr bwMode="auto">
          <a:xfrm>
            <a:off x="4998720" y="1234440"/>
            <a:ext cx="170688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W</a:t>
            </a:r>
            <a:r>
              <a:rPr lang="en-US" baseline="-25000" dirty="0">
                <a:solidFill>
                  <a:schemeClr val="tx1"/>
                </a:solidFill>
              </a:rPr>
              <a:t>0</a:t>
            </a:r>
            <a:r>
              <a:rPr lang="en-US" dirty="0">
                <a:solidFill>
                  <a:schemeClr val="tx1"/>
                </a:solidFill>
              </a:rPr>
              <a:t> = 1/L</a:t>
            </a:r>
            <a:r>
              <a:rPr lang="en-US" baseline="-25000" dirty="0">
                <a:solidFill>
                  <a:schemeClr val="tx1"/>
                </a:solidFill>
              </a:rPr>
              <a:t>0</a:t>
            </a:r>
          </a:p>
        </p:txBody>
      </p:sp>
      <p:sp>
        <p:nvSpPr>
          <p:cNvPr id="122898" name="Text Box 18"/>
          <p:cNvSpPr txBox="1">
            <a:spLocks noChangeArrowheads="1"/>
          </p:cNvSpPr>
          <p:nvPr/>
        </p:nvSpPr>
        <p:spPr bwMode="auto">
          <a:xfrm>
            <a:off x="4998720" y="1645920"/>
            <a:ext cx="170688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W</a:t>
            </a:r>
            <a:r>
              <a:rPr lang="en-US" baseline="-25000" dirty="0">
                <a:solidFill>
                  <a:schemeClr val="tx1"/>
                </a:solidFill>
              </a:rPr>
              <a:t>1</a:t>
            </a:r>
            <a:r>
              <a:rPr lang="en-US" dirty="0">
                <a:solidFill>
                  <a:schemeClr val="tx1"/>
                </a:solidFill>
              </a:rPr>
              <a:t> = 1/L</a:t>
            </a:r>
            <a:r>
              <a:rPr lang="en-US" baseline="-25000" dirty="0">
                <a:solidFill>
                  <a:schemeClr val="tx1"/>
                </a:solidFill>
              </a:rPr>
              <a:t>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2914" name="Rectangle 2"/>
          <p:cNvSpPr>
            <a:spLocks noGrp="1" noRot="1" noChangeArrowheads="1"/>
          </p:cNvSpPr>
          <p:nvPr>
            <p:ph type="title"/>
          </p:nvPr>
        </p:nvSpPr>
        <p:spPr/>
        <p:txBody>
          <a:bodyPr/>
          <a:lstStyle/>
          <a:p>
            <a:r>
              <a:rPr lang="en-US"/>
              <a:t>“Better” approach</a:t>
            </a:r>
          </a:p>
        </p:txBody>
      </p:sp>
      <p:sp>
        <p:nvSpPr>
          <p:cNvPr id="422915" name="Rectangle 3"/>
          <p:cNvSpPr>
            <a:spLocks noGrp="1" noChangeArrowheads="1"/>
          </p:cNvSpPr>
          <p:nvPr>
            <p:ph type="body" sz="half" idx="1"/>
          </p:nvPr>
        </p:nvSpPr>
        <p:spPr>
          <a:xfrm>
            <a:off x="414020" y="2331720"/>
            <a:ext cx="5085080" cy="1508760"/>
          </a:xfrm>
        </p:spPr>
        <p:txBody>
          <a:bodyPr/>
          <a:lstStyle/>
          <a:p>
            <a:pPr>
              <a:buFont typeface="Wingdings" pitchFamily="2" charset="2"/>
              <a:buChar char="§"/>
            </a:pPr>
            <a:r>
              <a:rPr lang="en-US" sz="1700" dirty="0">
                <a:effectLst/>
              </a:rPr>
              <a:t>Add up light directions</a:t>
            </a:r>
          </a:p>
        </p:txBody>
      </p:sp>
      <p:sp>
        <p:nvSpPr>
          <p:cNvPr id="422916" name="Oval 4"/>
          <p:cNvSpPr>
            <a:spLocks noChangeArrowheads="1"/>
          </p:cNvSpPr>
          <p:nvPr/>
        </p:nvSpPr>
        <p:spPr bwMode="auto">
          <a:xfrm>
            <a:off x="1463040" y="1600200"/>
            <a:ext cx="121920" cy="91440"/>
          </a:xfrm>
          <a:prstGeom prst="ellipse">
            <a:avLst/>
          </a:prstGeom>
          <a:solidFill>
            <a:schemeClr val="hlink"/>
          </a:solidFill>
          <a:ln w="63500">
            <a:solidFill>
              <a:schemeClr val="tx1"/>
            </a:solidFill>
            <a:round/>
            <a:headEnd/>
            <a:tailEnd/>
          </a:ln>
          <a:effectLst/>
        </p:spPr>
        <p:txBody>
          <a:bodyPr wrap="none" lIns="65306" tIns="32653" rIns="65306" bIns="32653" anchor="ctr"/>
          <a:lstStyle/>
          <a:p>
            <a:endParaRPr lang="en-US"/>
          </a:p>
        </p:txBody>
      </p:sp>
      <p:sp>
        <p:nvSpPr>
          <p:cNvPr id="422917" name="AutoShape 5"/>
          <p:cNvSpPr>
            <a:spLocks noChangeArrowheads="1"/>
          </p:cNvSpPr>
          <p:nvPr/>
        </p:nvSpPr>
        <p:spPr bwMode="auto">
          <a:xfrm>
            <a:off x="1341120" y="8686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422918" name="AutoShape 6"/>
          <p:cNvSpPr>
            <a:spLocks noChangeArrowheads="1"/>
          </p:cNvSpPr>
          <p:nvPr/>
        </p:nvSpPr>
        <p:spPr bwMode="auto">
          <a:xfrm>
            <a:off x="6096000" y="82296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422919" name="Line 7"/>
          <p:cNvSpPr>
            <a:spLocks noChangeShapeType="1"/>
          </p:cNvSpPr>
          <p:nvPr/>
        </p:nvSpPr>
        <p:spPr bwMode="auto">
          <a:xfrm flipV="1">
            <a:off x="1524000" y="100584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422920" name="Line 8"/>
          <p:cNvSpPr>
            <a:spLocks noChangeShapeType="1"/>
          </p:cNvSpPr>
          <p:nvPr/>
        </p:nvSpPr>
        <p:spPr bwMode="auto">
          <a:xfrm flipV="1">
            <a:off x="1524000" y="960120"/>
            <a:ext cx="4754880" cy="68580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422921" name="Text Box 9"/>
          <p:cNvSpPr txBox="1">
            <a:spLocks noChangeArrowheads="1"/>
          </p:cNvSpPr>
          <p:nvPr/>
        </p:nvSpPr>
        <p:spPr bwMode="auto">
          <a:xfrm>
            <a:off x="487680" y="82296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422922" name="Text Box 10"/>
          <p:cNvSpPr txBox="1">
            <a:spLocks noChangeArrowheads="1"/>
          </p:cNvSpPr>
          <p:nvPr/>
        </p:nvSpPr>
        <p:spPr bwMode="auto">
          <a:xfrm>
            <a:off x="792480" y="178308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422923" name="Line 11"/>
          <p:cNvSpPr>
            <a:spLocks noChangeShapeType="1"/>
          </p:cNvSpPr>
          <p:nvPr/>
        </p:nvSpPr>
        <p:spPr bwMode="auto">
          <a:xfrm flipV="1">
            <a:off x="1524000" y="1188720"/>
            <a:ext cx="0" cy="457200"/>
          </a:xfrm>
          <a:prstGeom prst="line">
            <a:avLst/>
          </a:prstGeom>
          <a:noFill/>
          <a:ln w="63500">
            <a:solidFill>
              <a:srgbClr val="00FF00"/>
            </a:solidFill>
            <a:round/>
            <a:headEnd/>
            <a:tailEnd type="triangle" w="med" len="med"/>
          </a:ln>
          <a:effectLst/>
        </p:spPr>
        <p:txBody>
          <a:bodyPr lIns="65306" tIns="32653" rIns="65306" bIns="32653"/>
          <a:lstStyle/>
          <a:p>
            <a:endParaRPr lang="en-US"/>
          </a:p>
        </p:txBody>
      </p:sp>
      <p:sp>
        <p:nvSpPr>
          <p:cNvPr id="422924" name="Line 12"/>
          <p:cNvSpPr>
            <a:spLocks noChangeShapeType="1"/>
          </p:cNvSpPr>
          <p:nvPr/>
        </p:nvSpPr>
        <p:spPr bwMode="auto">
          <a:xfrm flipV="1">
            <a:off x="1584960" y="1554480"/>
            <a:ext cx="609600" cy="91440"/>
          </a:xfrm>
          <a:prstGeom prst="line">
            <a:avLst/>
          </a:prstGeom>
          <a:noFill/>
          <a:ln w="63500">
            <a:solidFill>
              <a:srgbClr val="00FF00"/>
            </a:solidFill>
            <a:round/>
            <a:headEnd/>
            <a:tailEnd type="triangle" w="med" len="med"/>
          </a:ln>
          <a:effectLst/>
        </p:spPr>
        <p:txBody>
          <a:bodyPr lIns="65306" tIns="32653" rIns="65306" bIns="32653"/>
          <a:lstStyle/>
          <a:p>
            <a:endParaRPr lang="en-US"/>
          </a:p>
        </p:txBody>
      </p:sp>
      <p:sp>
        <p:nvSpPr>
          <p:cNvPr id="422925" name="Text Box 13"/>
          <p:cNvSpPr txBox="1">
            <a:spLocks noChangeArrowheads="1"/>
          </p:cNvSpPr>
          <p:nvPr/>
        </p:nvSpPr>
        <p:spPr bwMode="auto">
          <a:xfrm>
            <a:off x="6461760" y="73152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1</a:t>
            </a:r>
          </a:p>
        </p:txBody>
      </p:sp>
      <p:sp>
        <p:nvSpPr>
          <p:cNvPr id="422926" name="Text Box 14"/>
          <p:cNvSpPr txBox="1">
            <a:spLocks noChangeArrowheads="1"/>
          </p:cNvSpPr>
          <p:nvPr/>
        </p:nvSpPr>
        <p:spPr bwMode="auto">
          <a:xfrm>
            <a:off x="4998720" y="1234440"/>
            <a:ext cx="170688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W</a:t>
            </a:r>
            <a:r>
              <a:rPr lang="en-US" baseline="-25000" dirty="0">
                <a:solidFill>
                  <a:schemeClr val="tx1"/>
                </a:solidFill>
              </a:rPr>
              <a:t>0</a:t>
            </a:r>
            <a:r>
              <a:rPr lang="en-US" dirty="0">
                <a:solidFill>
                  <a:schemeClr val="tx1"/>
                </a:solidFill>
              </a:rPr>
              <a:t> = 1/L</a:t>
            </a:r>
            <a:r>
              <a:rPr lang="en-US" baseline="-25000" dirty="0">
                <a:solidFill>
                  <a:schemeClr val="tx1"/>
                </a:solidFill>
              </a:rPr>
              <a:t>0</a:t>
            </a:r>
          </a:p>
        </p:txBody>
      </p:sp>
      <p:sp>
        <p:nvSpPr>
          <p:cNvPr id="422927" name="Text Box 15"/>
          <p:cNvSpPr txBox="1">
            <a:spLocks noChangeArrowheads="1"/>
          </p:cNvSpPr>
          <p:nvPr/>
        </p:nvSpPr>
        <p:spPr bwMode="auto">
          <a:xfrm>
            <a:off x="5059680" y="1828800"/>
            <a:ext cx="170688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W</a:t>
            </a:r>
            <a:r>
              <a:rPr lang="en-US" baseline="-25000" dirty="0">
                <a:solidFill>
                  <a:schemeClr val="tx1"/>
                </a:solidFill>
              </a:rPr>
              <a:t>1</a:t>
            </a:r>
            <a:r>
              <a:rPr lang="en-US" dirty="0">
                <a:solidFill>
                  <a:schemeClr val="tx1"/>
                </a:solidFill>
              </a:rPr>
              <a:t> = 1/L</a:t>
            </a:r>
            <a:r>
              <a:rPr lang="en-US" baseline="-25000" dirty="0">
                <a:solidFill>
                  <a:schemeClr val="tx1"/>
                </a:solidFill>
              </a:rPr>
              <a:t>1</a:t>
            </a:r>
          </a:p>
        </p:txBody>
      </p:sp>
      <p:sp>
        <p:nvSpPr>
          <p:cNvPr id="422928" name="Line 16"/>
          <p:cNvSpPr>
            <a:spLocks noChangeShapeType="1"/>
          </p:cNvSpPr>
          <p:nvPr/>
        </p:nvSpPr>
        <p:spPr bwMode="auto">
          <a:xfrm flipV="1">
            <a:off x="1524000" y="1280160"/>
            <a:ext cx="365760" cy="365760"/>
          </a:xfrm>
          <a:prstGeom prst="line">
            <a:avLst/>
          </a:prstGeom>
          <a:noFill/>
          <a:ln w="63500">
            <a:solidFill>
              <a:srgbClr val="00FF00"/>
            </a:solidFill>
            <a:round/>
            <a:headEnd/>
            <a:tailEnd type="triangle" w="med" len="med"/>
          </a:ln>
          <a:effectLst/>
        </p:spPr>
        <p:txBody>
          <a:bodyPr lIns="65306" tIns="32653" rIns="65306" bIns="32653"/>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p:txBody>
          <a:bodyPr/>
          <a:lstStyle/>
          <a:p>
            <a:r>
              <a:rPr lang="en-US"/>
              <a:t>“Better” approach</a:t>
            </a:r>
          </a:p>
        </p:txBody>
      </p:sp>
      <p:sp>
        <p:nvSpPr>
          <p:cNvPr id="420867" name="Rectangle 3"/>
          <p:cNvSpPr>
            <a:spLocks noGrp="1" noChangeArrowheads="1"/>
          </p:cNvSpPr>
          <p:nvPr>
            <p:ph type="body" sz="half" idx="1"/>
          </p:nvPr>
        </p:nvSpPr>
        <p:spPr>
          <a:xfrm>
            <a:off x="414020" y="2331720"/>
            <a:ext cx="5085080" cy="1508760"/>
          </a:xfrm>
        </p:spPr>
        <p:txBody>
          <a:bodyPr/>
          <a:lstStyle/>
          <a:p>
            <a:pPr>
              <a:buFont typeface="Wingdings" pitchFamily="2" charset="2"/>
              <a:buChar char="§"/>
            </a:pPr>
            <a:r>
              <a:rPr lang="en-US" sz="1700" dirty="0">
                <a:effectLst/>
              </a:rPr>
              <a:t>Add up light directions</a:t>
            </a:r>
          </a:p>
          <a:p>
            <a:pPr>
              <a:buFont typeface="Wingdings" pitchFamily="2" charset="2"/>
              <a:buChar char="§"/>
            </a:pPr>
            <a:r>
              <a:rPr lang="en-US" sz="1700" dirty="0">
                <a:effectLst/>
              </a:rPr>
              <a:t>And accumulate weights</a:t>
            </a:r>
          </a:p>
        </p:txBody>
      </p:sp>
      <p:sp>
        <p:nvSpPr>
          <p:cNvPr id="420868" name="Oval 4"/>
          <p:cNvSpPr>
            <a:spLocks noChangeArrowheads="1"/>
          </p:cNvSpPr>
          <p:nvPr/>
        </p:nvSpPr>
        <p:spPr bwMode="auto">
          <a:xfrm>
            <a:off x="1463040" y="1600200"/>
            <a:ext cx="121920" cy="91440"/>
          </a:xfrm>
          <a:prstGeom prst="ellipse">
            <a:avLst/>
          </a:prstGeom>
          <a:solidFill>
            <a:schemeClr val="hlink"/>
          </a:solidFill>
          <a:ln w="63500">
            <a:solidFill>
              <a:schemeClr val="tx1"/>
            </a:solidFill>
            <a:round/>
            <a:headEnd/>
            <a:tailEnd/>
          </a:ln>
          <a:effectLst/>
        </p:spPr>
        <p:txBody>
          <a:bodyPr wrap="none" lIns="65306" tIns="32653" rIns="65306" bIns="32653" anchor="ctr"/>
          <a:lstStyle/>
          <a:p>
            <a:endParaRPr lang="en-US"/>
          </a:p>
        </p:txBody>
      </p:sp>
      <p:sp>
        <p:nvSpPr>
          <p:cNvPr id="420869" name="AutoShape 5"/>
          <p:cNvSpPr>
            <a:spLocks noChangeArrowheads="1"/>
          </p:cNvSpPr>
          <p:nvPr/>
        </p:nvSpPr>
        <p:spPr bwMode="auto">
          <a:xfrm>
            <a:off x="1341120" y="8686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420870" name="AutoShape 6"/>
          <p:cNvSpPr>
            <a:spLocks noChangeArrowheads="1"/>
          </p:cNvSpPr>
          <p:nvPr/>
        </p:nvSpPr>
        <p:spPr bwMode="auto">
          <a:xfrm>
            <a:off x="6096000" y="82296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420871" name="Line 7"/>
          <p:cNvSpPr>
            <a:spLocks noChangeShapeType="1"/>
          </p:cNvSpPr>
          <p:nvPr/>
        </p:nvSpPr>
        <p:spPr bwMode="auto">
          <a:xfrm flipV="1">
            <a:off x="1524000" y="100584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420872" name="Line 8"/>
          <p:cNvSpPr>
            <a:spLocks noChangeShapeType="1"/>
          </p:cNvSpPr>
          <p:nvPr/>
        </p:nvSpPr>
        <p:spPr bwMode="auto">
          <a:xfrm flipV="1">
            <a:off x="1524000" y="960120"/>
            <a:ext cx="4754880" cy="68580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420873" name="Text Box 9"/>
          <p:cNvSpPr txBox="1">
            <a:spLocks noChangeArrowheads="1"/>
          </p:cNvSpPr>
          <p:nvPr/>
        </p:nvSpPr>
        <p:spPr bwMode="auto">
          <a:xfrm>
            <a:off x="487680" y="82296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420874" name="Text Box 10"/>
          <p:cNvSpPr txBox="1">
            <a:spLocks noChangeArrowheads="1"/>
          </p:cNvSpPr>
          <p:nvPr/>
        </p:nvSpPr>
        <p:spPr bwMode="auto">
          <a:xfrm>
            <a:off x="792480" y="1783080"/>
            <a:ext cx="1097280" cy="245993"/>
          </a:xfrm>
          <a:prstGeom prst="rect">
            <a:avLst/>
          </a:prstGeom>
          <a:noFill/>
          <a:ln w="0"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420875" name="Line 11"/>
          <p:cNvSpPr>
            <a:spLocks noChangeShapeType="1"/>
          </p:cNvSpPr>
          <p:nvPr/>
        </p:nvSpPr>
        <p:spPr bwMode="auto">
          <a:xfrm flipV="1">
            <a:off x="1524000" y="1188720"/>
            <a:ext cx="0" cy="457200"/>
          </a:xfrm>
          <a:prstGeom prst="line">
            <a:avLst/>
          </a:prstGeom>
          <a:noFill/>
          <a:ln w="63500">
            <a:solidFill>
              <a:srgbClr val="00FF00"/>
            </a:solidFill>
            <a:round/>
            <a:headEnd/>
            <a:tailEnd type="triangle" w="med" len="med"/>
          </a:ln>
          <a:effectLst/>
        </p:spPr>
        <p:txBody>
          <a:bodyPr lIns="65306" tIns="32653" rIns="65306" bIns="32653"/>
          <a:lstStyle/>
          <a:p>
            <a:endParaRPr lang="en-US"/>
          </a:p>
        </p:txBody>
      </p:sp>
      <p:sp>
        <p:nvSpPr>
          <p:cNvPr id="420876" name="Line 12"/>
          <p:cNvSpPr>
            <a:spLocks noChangeShapeType="1"/>
          </p:cNvSpPr>
          <p:nvPr/>
        </p:nvSpPr>
        <p:spPr bwMode="auto">
          <a:xfrm flipV="1">
            <a:off x="1584960" y="1554480"/>
            <a:ext cx="609600" cy="91440"/>
          </a:xfrm>
          <a:prstGeom prst="line">
            <a:avLst/>
          </a:prstGeom>
          <a:noFill/>
          <a:ln w="63500">
            <a:solidFill>
              <a:srgbClr val="00FF00"/>
            </a:solidFill>
            <a:round/>
            <a:headEnd/>
            <a:tailEnd type="triangle" w="med" len="med"/>
          </a:ln>
          <a:effectLst/>
        </p:spPr>
        <p:txBody>
          <a:bodyPr lIns="65306" tIns="32653" rIns="65306" bIns="32653"/>
          <a:lstStyle/>
          <a:p>
            <a:endParaRPr lang="en-US"/>
          </a:p>
        </p:txBody>
      </p:sp>
      <p:sp>
        <p:nvSpPr>
          <p:cNvPr id="420877" name="Text Box 13"/>
          <p:cNvSpPr txBox="1">
            <a:spLocks noChangeArrowheads="1"/>
          </p:cNvSpPr>
          <p:nvPr/>
        </p:nvSpPr>
        <p:spPr bwMode="auto">
          <a:xfrm>
            <a:off x="6461760" y="73152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1</a:t>
            </a:r>
          </a:p>
        </p:txBody>
      </p:sp>
      <p:sp>
        <p:nvSpPr>
          <p:cNvPr id="420878" name="Text Box 14"/>
          <p:cNvSpPr txBox="1">
            <a:spLocks noChangeArrowheads="1"/>
          </p:cNvSpPr>
          <p:nvPr/>
        </p:nvSpPr>
        <p:spPr bwMode="auto">
          <a:xfrm>
            <a:off x="4998720" y="1234440"/>
            <a:ext cx="170688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W</a:t>
            </a:r>
            <a:r>
              <a:rPr lang="en-US" baseline="-25000" dirty="0">
                <a:solidFill>
                  <a:schemeClr val="tx1"/>
                </a:solidFill>
              </a:rPr>
              <a:t>0</a:t>
            </a:r>
            <a:r>
              <a:rPr lang="en-US" dirty="0">
                <a:solidFill>
                  <a:schemeClr val="tx1"/>
                </a:solidFill>
              </a:rPr>
              <a:t> = 1/L</a:t>
            </a:r>
            <a:r>
              <a:rPr lang="en-US" baseline="-25000" dirty="0">
                <a:solidFill>
                  <a:schemeClr val="tx1"/>
                </a:solidFill>
              </a:rPr>
              <a:t>0</a:t>
            </a:r>
          </a:p>
        </p:txBody>
      </p:sp>
      <p:sp>
        <p:nvSpPr>
          <p:cNvPr id="420879" name="Text Box 15"/>
          <p:cNvSpPr txBox="1">
            <a:spLocks noChangeArrowheads="1"/>
          </p:cNvSpPr>
          <p:nvPr/>
        </p:nvSpPr>
        <p:spPr bwMode="auto">
          <a:xfrm>
            <a:off x="5059680" y="1828800"/>
            <a:ext cx="170688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W</a:t>
            </a:r>
            <a:r>
              <a:rPr lang="en-US" baseline="-25000" dirty="0">
                <a:solidFill>
                  <a:schemeClr val="tx1"/>
                </a:solidFill>
              </a:rPr>
              <a:t>1</a:t>
            </a:r>
            <a:r>
              <a:rPr lang="en-US" dirty="0">
                <a:solidFill>
                  <a:schemeClr val="tx1"/>
                </a:solidFill>
              </a:rPr>
              <a:t> = 1/L</a:t>
            </a:r>
            <a:r>
              <a:rPr lang="en-US" baseline="-25000" dirty="0">
                <a:solidFill>
                  <a:schemeClr val="tx1"/>
                </a:solidFill>
              </a:rPr>
              <a:t>1</a:t>
            </a:r>
          </a:p>
        </p:txBody>
      </p:sp>
      <p:sp>
        <p:nvSpPr>
          <p:cNvPr id="420880" name="Line 16"/>
          <p:cNvSpPr>
            <a:spLocks noChangeShapeType="1"/>
          </p:cNvSpPr>
          <p:nvPr/>
        </p:nvSpPr>
        <p:spPr bwMode="auto">
          <a:xfrm flipV="1">
            <a:off x="1524000" y="1280160"/>
            <a:ext cx="365760" cy="365760"/>
          </a:xfrm>
          <a:prstGeom prst="line">
            <a:avLst/>
          </a:prstGeom>
          <a:noFill/>
          <a:ln w="63500">
            <a:solidFill>
              <a:srgbClr val="00FF00"/>
            </a:solidFill>
            <a:round/>
            <a:headEnd/>
            <a:tailEnd type="triangle" w="med" len="med"/>
          </a:ln>
          <a:effectLst/>
        </p:spPr>
        <p:txBody>
          <a:bodyPr lIns="65306" tIns="32653" rIns="65306" bIns="32653"/>
          <a:lstStyle/>
          <a:p>
            <a:endParaRPr lang="en-US"/>
          </a:p>
        </p:txBody>
      </p:sp>
      <p:sp>
        <p:nvSpPr>
          <p:cNvPr id="420881" name="Oval 17"/>
          <p:cNvSpPr>
            <a:spLocks noChangeArrowheads="1"/>
          </p:cNvSpPr>
          <p:nvPr/>
        </p:nvSpPr>
        <p:spPr bwMode="auto">
          <a:xfrm>
            <a:off x="5562600" y="1219200"/>
            <a:ext cx="548640" cy="41148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420882" name="Oval 18"/>
          <p:cNvSpPr>
            <a:spLocks noChangeArrowheads="1"/>
          </p:cNvSpPr>
          <p:nvPr/>
        </p:nvSpPr>
        <p:spPr bwMode="auto">
          <a:xfrm>
            <a:off x="5638800" y="1828800"/>
            <a:ext cx="548640" cy="41148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420883" name="Text Box 19"/>
          <p:cNvSpPr txBox="1">
            <a:spLocks noChangeArrowheads="1"/>
          </p:cNvSpPr>
          <p:nvPr/>
        </p:nvSpPr>
        <p:spPr bwMode="auto">
          <a:xfrm>
            <a:off x="4876800" y="1554480"/>
            <a:ext cx="609600" cy="373720"/>
          </a:xfrm>
          <a:prstGeom prst="rect">
            <a:avLst/>
          </a:prstGeom>
          <a:noFill/>
          <a:ln w="101600" algn="ctr">
            <a:noFill/>
            <a:miter lim="800000"/>
            <a:headEnd/>
            <a:tailEnd/>
          </a:ln>
          <a:effectLst/>
        </p:spPr>
        <p:txBody>
          <a:bodyPr lIns="65306" tIns="32653" rIns="65306" bIns="32653">
            <a:spAutoFit/>
          </a:bodyPr>
          <a:lstStyle/>
          <a:p>
            <a:pPr marL="244899" indent="-244899">
              <a:spcBef>
                <a:spcPct val="50000"/>
              </a:spcBef>
            </a:pPr>
            <a:r>
              <a:rPr lang="en-US" sz="2000" b="1" dirty="0"/>
              <a:t>+</a:t>
            </a:r>
          </a:p>
        </p:txBody>
      </p:sp>
      <p:sp>
        <p:nvSpPr>
          <p:cNvPr id="420884" name="Line 20"/>
          <p:cNvSpPr>
            <a:spLocks noChangeShapeType="1"/>
          </p:cNvSpPr>
          <p:nvPr/>
        </p:nvSpPr>
        <p:spPr bwMode="auto">
          <a:xfrm flipH="1" flipV="1">
            <a:off x="3962400" y="1752600"/>
            <a:ext cx="853440" cy="0"/>
          </a:xfrm>
          <a:prstGeom prst="line">
            <a:avLst/>
          </a:prstGeom>
          <a:noFill/>
          <a:ln w="50800">
            <a:solidFill>
              <a:srgbClr val="00FF00"/>
            </a:solidFill>
            <a:round/>
            <a:headEnd/>
            <a:tailEnd type="triangle" w="med" len="med"/>
          </a:ln>
          <a:effectLst/>
        </p:spPr>
        <p:txBody>
          <a:bodyPr lIns="65306" tIns="32653" rIns="65306" bIns="32653"/>
          <a:lstStyle/>
          <a:p>
            <a:endParaRPr lang="en-US"/>
          </a:p>
        </p:txBody>
      </p:sp>
      <p:sp>
        <p:nvSpPr>
          <p:cNvPr id="420885" name="Text Box 21"/>
          <p:cNvSpPr txBox="1">
            <a:spLocks noChangeArrowheads="1"/>
          </p:cNvSpPr>
          <p:nvPr/>
        </p:nvSpPr>
        <p:spPr bwMode="auto">
          <a:xfrm>
            <a:off x="3230880" y="1554480"/>
            <a:ext cx="914400" cy="419887"/>
          </a:xfrm>
          <a:prstGeom prst="rect">
            <a:avLst/>
          </a:prstGeom>
          <a:noFill/>
          <a:ln w="101600" algn="ctr">
            <a:noFill/>
            <a:miter lim="800000"/>
            <a:headEnd/>
            <a:tailEnd/>
          </a:ln>
          <a:effectLst/>
        </p:spPr>
        <p:txBody>
          <a:bodyPr lIns="65306" tIns="32653" rIns="65306" bIns="32653">
            <a:spAutoFit/>
          </a:bodyPr>
          <a:lstStyle/>
          <a:p>
            <a:pPr marL="244899" indent="-244899">
              <a:spcBef>
                <a:spcPct val="50000"/>
              </a:spcBef>
            </a:pPr>
            <a:r>
              <a:rPr lang="en-US" sz="2300" dirty="0" err="1"/>
              <a:t>W</a:t>
            </a:r>
            <a:r>
              <a:rPr lang="en-US" sz="2300" baseline="-25000" dirty="0" err="1"/>
              <a:t>total</a:t>
            </a:r>
            <a:endParaRPr lang="en-US" sz="2300" baseline="-25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4962" name="Rectangle 2"/>
          <p:cNvSpPr>
            <a:spLocks noGrp="1" noRot="1" noChangeArrowheads="1"/>
          </p:cNvSpPr>
          <p:nvPr>
            <p:ph type="title"/>
          </p:nvPr>
        </p:nvSpPr>
        <p:spPr/>
        <p:txBody>
          <a:bodyPr/>
          <a:lstStyle/>
          <a:p>
            <a:r>
              <a:rPr lang="en-US"/>
              <a:t>“Better” approach</a:t>
            </a:r>
          </a:p>
        </p:txBody>
      </p:sp>
      <p:sp>
        <p:nvSpPr>
          <p:cNvPr id="424963" name="Rectangle 3"/>
          <p:cNvSpPr>
            <a:spLocks noGrp="1" noChangeArrowheads="1"/>
          </p:cNvSpPr>
          <p:nvPr>
            <p:ph type="body" sz="half" idx="1"/>
          </p:nvPr>
        </p:nvSpPr>
        <p:spPr>
          <a:xfrm>
            <a:off x="414020" y="2331720"/>
            <a:ext cx="5085080" cy="1508760"/>
          </a:xfrm>
        </p:spPr>
        <p:txBody>
          <a:bodyPr/>
          <a:lstStyle/>
          <a:p>
            <a:pPr>
              <a:buFont typeface="Wingdings" pitchFamily="2" charset="2"/>
              <a:buChar char="§"/>
            </a:pPr>
            <a:r>
              <a:rPr lang="en-US" sz="1700" dirty="0">
                <a:effectLst/>
              </a:rPr>
              <a:t>Add up light directions</a:t>
            </a:r>
          </a:p>
          <a:p>
            <a:pPr>
              <a:buFont typeface="Wingdings" pitchFamily="2" charset="2"/>
              <a:buChar char="§"/>
            </a:pPr>
            <a:r>
              <a:rPr lang="en-US" sz="1700" dirty="0">
                <a:effectLst/>
              </a:rPr>
              <a:t>And accumulate weights</a:t>
            </a:r>
          </a:p>
          <a:p>
            <a:pPr>
              <a:buFont typeface="Wingdings" pitchFamily="2" charset="2"/>
              <a:buChar char="§"/>
            </a:pPr>
            <a:r>
              <a:rPr lang="en-US" sz="1700" dirty="0">
                <a:effectLst/>
              </a:rPr>
              <a:t>Multiply aggregate direction by accumulated weight to go back to positions domain</a:t>
            </a:r>
          </a:p>
        </p:txBody>
      </p:sp>
      <p:sp>
        <p:nvSpPr>
          <p:cNvPr id="424964" name="Oval 4"/>
          <p:cNvSpPr>
            <a:spLocks noChangeArrowheads="1"/>
          </p:cNvSpPr>
          <p:nvPr/>
        </p:nvSpPr>
        <p:spPr bwMode="auto">
          <a:xfrm>
            <a:off x="1463040" y="160020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424965" name="AutoShape 5"/>
          <p:cNvSpPr>
            <a:spLocks noChangeArrowheads="1"/>
          </p:cNvSpPr>
          <p:nvPr/>
        </p:nvSpPr>
        <p:spPr bwMode="auto">
          <a:xfrm>
            <a:off x="1341120" y="8686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424966" name="AutoShape 6"/>
          <p:cNvSpPr>
            <a:spLocks noChangeArrowheads="1"/>
          </p:cNvSpPr>
          <p:nvPr/>
        </p:nvSpPr>
        <p:spPr bwMode="auto">
          <a:xfrm>
            <a:off x="6096000" y="82296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424967" name="Line 7"/>
          <p:cNvSpPr>
            <a:spLocks noChangeShapeType="1"/>
          </p:cNvSpPr>
          <p:nvPr/>
        </p:nvSpPr>
        <p:spPr bwMode="auto">
          <a:xfrm flipV="1">
            <a:off x="1524000" y="100584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424968" name="Line 8"/>
          <p:cNvSpPr>
            <a:spLocks noChangeShapeType="1"/>
          </p:cNvSpPr>
          <p:nvPr/>
        </p:nvSpPr>
        <p:spPr bwMode="auto">
          <a:xfrm flipV="1">
            <a:off x="1524000" y="960120"/>
            <a:ext cx="4754880" cy="68580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424969" name="Text Box 9"/>
          <p:cNvSpPr txBox="1">
            <a:spLocks noChangeArrowheads="1"/>
          </p:cNvSpPr>
          <p:nvPr/>
        </p:nvSpPr>
        <p:spPr bwMode="auto">
          <a:xfrm>
            <a:off x="487680" y="82296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424970" name="Text Box 10"/>
          <p:cNvSpPr txBox="1">
            <a:spLocks noChangeArrowheads="1"/>
          </p:cNvSpPr>
          <p:nvPr/>
        </p:nvSpPr>
        <p:spPr bwMode="auto">
          <a:xfrm>
            <a:off x="792480" y="178308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424973" name="Text Box 13"/>
          <p:cNvSpPr txBox="1">
            <a:spLocks noChangeArrowheads="1"/>
          </p:cNvSpPr>
          <p:nvPr/>
        </p:nvSpPr>
        <p:spPr bwMode="auto">
          <a:xfrm>
            <a:off x="6461760" y="73152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1</a:t>
            </a:r>
          </a:p>
        </p:txBody>
      </p:sp>
      <p:sp>
        <p:nvSpPr>
          <p:cNvPr id="424974" name="Text Box 14"/>
          <p:cNvSpPr txBox="1">
            <a:spLocks noChangeArrowheads="1"/>
          </p:cNvSpPr>
          <p:nvPr/>
        </p:nvSpPr>
        <p:spPr bwMode="auto">
          <a:xfrm>
            <a:off x="4998720" y="1234440"/>
            <a:ext cx="170688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W</a:t>
            </a:r>
            <a:r>
              <a:rPr lang="en-US" baseline="-25000" dirty="0">
                <a:solidFill>
                  <a:schemeClr val="tx1"/>
                </a:solidFill>
              </a:rPr>
              <a:t>0</a:t>
            </a:r>
            <a:r>
              <a:rPr lang="en-US" dirty="0">
                <a:solidFill>
                  <a:schemeClr val="tx1"/>
                </a:solidFill>
              </a:rPr>
              <a:t> = 1/L</a:t>
            </a:r>
            <a:r>
              <a:rPr lang="en-US" baseline="-25000" dirty="0">
                <a:solidFill>
                  <a:schemeClr val="tx1"/>
                </a:solidFill>
              </a:rPr>
              <a:t>0</a:t>
            </a:r>
          </a:p>
        </p:txBody>
      </p:sp>
      <p:sp>
        <p:nvSpPr>
          <p:cNvPr id="424975" name="Text Box 15"/>
          <p:cNvSpPr txBox="1">
            <a:spLocks noChangeArrowheads="1"/>
          </p:cNvSpPr>
          <p:nvPr/>
        </p:nvSpPr>
        <p:spPr bwMode="auto">
          <a:xfrm>
            <a:off x="5059680" y="1828800"/>
            <a:ext cx="1706880" cy="342943"/>
          </a:xfrm>
          <a:prstGeom prst="rect">
            <a:avLst/>
          </a:prstGeom>
          <a:noFill/>
          <a:ln w="508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W</a:t>
            </a:r>
            <a:r>
              <a:rPr lang="en-US" baseline="-25000" dirty="0">
                <a:solidFill>
                  <a:schemeClr val="tx1"/>
                </a:solidFill>
              </a:rPr>
              <a:t>1</a:t>
            </a:r>
            <a:r>
              <a:rPr lang="en-US" dirty="0">
                <a:solidFill>
                  <a:schemeClr val="tx1"/>
                </a:solidFill>
              </a:rPr>
              <a:t> = 1/L</a:t>
            </a:r>
            <a:r>
              <a:rPr lang="en-US" baseline="-25000" dirty="0">
                <a:solidFill>
                  <a:schemeClr val="tx1"/>
                </a:solidFill>
              </a:rPr>
              <a:t>1</a:t>
            </a:r>
          </a:p>
        </p:txBody>
      </p:sp>
      <p:sp>
        <p:nvSpPr>
          <p:cNvPr id="424976" name="Line 16"/>
          <p:cNvSpPr>
            <a:spLocks noChangeShapeType="1"/>
          </p:cNvSpPr>
          <p:nvPr/>
        </p:nvSpPr>
        <p:spPr bwMode="auto">
          <a:xfrm flipV="1">
            <a:off x="1524000" y="1280160"/>
            <a:ext cx="365760" cy="365760"/>
          </a:xfrm>
          <a:prstGeom prst="line">
            <a:avLst/>
          </a:prstGeom>
          <a:noFill/>
          <a:ln w="63500">
            <a:solidFill>
              <a:srgbClr val="00FF00"/>
            </a:solidFill>
            <a:round/>
            <a:headEnd/>
            <a:tailEnd type="triangle" w="med" len="med"/>
          </a:ln>
          <a:effectLst/>
        </p:spPr>
        <p:txBody>
          <a:bodyPr lIns="65306" tIns="32653" rIns="65306" bIns="32653"/>
          <a:lstStyle/>
          <a:p>
            <a:endParaRPr lang="en-US"/>
          </a:p>
        </p:txBody>
      </p:sp>
      <p:sp>
        <p:nvSpPr>
          <p:cNvPr id="424978" name="Oval 18"/>
          <p:cNvSpPr>
            <a:spLocks noChangeArrowheads="1"/>
          </p:cNvSpPr>
          <p:nvPr/>
        </p:nvSpPr>
        <p:spPr bwMode="auto">
          <a:xfrm>
            <a:off x="3048000" y="1524000"/>
            <a:ext cx="1158240" cy="50292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424980" name="Line 20"/>
          <p:cNvSpPr>
            <a:spLocks noChangeShapeType="1"/>
          </p:cNvSpPr>
          <p:nvPr/>
        </p:nvSpPr>
        <p:spPr bwMode="auto">
          <a:xfrm flipH="1" flipV="1">
            <a:off x="1950720" y="1371600"/>
            <a:ext cx="1158240" cy="320040"/>
          </a:xfrm>
          <a:prstGeom prst="line">
            <a:avLst/>
          </a:prstGeom>
          <a:noFill/>
          <a:ln w="50800">
            <a:solidFill>
              <a:srgbClr val="00FF00"/>
            </a:solidFill>
            <a:round/>
            <a:headEnd/>
            <a:tailEnd type="triangle" w="med" len="med"/>
          </a:ln>
          <a:effectLst/>
        </p:spPr>
        <p:txBody>
          <a:bodyPr lIns="65306" tIns="32653" rIns="65306" bIns="32653"/>
          <a:lstStyle/>
          <a:p>
            <a:endParaRPr lang="en-US"/>
          </a:p>
        </p:txBody>
      </p:sp>
      <p:sp>
        <p:nvSpPr>
          <p:cNvPr id="424981" name="Text Box 21"/>
          <p:cNvSpPr txBox="1">
            <a:spLocks noChangeArrowheads="1"/>
          </p:cNvSpPr>
          <p:nvPr/>
        </p:nvSpPr>
        <p:spPr bwMode="auto">
          <a:xfrm>
            <a:off x="3230880" y="1554480"/>
            <a:ext cx="914400" cy="419887"/>
          </a:xfrm>
          <a:prstGeom prst="rect">
            <a:avLst/>
          </a:prstGeom>
          <a:noFill/>
          <a:ln w="101600" algn="ctr">
            <a:noFill/>
            <a:miter lim="800000"/>
            <a:headEnd/>
            <a:tailEnd/>
          </a:ln>
          <a:effectLst/>
        </p:spPr>
        <p:txBody>
          <a:bodyPr lIns="65306" tIns="32653" rIns="65306" bIns="32653">
            <a:spAutoFit/>
          </a:bodyPr>
          <a:lstStyle/>
          <a:p>
            <a:pPr marL="244899" indent="-244899">
              <a:spcBef>
                <a:spcPct val="50000"/>
              </a:spcBef>
            </a:pPr>
            <a:r>
              <a:rPr lang="en-US" sz="2300" dirty="0" err="1"/>
              <a:t>W</a:t>
            </a:r>
            <a:r>
              <a:rPr lang="en-US" sz="2300" baseline="-25000" dirty="0" err="1"/>
              <a:t>total</a:t>
            </a:r>
            <a:endParaRPr lang="en-US" sz="2300" baseline="-25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r>
              <a:rPr lang="en-US"/>
              <a:t>“Better” approach</a:t>
            </a:r>
          </a:p>
        </p:txBody>
      </p:sp>
      <p:sp>
        <p:nvSpPr>
          <p:cNvPr id="124931" name="Rectangle 3"/>
          <p:cNvSpPr>
            <a:spLocks noGrp="1" noChangeArrowheads="1"/>
          </p:cNvSpPr>
          <p:nvPr>
            <p:ph type="body" sz="half" idx="1"/>
          </p:nvPr>
        </p:nvSpPr>
        <p:spPr>
          <a:xfrm>
            <a:off x="414020" y="2331720"/>
            <a:ext cx="5085080" cy="1508760"/>
          </a:xfrm>
        </p:spPr>
        <p:txBody>
          <a:bodyPr/>
          <a:lstStyle/>
          <a:p>
            <a:pPr>
              <a:buFont typeface="Wingdings" pitchFamily="2" charset="2"/>
              <a:buChar char="§"/>
            </a:pPr>
            <a:r>
              <a:rPr lang="en-US" sz="1700" dirty="0">
                <a:effectLst/>
              </a:rPr>
              <a:t>We ended up with relative light vector for aggregate light</a:t>
            </a:r>
          </a:p>
          <a:p>
            <a:pPr>
              <a:buFont typeface="Wingdings" pitchFamily="2" charset="2"/>
              <a:buNone/>
            </a:pPr>
            <a:endParaRPr lang="en-US" sz="1700" dirty="0">
              <a:effectLst/>
            </a:endParaRPr>
          </a:p>
        </p:txBody>
      </p:sp>
      <p:sp>
        <p:nvSpPr>
          <p:cNvPr id="124932" name="Oval 4"/>
          <p:cNvSpPr>
            <a:spLocks noChangeArrowheads="1"/>
          </p:cNvSpPr>
          <p:nvPr/>
        </p:nvSpPr>
        <p:spPr bwMode="auto">
          <a:xfrm>
            <a:off x="1463040" y="160020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124933" name="AutoShape 5"/>
          <p:cNvSpPr>
            <a:spLocks noChangeArrowheads="1"/>
          </p:cNvSpPr>
          <p:nvPr/>
        </p:nvSpPr>
        <p:spPr bwMode="auto">
          <a:xfrm>
            <a:off x="1341120" y="8686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24934" name="AutoShape 6"/>
          <p:cNvSpPr>
            <a:spLocks noChangeArrowheads="1"/>
          </p:cNvSpPr>
          <p:nvPr/>
        </p:nvSpPr>
        <p:spPr bwMode="auto">
          <a:xfrm>
            <a:off x="6096000" y="82296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24935" name="Line 7"/>
          <p:cNvSpPr>
            <a:spLocks noChangeShapeType="1"/>
          </p:cNvSpPr>
          <p:nvPr/>
        </p:nvSpPr>
        <p:spPr bwMode="auto">
          <a:xfrm flipV="1">
            <a:off x="1524000" y="100584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124936" name="Line 8"/>
          <p:cNvSpPr>
            <a:spLocks noChangeShapeType="1"/>
          </p:cNvSpPr>
          <p:nvPr/>
        </p:nvSpPr>
        <p:spPr bwMode="auto">
          <a:xfrm flipV="1">
            <a:off x="1524000" y="960120"/>
            <a:ext cx="4754880" cy="68580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124937" name="Text Box 9"/>
          <p:cNvSpPr txBox="1">
            <a:spLocks noChangeArrowheads="1"/>
          </p:cNvSpPr>
          <p:nvPr/>
        </p:nvSpPr>
        <p:spPr bwMode="auto">
          <a:xfrm>
            <a:off x="487680" y="82296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124938" name="Text Box 10"/>
          <p:cNvSpPr txBox="1">
            <a:spLocks noChangeArrowheads="1"/>
          </p:cNvSpPr>
          <p:nvPr/>
        </p:nvSpPr>
        <p:spPr bwMode="auto">
          <a:xfrm>
            <a:off x="792480" y="178308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124942" name="Line 14"/>
          <p:cNvSpPr>
            <a:spLocks noChangeShapeType="1"/>
          </p:cNvSpPr>
          <p:nvPr/>
        </p:nvSpPr>
        <p:spPr bwMode="auto">
          <a:xfrm flipV="1">
            <a:off x="1524000" y="1051560"/>
            <a:ext cx="609600" cy="59436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124944" name="Text Box 16"/>
          <p:cNvSpPr txBox="1">
            <a:spLocks noChangeArrowheads="1"/>
          </p:cNvSpPr>
          <p:nvPr/>
        </p:nvSpPr>
        <p:spPr bwMode="auto">
          <a:xfrm>
            <a:off x="6461760" y="73152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1</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a:t>“Better” approach</a:t>
            </a:r>
          </a:p>
        </p:txBody>
      </p:sp>
      <p:sp>
        <p:nvSpPr>
          <p:cNvPr id="12316" name="Oval 28"/>
          <p:cNvSpPr>
            <a:spLocks noChangeArrowheads="1"/>
          </p:cNvSpPr>
          <p:nvPr/>
        </p:nvSpPr>
        <p:spPr bwMode="auto">
          <a:xfrm>
            <a:off x="1463040" y="160020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12317" name="AutoShape 29"/>
          <p:cNvSpPr>
            <a:spLocks noChangeArrowheads="1"/>
          </p:cNvSpPr>
          <p:nvPr/>
        </p:nvSpPr>
        <p:spPr bwMode="auto">
          <a:xfrm>
            <a:off x="1341120" y="8686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12318" name="AutoShape 30"/>
          <p:cNvSpPr>
            <a:spLocks noChangeArrowheads="1"/>
          </p:cNvSpPr>
          <p:nvPr/>
        </p:nvSpPr>
        <p:spPr bwMode="auto">
          <a:xfrm>
            <a:off x="6096000" y="82296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12320" name="Line 32"/>
          <p:cNvSpPr>
            <a:spLocks noChangeShapeType="1"/>
          </p:cNvSpPr>
          <p:nvPr/>
        </p:nvSpPr>
        <p:spPr bwMode="auto">
          <a:xfrm flipV="1">
            <a:off x="1524000" y="100584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effectLst>
                <a:outerShdw blurRad="38100" dist="38100" dir="2700000" algn="tl">
                  <a:srgbClr val="000000">
                    <a:alpha val="43137"/>
                  </a:srgbClr>
                </a:outerShdw>
              </a:effectLst>
            </a:endParaRPr>
          </a:p>
        </p:txBody>
      </p:sp>
      <p:sp>
        <p:nvSpPr>
          <p:cNvPr id="12322" name="Line 34"/>
          <p:cNvSpPr>
            <a:spLocks noChangeShapeType="1"/>
          </p:cNvSpPr>
          <p:nvPr/>
        </p:nvSpPr>
        <p:spPr bwMode="auto">
          <a:xfrm flipV="1">
            <a:off x="1524000" y="960120"/>
            <a:ext cx="4754880" cy="685800"/>
          </a:xfrm>
          <a:prstGeom prst="line">
            <a:avLst/>
          </a:prstGeom>
          <a:noFill/>
          <a:ln w="57150">
            <a:solidFill>
              <a:schemeClr val="hlink"/>
            </a:solidFill>
            <a:round/>
            <a:headEnd/>
            <a:tailEnd type="triangle" w="med" len="lg"/>
          </a:ln>
          <a:effectLst/>
        </p:spPr>
        <p:txBody>
          <a:bodyPr lIns="65306" tIns="32653" rIns="65306" bIns="32653"/>
          <a:lstStyle/>
          <a:p>
            <a:endParaRPr lang="en-US">
              <a:effectLst>
                <a:outerShdw blurRad="38100" dist="38100" dir="2700000" algn="tl">
                  <a:srgbClr val="000000">
                    <a:alpha val="43137"/>
                  </a:srgbClr>
                </a:outerShdw>
              </a:effectLst>
            </a:endParaRPr>
          </a:p>
        </p:txBody>
      </p:sp>
      <p:sp>
        <p:nvSpPr>
          <p:cNvPr id="12323" name="Text Box 35"/>
          <p:cNvSpPr txBox="1">
            <a:spLocks noChangeArrowheads="1"/>
          </p:cNvSpPr>
          <p:nvPr/>
        </p:nvSpPr>
        <p:spPr bwMode="auto">
          <a:xfrm>
            <a:off x="487680" y="82296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alpha val="43137"/>
                    </a:srgbClr>
                  </a:outerShdw>
                </a:effectLst>
                <a:latin typeface="Arial Black" pitchFamily="34" charset="0"/>
              </a:rPr>
              <a:t>Light 0</a:t>
            </a:r>
          </a:p>
        </p:txBody>
      </p:sp>
      <p:sp>
        <p:nvSpPr>
          <p:cNvPr id="12329" name="Text Box 41"/>
          <p:cNvSpPr txBox="1">
            <a:spLocks noChangeArrowheads="1"/>
          </p:cNvSpPr>
          <p:nvPr/>
        </p:nvSpPr>
        <p:spPr bwMode="auto">
          <a:xfrm>
            <a:off x="792480" y="178308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alpha val="43137"/>
                    </a:srgbClr>
                  </a:outerShdw>
                </a:effectLst>
                <a:latin typeface="Arial Black" pitchFamily="34" charset="0"/>
              </a:rPr>
              <a:t>Vertex V</a:t>
            </a:r>
          </a:p>
        </p:txBody>
      </p:sp>
      <p:sp>
        <p:nvSpPr>
          <p:cNvPr id="12333" name="Line 45"/>
          <p:cNvSpPr>
            <a:spLocks noChangeShapeType="1"/>
          </p:cNvSpPr>
          <p:nvPr/>
        </p:nvSpPr>
        <p:spPr bwMode="auto">
          <a:xfrm flipV="1">
            <a:off x="1524000" y="1051560"/>
            <a:ext cx="609600" cy="594360"/>
          </a:xfrm>
          <a:prstGeom prst="line">
            <a:avLst/>
          </a:prstGeom>
          <a:noFill/>
          <a:ln w="57150">
            <a:solidFill>
              <a:schemeClr val="hlink"/>
            </a:solidFill>
            <a:round/>
            <a:headEnd/>
            <a:tailEnd type="triangle" w="med" len="lg"/>
          </a:ln>
          <a:effectLst/>
        </p:spPr>
        <p:txBody>
          <a:bodyPr lIns="65306" tIns="32653" rIns="65306" bIns="32653"/>
          <a:lstStyle/>
          <a:p>
            <a:endParaRPr lang="en-US">
              <a:effectLst>
                <a:outerShdw blurRad="38100" dist="38100" dir="2700000" algn="tl">
                  <a:srgbClr val="000000">
                    <a:alpha val="43137"/>
                  </a:srgbClr>
                </a:outerShdw>
              </a:effectLst>
            </a:endParaRPr>
          </a:p>
        </p:txBody>
      </p:sp>
      <p:sp>
        <p:nvSpPr>
          <p:cNvPr id="12334" name="AutoShape 46"/>
          <p:cNvSpPr>
            <a:spLocks noChangeArrowheads="1"/>
          </p:cNvSpPr>
          <p:nvPr/>
        </p:nvSpPr>
        <p:spPr bwMode="auto">
          <a:xfrm>
            <a:off x="2011680" y="86868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12335" name="Text Box 47"/>
          <p:cNvSpPr txBox="1">
            <a:spLocks noChangeArrowheads="1"/>
          </p:cNvSpPr>
          <p:nvPr/>
        </p:nvSpPr>
        <p:spPr bwMode="auto">
          <a:xfrm>
            <a:off x="6461760" y="73152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alpha val="43137"/>
                    </a:srgbClr>
                  </a:outerShdw>
                </a:effectLst>
                <a:latin typeface="Arial Black" pitchFamily="34" charset="0"/>
              </a:rPr>
              <a:t>Light 1</a:t>
            </a:r>
          </a:p>
        </p:txBody>
      </p:sp>
      <p:sp>
        <p:nvSpPr>
          <p:cNvPr id="12337" name="Rectangle 49"/>
          <p:cNvSpPr>
            <a:spLocks noGrp="1" noChangeArrowheads="1"/>
          </p:cNvSpPr>
          <p:nvPr>
            <p:ph type="body" sz="half" idx="1"/>
          </p:nvPr>
        </p:nvSpPr>
        <p:spPr>
          <a:xfrm>
            <a:off x="414020" y="2331720"/>
            <a:ext cx="5085080" cy="1508760"/>
          </a:xfrm>
          <a:noFill/>
          <a:ln/>
        </p:spPr>
        <p:txBody>
          <a:bodyPr/>
          <a:lstStyle/>
          <a:p>
            <a:pPr>
              <a:buFont typeface="Wingdings" pitchFamily="2" charset="2"/>
              <a:buChar char="§"/>
            </a:pPr>
            <a:r>
              <a:rPr lang="en-US" sz="2000" dirty="0">
                <a:effectLst/>
              </a:rPr>
              <a:t>We ended up with relative light vector for aggregate light</a:t>
            </a:r>
          </a:p>
          <a:p>
            <a:pPr>
              <a:buFont typeface="Wingdings" pitchFamily="2" charset="2"/>
              <a:buChar char="§"/>
            </a:pPr>
            <a:r>
              <a:rPr lang="en-US" sz="2000" dirty="0">
                <a:effectLst/>
              </a:rPr>
              <a:t>Now add vertex world position to it to get world position of the aggregate light</a:t>
            </a:r>
          </a:p>
          <a:p>
            <a:pPr>
              <a:buFont typeface="Wingdings" pitchFamily="2" charset="2"/>
              <a:buNone/>
            </a:pPr>
            <a:endParaRPr lang="en-US" sz="1700" dirty="0">
              <a:effectLst/>
            </a:endParaRPr>
          </a:p>
        </p:txBody>
      </p:sp>
      <p:sp>
        <p:nvSpPr>
          <p:cNvPr id="12338" name="Oval 50"/>
          <p:cNvSpPr>
            <a:spLocks noChangeArrowheads="1"/>
          </p:cNvSpPr>
          <p:nvPr/>
        </p:nvSpPr>
        <p:spPr bwMode="auto">
          <a:xfrm>
            <a:off x="1280160" y="1417320"/>
            <a:ext cx="548640" cy="411480"/>
          </a:xfrm>
          <a:prstGeom prst="ellipse">
            <a:avLst/>
          </a:prstGeom>
          <a:noFill/>
          <a:ln w="88900" algn="ctr">
            <a:solidFill>
              <a:srgbClr val="00FF00"/>
            </a:solidFill>
            <a:round/>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5"/>
          <p:cNvSpPr>
            <a:spLocks noGrp="1" noRot="1" noChangeArrowheads="1"/>
          </p:cNvSpPr>
          <p:nvPr>
            <p:ph type="title"/>
          </p:nvPr>
        </p:nvSpPr>
        <p:spPr/>
        <p:txBody>
          <a:bodyPr/>
          <a:lstStyle/>
          <a:p>
            <a:r>
              <a:rPr lang="en-US"/>
              <a:t>“Better” approach math</a:t>
            </a:r>
          </a:p>
        </p:txBody>
      </p:sp>
      <p:graphicFrame>
        <p:nvGraphicFramePr>
          <p:cNvPr id="15369" name="Object 9"/>
          <p:cNvGraphicFramePr>
            <a:graphicFrameLocks noChangeAspect="1"/>
          </p:cNvGraphicFramePr>
          <p:nvPr>
            <p:ph idx="1"/>
          </p:nvPr>
        </p:nvGraphicFramePr>
        <p:xfrm>
          <a:off x="1584960" y="731520"/>
          <a:ext cx="3992880" cy="1554480"/>
        </p:xfrm>
        <a:graphic>
          <a:graphicData uri="http://schemas.openxmlformats.org/presentationml/2006/ole">
            <p:oleObj spid="_x0000_s3074" name="Equation" r:id="rId4" imgW="1663560" imgH="863280"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p:txBody>
          <a:bodyPr/>
          <a:lstStyle/>
          <a:p>
            <a:r>
              <a:rPr lang="en-US"/>
              <a:t>“Better” approach math</a:t>
            </a:r>
          </a:p>
        </p:txBody>
      </p:sp>
      <p:sp>
        <p:nvSpPr>
          <p:cNvPr id="125956" name="Text Box 4"/>
          <p:cNvSpPr txBox="1">
            <a:spLocks noChangeArrowheads="1"/>
          </p:cNvSpPr>
          <p:nvPr/>
        </p:nvSpPr>
        <p:spPr bwMode="auto">
          <a:xfrm>
            <a:off x="609600" y="2340293"/>
            <a:ext cx="5730240" cy="281387"/>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Tx/>
              <a:buSzTx/>
              <a:buFontTx/>
              <a:buNone/>
            </a:pPr>
            <a:r>
              <a:rPr lang="en-US" sz="1400" b="1" dirty="0" err="1"/>
              <a:t>L</a:t>
            </a:r>
            <a:r>
              <a:rPr lang="en-US" baseline="-25000" dirty="0" err="1">
                <a:solidFill>
                  <a:schemeClr val="tx1"/>
                </a:solidFill>
                <a:effectLst/>
              </a:rPr>
              <a:t>agg</a:t>
            </a:r>
            <a:r>
              <a:rPr lang="en-US" sz="1300" dirty="0"/>
              <a:t> is aggregate light position</a:t>
            </a:r>
          </a:p>
        </p:txBody>
      </p:sp>
      <p:sp>
        <p:nvSpPr>
          <p:cNvPr id="125957" name="Line 5"/>
          <p:cNvSpPr>
            <a:spLocks noChangeShapeType="1"/>
          </p:cNvSpPr>
          <p:nvPr/>
        </p:nvSpPr>
        <p:spPr bwMode="auto">
          <a:xfrm>
            <a:off x="1097280" y="914400"/>
            <a:ext cx="607060" cy="504825"/>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graphicFrame>
        <p:nvGraphicFramePr>
          <p:cNvPr id="125961" name="Object 9"/>
          <p:cNvGraphicFramePr>
            <a:graphicFrameLocks noChangeAspect="1"/>
          </p:cNvGraphicFramePr>
          <p:nvPr>
            <p:ph idx="1"/>
          </p:nvPr>
        </p:nvGraphicFramePr>
        <p:xfrm>
          <a:off x="1584960" y="731520"/>
          <a:ext cx="3992880" cy="1554480"/>
        </p:xfrm>
        <a:graphic>
          <a:graphicData uri="http://schemas.openxmlformats.org/presentationml/2006/ole">
            <p:oleObj spid="_x0000_s4098" name="Equation" r:id="rId4" imgW="1663560" imgH="863280" progId="Equation.3">
              <p:embed/>
            </p:oleObj>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p:txBody>
          <a:bodyPr/>
          <a:lstStyle/>
          <a:p>
            <a:r>
              <a:rPr lang="en-US"/>
              <a:t>“Better” approach math</a:t>
            </a:r>
          </a:p>
        </p:txBody>
      </p:sp>
      <p:sp>
        <p:nvSpPr>
          <p:cNvPr id="126980" name="Text Box 4"/>
          <p:cNvSpPr txBox="1">
            <a:spLocks noChangeArrowheads="1"/>
          </p:cNvSpPr>
          <p:nvPr/>
        </p:nvSpPr>
        <p:spPr bwMode="auto">
          <a:xfrm>
            <a:off x="609600" y="2340293"/>
            <a:ext cx="5730240" cy="604553"/>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Tx/>
              <a:buSzTx/>
              <a:buFontTx/>
              <a:buNone/>
            </a:pPr>
            <a:r>
              <a:rPr lang="en-US" sz="1400" b="1" dirty="0" err="1"/>
              <a:t>L</a:t>
            </a:r>
            <a:r>
              <a:rPr lang="en-US" baseline="-25000" dirty="0" err="1">
                <a:solidFill>
                  <a:schemeClr val="tx1"/>
                </a:solidFill>
                <a:effectLst/>
              </a:rPr>
              <a:t>agg</a:t>
            </a:r>
            <a:r>
              <a:rPr lang="en-US" sz="1300" dirty="0"/>
              <a:t> is aggregate light position</a:t>
            </a:r>
          </a:p>
          <a:p>
            <a:pPr algn="l">
              <a:lnSpc>
                <a:spcPct val="100000"/>
              </a:lnSpc>
              <a:spcBef>
                <a:spcPct val="50000"/>
              </a:spcBef>
              <a:buClrTx/>
              <a:buSzTx/>
              <a:buFontTx/>
              <a:buNone/>
            </a:pPr>
            <a:r>
              <a:rPr lang="en-US" sz="1400" b="1" dirty="0"/>
              <a:t>L</a:t>
            </a:r>
            <a:r>
              <a:rPr lang="en-US" baseline="-25000" dirty="0">
                <a:solidFill>
                  <a:schemeClr val="tx1"/>
                </a:solidFill>
                <a:effectLst/>
              </a:rPr>
              <a:t>i</a:t>
            </a:r>
            <a:r>
              <a:rPr lang="en-US" sz="1300" dirty="0"/>
              <a:t> is light position for Light </a:t>
            </a:r>
            <a:r>
              <a:rPr lang="en-US" sz="1300" b="1" dirty="0" err="1"/>
              <a:t>i</a:t>
            </a:r>
            <a:endParaRPr lang="en-US" sz="1300" b="1" dirty="0"/>
          </a:p>
        </p:txBody>
      </p:sp>
      <p:graphicFrame>
        <p:nvGraphicFramePr>
          <p:cNvPr id="126989" name="Object 13"/>
          <p:cNvGraphicFramePr>
            <a:graphicFrameLocks noChangeAspect="1"/>
          </p:cNvGraphicFramePr>
          <p:nvPr>
            <p:ph idx="1"/>
          </p:nvPr>
        </p:nvGraphicFramePr>
        <p:xfrm>
          <a:off x="1584960" y="731520"/>
          <a:ext cx="3992880" cy="1554480"/>
        </p:xfrm>
        <a:graphic>
          <a:graphicData uri="http://schemas.openxmlformats.org/presentationml/2006/ole">
            <p:oleObj spid="_x0000_s5122" name="Equation" r:id="rId4" imgW="1663560" imgH="863280" progId="Equation.3">
              <p:embed/>
            </p:oleObj>
          </a:graphicData>
        </a:graphic>
      </p:graphicFrame>
      <p:sp>
        <p:nvSpPr>
          <p:cNvPr id="126990" name="Line 14"/>
          <p:cNvSpPr>
            <a:spLocks noChangeShapeType="1"/>
          </p:cNvSpPr>
          <p:nvPr/>
        </p:nvSpPr>
        <p:spPr bwMode="auto">
          <a:xfrm>
            <a:off x="3048000" y="777240"/>
            <a:ext cx="911860" cy="139065"/>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sp>
        <p:nvSpPr>
          <p:cNvPr id="126991" name="Line 15"/>
          <p:cNvSpPr>
            <a:spLocks noChangeShapeType="1"/>
          </p:cNvSpPr>
          <p:nvPr/>
        </p:nvSpPr>
        <p:spPr bwMode="auto">
          <a:xfrm flipH="1" flipV="1">
            <a:off x="4206240" y="1371600"/>
            <a:ext cx="731520" cy="41148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sp>
        <p:nvSpPr>
          <p:cNvPr id="126992" name="Line 16"/>
          <p:cNvSpPr>
            <a:spLocks noChangeShapeType="1"/>
          </p:cNvSpPr>
          <p:nvPr/>
        </p:nvSpPr>
        <p:spPr bwMode="auto">
          <a:xfrm flipH="1" flipV="1">
            <a:off x="3840480" y="2194560"/>
            <a:ext cx="548640" cy="54864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p:txBody>
          <a:bodyPr/>
          <a:lstStyle/>
          <a:p>
            <a:r>
              <a:rPr lang="en-US"/>
              <a:t>“Better” approach math</a:t>
            </a:r>
          </a:p>
        </p:txBody>
      </p:sp>
      <p:sp>
        <p:nvSpPr>
          <p:cNvPr id="129028" name="Text Box 4"/>
          <p:cNvSpPr txBox="1">
            <a:spLocks noChangeArrowheads="1"/>
          </p:cNvSpPr>
          <p:nvPr/>
        </p:nvSpPr>
        <p:spPr bwMode="auto">
          <a:xfrm>
            <a:off x="609600" y="2340293"/>
            <a:ext cx="5730240" cy="927718"/>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Tx/>
              <a:buSzTx/>
              <a:buFontTx/>
              <a:buNone/>
            </a:pPr>
            <a:r>
              <a:rPr lang="en-US" sz="1400" b="1" dirty="0" err="1"/>
              <a:t>L</a:t>
            </a:r>
            <a:r>
              <a:rPr lang="en-US" baseline="-25000" dirty="0" err="1">
                <a:solidFill>
                  <a:schemeClr val="tx1"/>
                </a:solidFill>
                <a:effectLst/>
              </a:rPr>
              <a:t>agg</a:t>
            </a:r>
            <a:r>
              <a:rPr lang="en-US" sz="1300" dirty="0"/>
              <a:t> is aggregate light position</a:t>
            </a:r>
          </a:p>
          <a:p>
            <a:pPr algn="l">
              <a:lnSpc>
                <a:spcPct val="100000"/>
              </a:lnSpc>
              <a:spcBef>
                <a:spcPct val="50000"/>
              </a:spcBef>
              <a:buClrTx/>
              <a:buSzTx/>
              <a:buFontTx/>
              <a:buNone/>
            </a:pPr>
            <a:r>
              <a:rPr lang="en-US" sz="1400" b="1" dirty="0"/>
              <a:t>L</a:t>
            </a:r>
            <a:r>
              <a:rPr lang="en-US" baseline="-25000" dirty="0">
                <a:solidFill>
                  <a:schemeClr val="tx1"/>
                </a:solidFill>
                <a:effectLst/>
              </a:rPr>
              <a:t>i</a:t>
            </a:r>
            <a:r>
              <a:rPr lang="en-US" sz="1300" dirty="0"/>
              <a:t> is light position for Light </a:t>
            </a:r>
            <a:r>
              <a:rPr lang="en-US" sz="1300" b="1" dirty="0" err="1"/>
              <a:t>i</a:t>
            </a:r>
            <a:endParaRPr lang="en-US" sz="1300" b="1" dirty="0"/>
          </a:p>
          <a:p>
            <a:pPr algn="l">
              <a:lnSpc>
                <a:spcPct val="100000"/>
              </a:lnSpc>
              <a:spcBef>
                <a:spcPct val="50000"/>
              </a:spcBef>
              <a:buClrTx/>
              <a:buSzTx/>
              <a:buFontTx/>
              <a:buNone/>
            </a:pPr>
            <a:r>
              <a:rPr lang="en-US" sz="1400" b="1" dirty="0" err="1"/>
              <a:t>W</a:t>
            </a:r>
            <a:r>
              <a:rPr lang="en-US" baseline="-25000" dirty="0" err="1">
                <a:solidFill>
                  <a:schemeClr val="tx1"/>
                </a:solidFill>
                <a:effectLst/>
              </a:rPr>
              <a:t>i</a:t>
            </a:r>
            <a:r>
              <a:rPr lang="en-US" sz="1300" dirty="0"/>
              <a:t> is light weight for Light </a:t>
            </a:r>
            <a:r>
              <a:rPr lang="en-US" sz="1300" b="1" dirty="0" err="1"/>
              <a:t>i</a:t>
            </a:r>
            <a:r>
              <a:rPr lang="en-US" sz="1300" b="1" dirty="0"/>
              <a:t> </a:t>
            </a:r>
            <a:r>
              <a:rPr lang="en-US" sz="1300" dirty="0"/>
              <a:t>based on intensity of Light </a:t>
            </a:r>
            <a:r>
              <a:rPr lang="en-US" sz="1300" b="1" dirty="0" err="1"/>
              <a:t>i</a:t>
            </a:r>
            <a:r>
              <a:rPr lang="en-US" sz="1300" b="1" dirty="0"/>
              <a:t> </a:t>
            </a:r>
            <a:r>
              <a:rPr lang="en-US" sz="1300" dirty="0"/>
              <a:t>at V</a:t>
            </a:r>
          </a:p>
        </p:txBody>
      </p:sp>
      <p:graphicFrame>
        <p:nvGraphicFramePr>
          <p:cNvPr id="129037" name="Object 13"/>
          <p:cNvGraphicFramePr>
            <a:graphicFrameLocks noChangeAspect="1"/>
          </p:cNvGraphicFramePr>
          <p:nvPr>
            <p:ph idx="1"/>
          </p:nvPr>
        </p:nvGraphicFramePr>
        <p:xfrm>
          <a:off x="1584960" y="731520"/>
          <a:ext cx="3992880" cy="1554480"/>
        </p:xfrm>
        <a:graphic>
          <a:graphicData uri="http://schemas.openxmlformats.org/presentationml/2006/ole">
            <p:oleObj spid="_x0000_s6146" name="Equation" r:id="rId4" imgW="1663560" imgH="863280" progId="Equation.3">
              <p:embed/>
            </p:oleObj>
          </a:graphicData>
        </a:graphic>
      </p:graphicFrame>
      <p:sp>
        <p:nvSpPr>
          <p:cNvPr id="129038" name="Line 14"/>
          <p:cNvSpPr>
            <a:spLocks noChangeShapeType="1"/>
          </p:cNvSpPr>
          <p:nvPr/>
        </p:nvSpPr>
        <p:spPr bwMode="auto">
          <a:xfrm flipH="1" flipV="1">
            <a:off x="4267200" y="1645920"/>
            <a:ext cx="1097280" cy="32004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sp>
        <p:nvSpPr>
          <p:cNvPr id="129039" name="Line 15"/>
          <p:cNvSpPr>
            <a:spLocks noChangeShapeType="1"/>
          </p:cNvSpPr>
          <p:nvPr/>
        </p:nvSpPr>
        <p:spPr bwMode="auto">
          <a:xfrm>
            <a:off x="2560320" y="640080"/>
            <a:ext cx="731520" cy="32004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Rectangle 2"/>
          <p:cNvSpPr>
            <a:spLocks noGrp="1" noRot="1" noChangeArrowheads="1"/>
          </p:cNvSpPr>
          <p:nvPr>
            <p:ph type="title"/>
          </p:nvPr>
        </p:nvSpPr>
        <p:spPr/>
        <p:txBody>
          <a:bodyPr/>
          <a:lstStyle/>
          <a:p>
            <a:r>
              <a:rPr lang="en-US"/>
              <a:t>Types of lights in GOW3</a:t>
            </a:r>
          </a:p>
        </p:txBody>
      </p:sp>
      <p:sp>
        <p:nvSpPr>
          <p:cNvPr id="199683" name="Rectangle 3"/>
          <p:cNvSpPr>
            <a:spLocks noGrp="1" noChangeArrowheads="1"/>
          </p:cNvSpPr>
          <p:nvPr>
            <p:ph type="body" idx="1"/>
          </p:nvPr>
        </p:nvSpPr>
        <p:spPr>
          <a:xfrm>
            <a:off x="426720" y="777240"/>
            <a:ext cx="6583680" cy="2697480"/>
          </a:xfrm>
        </p:spPr>
        <p:txBody>
          <a:bodyPr/>
          <a:lstStyle/>
          <a:p>
            <a:pPr>
              <a:buFont typeface="Wingdings" pitchFamily="2" charset="2"/>
              <a:buChar char="§"/>
            </a:pPr>
            <a:r>
              <a:rPr lang="en-US" dirty="0">
                <a:effectLst/>
              </a:rPr>
              <a:t>Ambient</a:t>
            </a:r>
          </a:p>
          <a:p>
            <a:pPr>
              <a:buFont typeface="Wingdings" pitchFamily="2" charset="2"/>
              <a:buChar char="§"/>
            </a:pPr>
            <a:r>
              <a:rPr lang="en-US" dirty="0">
                <a:effectLst/>
              </a:rPr>
              <a:t>Omni (point)</a:t>
            </a:r>
          </a:p>
          <a:p>
            <a:pPr>
              <a:buFont typeface="Wingdings" pitchFamily="2" charset="2"/>
              <a:buChar char="§"/>
            </a:pPr>
            <a:r>
              <a:rPr lang="en-US" dirty="0">
                <a:effectLst/>
              </a:rPr>
              <a:t>Directional</a:t>
            </a:r>
          </a:p>
          <a:p>
            <a:pPr>
              <a:buNone/>
            </a:pPr>
            <a:endParaRPr lang="en-US" dirty="0">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r>
              <a:rPr lang="en-US"/>
              <a:t>“Better” approach math</a:t>
            </a:r>
          </a:p>
        </p:txBody>
      </p:sp>
      <p:sp>
        <p:nvSpPr>
          <p:cNvPr id="130052" name="Text Box 4"/>
          <p:cNvSpPr txBox="1">
            <a:spLocks noChangeArrowheads="1"/>
          </p:cNvSpPr>
          <p:nvPr/>
        </p:nvSpPr>
        <p:spPr bwMode="auto">
          <a:xfrm>
            <a:off x="609600" y="2340293"/>
            <a:ext cx="5730240" cy="1227800"/>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Tx/>
              <a:buSzTx/>
              <a:buFontTx/>
              <a:buNone/>
            </a:pPr>
            <a:r>
              <a:rPr lang="en-US" sz="1400" b="1" dirty="0" err="1"/>
              <a:t>L</a:t>
            </a:r>
            <a:r>
              <a:rPr lang="en-US" baseline="-25000" dirty="0" err="1">
                <a:solidFill>
                  <a:schemeClr val="tx1"/>
                </a:solidFill>
                <a:effectLst/>
              </a:rPr>
              <a:t>agg</a:t>
            </a:r>
            <a:r>
              <a:rPr lang="en-US" sz="1300" dirty="0"/>
              <a:t> is aggregate light position</a:t>
            </a:r>
          </a:p>
          <a:p>
            <a:pPr algn="l">
              <a:lnSpc>
                <a:spcPct val="100000"/>
              </a:lnSpc>
              <a:spcBef>
                <a:spcPct val="50000"/>
              </a:spcBef>
              <a:buClrTx/>
              <a:buSzTx/>
              <a:buFontTx/>
              <a:buNone/>
            </a:pPr>
            <a:r>
              <a:rPr lang="en-US" sz="1400" b="1" dirty="0"/>
              <a:t>L</a:t>
            </a:r>
            <a:r>
              <a:rPr lang="en-US" baseline="-25000" dirty="0">
                <a:solidFill>
                  <a:schemeClr val="tx1"/>
                </a:solidFill>
                <a:effectLst/>
              </a:rPr>
              <a:t>i</a:t>
            </a:r>
            <a:r>
              <a:rPr lang="en-US" sz="1300" dirty="0"/>
              <a:t> is light position for Light </a:t>
            </a:r>
            <a:r>
              <a:rPr lang="en-US" sz="1300" b="1" dirty="0" err="1"/>
              <a:t>i</a:t>
            </a:r>
            <a:endParaRPr lang="en-US" sz="1300" b="1" dirty="0"/>
          </a:p>
          <a:p>
            <a:pPr algn="l">
              <a:lnSpc>
                <a:spcPct val="100000"/>
              </a:lnSpc>
              <a:spcBef>
                <a:spcPct val="50000"/>
              </a:spcBef>
              <a:buClrTx/>
              <a:buSzTx/>
              <a:buFontTx/>
              <a:buNone/>
            </a:pPr>
            <a:r>
              <a:rPr lang="en-US" sz="1400" b="1" dirty="0" err="1"/>
              <a:t>W</a:t>
            </a:r>
            <a:r>
              <a:rPr lang="en-US" baseline="-25000" dirty="0" err="1">
                <a:solidFill>
                  <a:schemeClr val="tx1"/>
                </a:solidFill>
                <a:effectLst/>
              </a:rPr>
              <a:t>i</a:t>
            </a:r>
            <a:r>
              <a:rPr lang="en-US" sz="1300" dirty="0"/>
              <a:t> is light weight for Light </a:t>
            </a:r>
            <a:r>
              <a:rPr lang="en-US" sz="1300" b="1" dirty="0" err="1"/>
              <a:t>i</a:t>
            </a:r>
            <a:r>
              <a:rPr lang="en-US" sz="1300" b="1" dirty="0"/>
              <a:t> </a:t>
            </a:r>
            <a:r>
              <a:rPr lang="en-US" sz="1300" dirty="0"/>
              <a:t>based on intensity of Light </a:t>
            </a:r>
            <a:r>
              <a:rPr lang="en-US" sz="1300" b="1" dirty="0" err="1"/>
              <a:t>i</a:t>
            </a:r>
            <a:r>
              <a:rPr lang="en-US" sz="1300" b="1" dirty="0"/>
              <a:t> </a:t>
            </a:r>
            <a:r>
              <a:rPr lang="en-US" sz="1300" dirty="0"/>
              <a:t>at V</a:t>
            </a:r>
          </a:p>
          <a:p>
            <a:pPr algn="l">
              <a:lnSpc>
                <a:spcPct val="100000"/>
              </a:lnSpc>
              <a:spcBef>
                <a:spcPct val="50000"/>
              </a:spcBef>
              <a:buClrTx/>
              <a:buSzTx/>
              <a:buFontTx/>
              <a:buNone/>
            </a:pPr>
            <a:r>
              <a:rPr lang="en-US" sz="1300" b="1" dirty="0"/>
              <a:t>n </a:t>
            </a:r>
            <a:r>
              <a:rPr lang="en-US" sz="1300" dirty="0"/>
              <a:t>is number of lights in the current light context</a:t>
            </a:r>
            <a:r>
              <a:rPr lang="en-US" sz="1300" b="1" dirty="0"/>
              <a:t> </a:t>
            </a:r>
            <a:endParaRPr lang="en-US" sz="1400" b="1" dirty="0"/>
          </a:p>
        </p:txBody>
      </p:sp>
      <p:graphicFrame>
        <p:nvGraphicFramePr>
          <p:cNvPr id="130060" name="Object 12"/>
          <p:cNvGraphicFramePr>
            <a:graphicFrameLocks noChangeAspect="1"/>
          </p:cNvGraphicFramePr>
          <p:nvPr>
            <p:ph idx="1"/>
          </p:nvPr>
        </p:nvGraphicFramePr>
        <p:xfrm>
          <a:off x="1584960" y="731520"/>
          <a:ext cx="3992880" cy="1554480"/>
        </p:xfrm>
        <a:graphic>
          <a:graphicData uri="http://schemas.openxmlformats.org/presentationml/2006/ole">
            <p:oleObj spid="_x0000_s7170" name="Equation" r:id="rId4" imgW="1663560" imgH="863280" progId="Equation.3">
              <p:embed/>
            </p:oleObj>
          </a:graphicData>
        </a:graphic>
      </p:graphicFrame>
      <p:sp>
        <p:nvSpPr>
          <p:cNvPr id="130061" name="Line 13"/>
          <p:cNvSpPr>
            <a:spLocks noChangeShapeType="1"/>
          </p:cNvSpPr>
          <p:nvPr/>
        </p:nvSpPr>
        <p:spPr bwMode="auto">
          <a:xfrm flipV="1">
            <a:off x="2621280" y="1463040"/>
            <a:ext cx="487680" cy="32004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sp>
        <p:nvSpPr>
          <p:cNvPr id="130062" name="Line 14"/>
          <p:cNvSpPr>
            <a:spLocks noChangeShapeType="1"/>
          </p:cNvSpPr>
          <p:nvPr/>
        </p:nvSpPr>
        <p:spPr bwMode="auto">
          <a:xfrm flipH="1" flipV="1">
            <a:off x="3413760" y="2194560"/>
            <a:ext cx="365760" cy="36576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r>
              <a:rPr lang="en-US"/>
              <a:t>“Better” approach math</a:t>
            </a:r>
          </a:p>
        </p:txBody>
      </p:sp>
      <p:sp>
        <p:nvSpPr>
          <p:cNvPr id="134148" name="Text Box 4"/>
          <p:cNvSpPr txBox="1">
            <a:spLocks noChangeArrowheads="1"/>
          </p:cNvSpPr>
          <p:nvPr/>
        </p:nvSpPr>
        <p:spPr bwMode="auto">
          <a:xfrm>
            <a:off x="609600" y="2340293"/>
            <a:ext cx="5730240" cy="1874131"/>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Tx/>
              <a:buSzTx/>
              <a:buFontTx/>
              <a:buNone/>
            </a:pPr>
            <a:r>
              <a:rPr lang="en-US" sz="1400" b="1" dirty="0" err="1"/>
              <a:t>L</a:t>
            </a:r>
            <a:r>
              <a:rPr lang="en-US" baseline="-25000" dirty="0" err="1">
                <a:solidFill>
                  <a:schemeClr val="tx1"/>
                </a:solidFill>
                <a:effectLst/>
              </a:rPr>
              <a:t>agg</a:t>
            </a:r>
            <a:r>
              <a:rPr lang="en-US" sz="1300" dirty="0"/>
              <a:t> is aggregate light position</a:t>
            </a:r>
          </a:p>
          <a:p>
            <a:pPr algn="l">
              <a:lnSpc>
                <a:spcPct val="100000"/>
              </a:lnSpc>
              <a:spcBef>
                <a:spcPct val="50000"/>
              </a:spcBef>
              <a:buClrTx/>
              <a:buSzTx/>
              <a:buFontTx/>
              <a:buNone/>
            </a:pPr>
            <a:r>
              <a:rPr lang="en-US" sz="1400" b="1" dirty="0"/>
              <a:t>L</a:t>
            </a:r>
            <a:r>
              <a:rPr lang="en-US" baseline="-25000" dirty="0">
                <a:solidFill>
                  <a:schemeClr val="tx1"/>
                </a:solidFill>
                <a:effectLst/>
              </a:rPr>
              <a:t>i</a:t>
            </a:r>
            <a:r>
              <a:rPr lang="en-US" sz="1300" dirty="0"/>
              <a:t> is light position for Light </a:t>
            </a:r>
            <a:r>
              <a:rPr lang="en-US" sz="1300" b="1" dirty="0" err="1"/>
              <a:t>i</a:t>
            </a:r>
            <a:endParaRPr lang="en-US" sz="1300" b="1" dirty="0"/>
          </a:p>
          <a:p>
            <a:pPr algn="l">
              <a:lnSpc>
                <a:spcPct val="100000"/>
              </a:lnSpc>
              <a:spcBef>
                <a:spcPct val="50000"/>
              </a:spcBef>
              <a:buClrTx/>
              <a:buSzTx/>
              <a:buFontTx/>
              <a:buNone/>
            </a:pPr>
            <a:r>
              <a:rPr lang="en-US" sz="1400" b="1" dirty="0" err="1"/>
              <a:t>W</a:t>
            </a:r>
            <a:r>
              <a:rPr lang="en-US" baseline="-25000" dirty="0" err="1">
                <a:solidFill>
                  <a:schemeClr val="tx1"/>
                </a:solidFill>
                <a:effectLst/>
              </a:rPr>
              <a:t>i</a:t>
            </a:r>
            <a:r>
              <a:rPr lang="en-US" sz="1300" dirty="0"/>
              <a:t> is light weight for Light </a:t>
            </a:r>
            <a:r>
              <a:rPr lang="en-US" sz="1300" b="1" dirty="0" err="1"/>
              <a:t>i</a:t>
            </a:r>
            <a:r>
              <a:rPr lang="en-US" sz="1300" b="1" dirty="0"/>
              <a:t> </a:t>
            </a:r>
            <a:r>
              <a:rPr lang="en-US" sz="1300" dirty="0"/>
              <a:t>based on intensity of Light </a:t>
            </a:r>
            <a:r>
              <a:rPr lang="en-US" sz="1300" b="1" dirty="0" err="1"/>
              <a:t>i</a:t>
            </a:r>
            <a:r>
              <a:rPr lang="en-US" sz="1300" b="1" dirty="0"/>
              <a:t> </a:t>
            </a:r>
            <a:r>
              <a:rPr lang="en-US" sz="1300" dirty="0"/>
              <a:t>at V</a:t>
            </a:r>
          </a:p>
          <a:p>
            <a:pPr algn="l">
              <a:lnSpc>
                <a:spcPct val="100000"/>
              </a:lnSpc>
              <a:spcBef>
                <a:spcPct val="50000"/>
              </a:spcBef>
              <a:buClrTx/>
              <a:buSzTx/>
              <a:buFontTx/>
              <a:buNone/>
            </a:pPr>
            <a:r>
              <a:rPr lang="en-US" sz="1300" b="1" dirty="0"/>
              <a:t>n </a:t>
            </a:r>
            <a:r>
              <a:rPr lang="en-US" sz="1300" dirty="0"/>
              <a:t>is number of lights in the current light context</a:t>
            </a:r>
            <a:r>
              <a:rPr lang="en-US" sz="1300" b="1" dirty="0"/>
              <a:t> </a:t>
            </a:r>
          </a:p>
          <a:p>
            <a:pPr algn="l">
              <a:lnSpc>
                <a:spcPct val="100000"/>
              </a:lnSpc>
              <a:spcBef>
                <a:spcPct val="50000"/>
              </a:spcBef>
              <a:buClrTx/>
              <a:buSzTx/>
              <a:buFontTx/>
              <a:buNone/>
            </a:pPr>
            <a:r>
              <a:rPr lang="en-US" sz="1400" b="1" dirty="0"/>
              <a:t>V </a:t>
            </a:r>
            <a:r>
              <a:rPr lang="en-US" sz="1400" dirty="0"/>
              <a:t>is position of the vertex for which we combine lights</a:t>
            </a:r>
            <a:endParaRPr lang="en-US" sz="1400" b="1" dirty="0"/>
          </a:p>
          <a:p>
            <a:pPr algn="l">
              <a:lnSpc>
                <a:spcPct val="100000"/>
              </a:lnSpc>
              <a:spcBef>
                <a:spcPct val="50000"/>
              </a:spcBef>
              <a:buClrTx/>
              <a:buSzTx/>
              <a:buFontTx/>
              <a:buNone/>
            </a:pPr>
            <a:endParaRPr lang="en-US" sz="1400" b="1" dirty="0"/>
          </a:p>
        </p:txBody>
      </p:sp>
      <p:graphicFrame>
        <p:nvGraphicFramePr>
          <p:cNvPr id="134156" name="Object 12"/>
          <p:cNvGraphicFramePr>
            <a:graphicFrameLocks noChangeAspect="1"/>
          </p:cNvGraphicFramePr>
          <p:nvPr>
            <p:ph idx="1"/>
          </p:nvPr>
        </p:nvGraphicFramePr>
        <p:xfrm>
          <a:off x="1645920" y="731520"/>
          <a:ext cx="3992880" cy="1554480"/>
        </p:xfrm>
        <a:graphic>
          <a:graphicData uri="http://schemas.openxmlformats.org/presentationml/2006/ole">
            <p:oleObj spid="_x0000_s8194" name="Equation" r:id="rId4" imgW="1663560" imgH="863280" progId="Equation.3">
              <p:embed/>
            </p:oleObj>
          </a:graphicData>
        </a:graphic>
      </p:graphicFrame>
      <p:sp>
        <p:nvSpPr>
          <p:cNvPr id="134157" name="Line 13"/>
          <p:cNvSpPr>
            <a:spLocks noChangeShapeType="1"/>
          </p:cNvSpPr>
          <p:nvPr/>
        </p:nvSpPr>
        <p:spPr bwMode="auto">
          <a:xfrm flipH="1" flipV="1">
            <a:off x="4815840" y="914400"/>
            <a:ext cx="792480" cy="22860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sp>
        <p:nvSpPr>
          <p:cNvPr id="134158" name="Line 14"/>
          <p:cNvSpPr>
            <a:spLocks noChangeShapeType="1"/>
          </p:cNvSpPr>
          <p:nvPr/>
        </p:nvSpPr>
        <p:spPr bwMode="auto">
          <a:xfrm flipH="1" flipV="1">
            <a:off x="5486400" y="1508760"/>
            <a:ext cx="792480" cy="22860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sp>
        <p:nvSpPr>
          <p:cNvPr id="134159" name="Line 15"/>
          <p:cNvSpPr>
            <a:spLocks noChangeShapeType="1"/>
          </p:cNvSpPr>
          <p:nvPr/>
        </p:nvSpPr>
        <p:spPr bwMode="auto">
          <a:xfrm flipH="1" flipV="1">
            <a:off x="4511040" y="2103120"/>
            <a:ext cx="792480" cy="22860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sp>
        <p:nvSpPr>
          <p:cNvPr id="134160" name="Line 16"/>
          <p:cNvSpPr>
            <a:spLocks noChangeShapeType="1"/>
          </p:cNvSpPr>
          <p:nvPr/>
        </p:nvSpPr>
        <p:spPr bwMode="auto">
          <a:xfrm flipH="1" flipV="1">
            <a:off x="4693920" y="1371600"/>
            <a:ext cx="243840" cy="45720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p:txBody>
          <a:bodyPr/>
          <a:lstStyle/>
          <a:p>
            <a:r>
              <a:rPr lang="en-US"/>
              <a:t>“Better” approach math</a:t>
            </a:r>
          </a:p>
        </p:txBody>
      </p:sp>
      <p:graphicFrame>
        <p:nvGraphicFramePr>
          <p:cNvPr id="131075" name="Object 3"/>
          <p:cNvGraphicFramePr>
            <a:graphicFrameLocks noChangeAspect="1"/>
          </p:cNvGraphicFramePr>
          <p:nvPr>
            <p:ph idx="1"/>
          </p:nvPr>
        </p:nvGraphicFramePr>
        <p:xfrm>
          <a:off x="1805941" y="851535"/>
          <a:ext cx="3214370" cy="1251585"/>
        </p:xfrm>
        <a:graphic>
          <a:graphicData uri="http://schemas.openxmlformats.org/presentationml/2006/ole">
            <p:oleObj spid="_x0000_s9218" name="Equation" r:id="rId4" imgW="1663560" imgH="863280" progId="Equation.3">
              <p:embed/>
            </p:oleObj>
          </a:graphicData>
        </a:graphic>
      </p:graphicFrame>
      <p:sp>
        <p:nvSpPr>
          <p:cNvPr id="131076" name="Text Box 4"/>
          <p:cNvSpPr txBox="1">
            <a:spLocks noChangeArrowheads="1"/>
          </p:cNvSpPr>
          <p:nvPr/>
        </p:nvSpPr>
        <p:spPr bwMode="auto">
          <a:xfrm>
            <a:off x="609600" y="2340293"/>
            <a:ext cx="5730240" cy="1874131"/>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Tx/>
              <a:buSzTx/>
              <a:buFontTx/>
              <a:buNone/>
            </a:pPr>
            <a:r>
              <a:rPr lang="en-US" sz="1400" b="1" dirty="0" err="1"/>
              <a:t>L</a:t>
            </a:r>
            <a:r>
              <a:rPr lang="en-US" baseline="-25000" dirty="0" err="1">
                <a:solidFill>
                  <a:schemeClr val="tx1"/>
                </a:solidFill>
                <a:effectLst/>
              </a:rPr>
              <a:t>agg</a:t>
            </a:r>
            <a:r>
              <a:rPr lang="en-US" sz="1300" dirty="0"/>
              <a:t> is aggregate light position</a:t>
            </a:r>
          </a:p>
          <a:p>
            <a:pPr algn="l">
              <a:lnSpc>
                <a:spcPct val="100000"/>
              </a:lnSpc>
              <a:spcBef>
                <a:spcPct val="50000"/>
              </a:spcBef>
              <a:buClrTx/>
              <a:buSzTx/>
              <a:buFontTx/>
              <a:buNone/>
            </a:pPr>
            <a:r>
              <a:rPr lang="en-US" sz="1400" b="1" dirty="0"/>
              <a:t>L</a:t>
            </a:r>
            <a:r>
              <a:rPr lang="en-US" baseline="-25000" dirty="0">
                <a:solidFill>
                  <a:schemeClr val="tx1"/>
                </a:solidFill>
                <a:effectLst/>
              </a:rPr>
              <a:t>i</a:t>
            </a:r>
            <a:r>
              <a:rPr lang="en-US" sz="1300" dirty="0"/>
              <a:t> is light position for Light </a:t>
            </a:r>
            <a:r>
              <a:rPr lang="en-US" sz="1300" b="1" dirty="0" err="1"/>
              <a:t>i</a:t>
            </a:r>
            <a:endParaRPr lang="en-US" sz="1300" b="1" dirty="0"/>
          </a:p>
          <a:p>
            <a:pPr algn="l">
              <a:lnSpc>
                <a:spcPct val="100000"/>
              </a:lnSpc>
              <a:spcBef>
                <a:spcPct val="50000"/>
              </a:spcBef>
              <a:buClrTx/>
              <a:buSzTx/>
              <a:buFontTx/>
              <a:buNone/>
            </a:pPr>
            <a:r>
              <a:rPr lang="en-US" sz="1400" b="1" dirty="0" err="1"/>
              <a:t>W</a:t>
            </a:r>
            <a:r>
              <a:rPr lang="en-US" baseline="-25000" dirty="0" err="1">
                <a:solidFill>
                  <a:schemeClr val="tx1"/>
                </a:solidFill>
                <a:effectLst/>
              </a:rPr>
              <a:t>i</a:t>
            </a:r>
            <a:r>
              <a:rPr lang="en-US" sz="1300" dirty="0"/>
              <a:t> is light weight for Light </a:t>
            </a:r>
            <a:r>
              <a:rPr lang="en-US" sz="1300" b="1" dirty="0" err="1"/>
              <a:t>i</a:t>
            </a:r>
            <a:r>
              <a:rPr lang="en-US" sz="1300" b="1" dirty="0"/>
              <a:t> </a:t>
            </a:r>
            <a:r>
              <a:rPr lang="en-US" sz="1300" dirty="0"/>
              <a:t>based on intensity of Light </a:t>
            </a:r>
            <a:r>
              <a:rPr lang="en-US" sz="1300" b="1" dirty="0" err="1"/>
              <a:t>i</a:t>
            </a:r>
            <a:r>
              <a:rPr lang="en-US" sz="1300" b="1" dirty="0"/>
              <a:t> </a:t>
            </a:r>
            <a:r>
              <a:rPr lang="en-US" sz="1300" dirty="0"/>
              <a:t>at V</a:t>
            </a:r>
          </a:p>
          <a:p>
            <a:pPr algn="l">
              <a:lnSpc>
                <a:spcPct val="100000"/>
              </a:lnSpc>
              <a:spcBef>
                <a:spcPct val="50000"/>
              </a:spcBef>
              <a:buClrTx/>
              <a:buSzTx/>
              <a:buFontTx/>
              <a:buNone/>
            </a:pPr>
            <a:r>
              <a:rPr lang="en-US" sz="1300" b="1" dirty="0"/>
              <a:t>n </a:t>
            </a:r>
            <a:r>
              <a:rPr lang="en-US" sz="1300" dirty="0"/>
              <a:t>is number of lights in the current light context</a:t>
            </a:r>
            <a:r>
              <a:rPr lang="en-US" sz="1300" b="1" dirty="0"/>
              <a:t> </a:t>
            </a:r>
          </a:p>
          <a:p>
            <a:pPr algn="l">
              <a:lnSpc>
                <a:spcPct val="100000"/>
              </a:lnSpc>
              <a:spcBef>
                <a:spcPct val="50000"/>
              </a:spcBef>
              <a:buClrTx/>
              <a:buSzTx/>
              <a:buFontTx/>
              <a:buNone/>
            </a:pPr>
            <a:r>
              <a:rPr lang="en-US" sz="1400" b="1" dirty="0"/>
              <a:t>V </a:t>
            </a:r>
            <a:r>
              <a:rPr lang="en-US" sz="1400" dirty="0"/>
              <a:t>is position of the vertex for which we combine lights</a:t>
            </a:r>
            <a:endParaRPr lang="en-US" sz="1400" b="1" dirty="0"/>
          </a:p>
          <a:p>
            <a:pPr algn="l">
              <a:lnSpc>
                <a:spcPct val="100000"/>
              </a:lnSpc>
              <a:spcBef>
                <a:spcPct val="50000"/>
              </a:spcBef>
              <a:buClrTx/>
              <a:buSzTx/>
              <a:buFontTx/>
              <a:buNone/>
            </a:pPr>
            <a:endParaRPr lang="en-US" sz="1400" b="1" dirty="0"/>
          </a:p>
        </p:txBody>
      </p:sp>
      <p:sp>
        <p:nvSpPr>
          <p:cNvPr id="131078" name="Oval 6"/>
          <p:cNvSpPr>
            <a:spLocks noChangeArrowheads="1"/>
          </p:cNvSpPr>
          <p:nvPr/>
        </p:nvSpPr>
        <p:spPr bwMode="auto">
          <a:xfrm>
            <a:off x="3535680" y="822960"/>
            <a:ext cx="1036320" cy="41148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131079" name="Oval 7"/>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131080" name="AutoShape 8"/>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31081" name="Line 9"/>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131082" name="Text Box 10"/>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131083" name="Text Box 11"/>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20162" name="Rectangle 2"/>
          <p:cNvSpPr>
            <a:spLocks noGrp="1" noRot="1" noChangeArrowheads="1"/>
          </p:cNvSpPr>
          <p:nvPr>
            <p:ph type="title"/>
          </p:nvPr>
        </p:nvSpPr>
        <p:spPr/>
        <p:txBody>
          <a:bodyPr/>
          <a:lstStyle/>
          <a:p>
            <a:r>
              <a:rPr lang="en-US"/>
              <a:t>“Better” approach math</a:t>
            </a:r>
          </a:p>
        </p:txBody>
      </p:sp>
      <p:graphicFrame>
        <p:nvGraphicFramePr>
          <p:cNvPr id="220163" name="Object 3"/>
          <p:cNvGraphicFramePr>
            <a:graphicFrameLocks noChangeAspect="1"/>
          </p:cNvGraphicFramePr>
          <p:nvPr>
            <p:ph idx="1"/>
          </p:nvPr>
        </p:nvGraphicFramePr>
        <p:xfrm>
          <a:off x="1805941" y="851535"/>
          <a:ext cx="3214370" cy="1251585"/>
        </p:xfrm>
        <a:graphic>
          <a:graphicData uri="http://schemas.openxmlformats.org/presentationml/2006/ole">
            <p:oleObj spid="_x0000_s10242" name="Equation" r:id="rId4" imgW="1663560" imgH="863280" progId="Equation.3">
              <p:embed/>
            </p:oleObj>
          </a:graphicData>
        </a:graphic>
      </p:graphicFrame>
      <p:sp>
        <p:nvSpPr>
          <p:cNvPr id="220164" name="Text Box 4"/>
          <p:cNvSpPr txBox="1">
            <a:spLocks noChangeArrowheads="1"/>
          </p:cNvSpPr>
          <p:nvPr/>
        </p:nvSpPr>
        <p:spPr bwMode="auto">
          <a:xfrm>
            <a:off x="609600" y="2340293"/>
            <a:ext cx="5730240" cy="1874131"/>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Tx/>
              <a:buSzTx/>
              <a:buFontTx/>
              <a:buNone/>
            </a:pPr>
            <a:r>
              <a:rPr lang="en-US" sz="1400" b="1" dirty="0" err="1"/>
              <a:t>L</a:t>
            </a:r>
            <a:r>
              <a:rPr lang="en-US" baseline="-25000" dirty="0" err="1">
                <a:solidFill>
                  <a:schemeClr val="tx1"/>
                </a:solidFill>
                <a:effectLst/>
              </a:rPr>
              <a:t>agg</a:t>
            </a:r>
            <a:r>
              <a:rPr lang="en-US" sz="1300" dirty="0"/>
              <a:t> is aggregate light position</a:t>
            </a:r>
          </a:p>
          <a:p>
            <a:pPr algn="l">
              <a:lnSpc>
                <a:spcPct val="100000"/>
              </a:lnSpc>
              <a:spcBef>
                <a:spcPct val="50000"/>
              </a:spcBef>
              <a:buClrTx/>
              <a:buSzTx/>
              <a:buFontTx/>
              <a:buNone/>
            </a:pPr>
            <a:r>
              <a:rPr lang="en-US" sz="1400" b="1" dirty="0"/>
              <a:t>L</a:t>
            </a:r>
            <a:r>
              <a:rPr lang="en-US" baseline="-25000" dirty="0">
                <a:solidFill>
                  <a:schemeClr val="tx1"/>
                </a:solidFill>
                <a:effectLst/>
              </a:rPr>
              <a:t>i</a:t>
            </a:r>
            <a:r>
              <a:rPr lang="en-US" sz="1300" dirty="0"/>
              <a:t> is light position for Light </a:t>
            </a:r>
            <a:r>
              <a:rPr lang="en-US" sz="1300" b="1" dirty="0" err="1"/>
              <a:t>i</a:t>
            </a:r>
            <a:endParaRPr lang="en-US" sz="1300" b="1" dirty="0"/>
          </a:p>
          <a:p>
            <a:pPr algn="l">
              <a:lnSpc>
                <a:spcPct val="100000"/>
              </a:lnSpc>
              <a:spcBef>
                <a:spcPct val="50000"/>
              </a:spcBef>
              <a:buClrTx/>
              <a:buSzTx/>
              <a:buFontTx/>
              <a:buNone/>
            </a:pPr>
            <a:r>
              <a:rPr lang="en-US" sz="1400" b="1" dirty="0" err="1"/>
              <a:t>W</a:t>
            </a:r>
            <a:r>
              <a:rPr lang="en-US" baseline="-25000" dirty="0" err="1">
                <a:solidFill>
                  <a:schemeClr val="tx1"/>
                </a:solidFill>
                <a:effectLst/>
              </a:rPr>
              <a:t>i</a:t>
            </a:r>
            <a:r>
              <a:rPr lang="en-US" sz="1300" dirty="0"/>
              <a:t> is light weight for Light </a:t>
            </a:r>
            <a:r>
              <a:rPr lang="en-US" sz="1300" b="1" dirty="0" err="1"/>
              <a:t>i</a:t>
            </a:r>
            <a:r>
              <a:rPr lang="en-US" sz="1300" b="1" dirty="0"/>
              <a:t> </a:t>
            </a:r>
            <a:r>
              <a:rPr lang="en-US" sz="1300" dirty="0"/>
              <a:t>based on intensity of Light </a:t>
            </a:r>
            <a:r>
              <a:rPr lang="en-US" sz="1300" b="1" dirty="0" err="1"/>
              <a:t>i</a:t>
            </a:r>
            <a:r>
              <a:rPr lang="en-US" sz="1300" b="1" dirty="0"/>
              <a:t> </a:t>
            </a:r>
            <a:r>
              <a:rPr lang="en-US" sz="1300" dirty="0"/>
              <a:t>at V</a:t>
            </a:r>
          </a:p>
          <a:p>
            <a:pPr algn="l">
              <a:lnSpc>
                <a:spcPct val="100000"/>
              </a:lnSpc>
              <a:spcBef>
                <a:spcPct val="50000"/>
              </a:spcBef>
              <a:buClrTx/>
              <a:buSzTx/>
              <a:buFontTx/>
              <a:buNone/>
            </a:pPr>
            <a:r>
              <a:rPr lang="en-US" sz="1300" b="1" dirty="0"/>
              <a:t>n </a:t>
            </a:r>
            <a:r>
              <a:rPr lang="en-US" sz="1300" dirty="0"/>
              <a:t>is number of lights in the current light context</a:t>
            </a:r>
            <a:r>
              <a:rPr lang="en-US" sz="1300" b="1" dirty="0"/>
              <a:t> </a:t>
            </a:r>
          </a:p>
          <a:p>
            <a:pPr algn="l">
              <a:lnSpc>
                <a:spcPct val="100000"/>
              </a:lnSpc>
              <a:spcBef>
                <a:spcPct val="50000"/>
              </a:spcBef>
              <a:buClrTx/>
              <a:buSzTx/>
              <a:buFontTx/>
              <a:buNone/>
            </a:pPr>
            <a:r>
              <a:rPr lang="en-US" sz="1400" b="1" dirty="0"/>
              <a:t>V </a:t>
            </a:r>
            <a:r>
              <a:rPr lang="en-US" sz="1400" dirty="0"/>
              <a:t>is position of the vertex for which we combine lights</a:t>
            </a:r>
            <a:endParaRPr lang="en-US" sz="1400" b="1" dirty="0"/>
          </a:p>
          <a:p>
            <a:pPr algn="l">
              <a:lnSpc>
                <a:spcPct val="100000"/>
              </a:lnSpc>
              <a:spcBef>
                <a:spcPct val="50000"/>
              </a:spcBef>
              <a:buClrTx/>
              <a:buSzTx/>
              <a:buFontTx/>
              <a:buNone/>
            </a:pPr>
            <a:endParaRPr lang="en-US" sz="1400" b="1" dirty="0"/>
          </a:p>
        </p:txBody>
      </p:sp>
      <p:sp>
        <p:nvSpPr>
          <p:cNvPr id="220165" name="Oval 5"/>
          <p:cNvSpPr>
            <a:spLocks noChangeArrowheads="1"/>
          </p:cNvSpPr>
          <p:nvPr/>
        </p:nvSpPr>
        <p:spPr bwMode="auto">
          <a:xfrm>
            <a:off x="3535680" y="1097280"/>
            <a:ext cx="1036320" cy="457200"/>
          </a:xfrm>
          <a:prstGeom prst="ellipse">
            <a:avLst/>
          </a:prstGeom>
          <a:noFill/>
          <a:ln w="88900" algn="ctr">
            <a:solidFill>
              <a:srgbClr val="00FF00"/>
            </a:solidFill>
            <a:round/>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220166" name="Oval 6"/>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220167" name="AutoShape 7"/>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220168" name="Line 8"/>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effectLst>
                <a:outerShdw blurRad="38100" dist="38100" dir="2700000" algn="tl">
                  <a:srgbClr val="000000">
                    <a:alpha val="43137"/>
                  </a:srgbClr>
                </a:outerShdw>
              </a:effectLst>
            </a:endParaRPr>
          </a:p>
        </p:txBody>
      </p:sp>
      <p:sp>
        <p:nvSpPr>
          <p:cNvPr id="220169" name="Text Box 9"/>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alpha val="43137"/>
                    </a:srgbClr>
                  </a:outerShdw>
                </a:effectLst>
                <a:latin typeface="Arial Black" pitchFamily="34" charset="0"/>
              </a:rPr>
              <a:t>Light 0</a:t>
            </a:r>
          </a:p>
        </p:txBody>
      </p:sp>
      <p:sp>
        <p:nvSpPr>
          <p:cNvPr id="220170" name="Text Box 10"/>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alpha val="43137"/>
                    </a:srgbClr>
                  </a:outerShdw>
                </a:effectLst>
                <a:latin typeface="Arial Black" pitchFamily="34" charset="0"/>
              </a:rPr>
              <a:t>Vertex V</a:t>
            </a:r>
          </a:p>
        </p:txBody>
      </p:sp>
      <p:sp>
        <p:nvSpPr>
          <p:cNvPr id="220171" name="Oval 11"/>
          <p:cNvSpPr>
            <a:spLocks noChangeArrowheads="1"/>
          </p:cNvSpPr>
          <p:nvPr/>
        </p:nvSpPr>
        <p:spPr bwMode="auto">
          <a:xfrm>
            <a:off x="3352800" y="1691640"/>
            <a:ext cx="1036320" cy="502920"/>
          </a:xfrm>
          <a:prstGeom prst="ellipse">
            <a:avLst/>
          </a:prstGeom>
          <a:noFill/>
          <a:ln w="88900" algn="ctr">
            <a:solidFill>
              <a:srgbClr val="00FF00"/>
            </a:solidFill>
            <a:round/>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220172" name="AutoShape 12"/>
          <p:cNvSpPr>
            <a:spLocks/>
          </p:cNvSpPr>
          <p:nvPr/>
        </p:nvSpPr>
        <p:spPr bwMode="auto">
          <a:xfrm>
            <a:off x="6522720" y="1097280"/>
            <a:ext cx="243840" cy="594360"/>
          </a:xfrm>
          <a:prstGeom prst="rightBrace">
            <a:avLst>
              <a:gd name="adj1" fmla="val 27083"/>
              <a:gd name="adj2" fmla="val 50000"/>
            </a:avLst>
          </a:prstGeom>
          <a:noFill/>
          <a:ln w="50800">
            <a:solidFill>
              <a:srgbClr val="00FF00"/>
            </a:solidFill>
            <a:round/>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p:txBody>
          <a:bodyPr/>
          <a:lstStyle/>
          <a:p>
            <a:r>
              <a:rPr lang="en-US"/>
              <a:t>“Better” approach math</a:t>
            </a:r>
          </a:p>
        </p:txBody>
      </p:sp>
      <p:sp>
        <p:nvSpPr>
          <p:cNvPr id="222212" name="Text Box 4"/>
          <p:cNvSpPr txBox="1">
            <a:spLocks noChangeArrowheads="1"/>
          </p:cNvSpPr>
          <p:nvPr/>
        </p:nvSpPr>
        <p:spPr bwMode="auto">
          <a:xfrm>
            <a:off x="609600" y="2340293"/>
            <a:ext cx="5730240" cy="1874131"/>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Tx/>
              <a:buSzTx/>
              <a:buFontTx/>
              <a:buNone/>
            </a:pPr>
            <a:r>
              <a:rPr lang="en-US" sz="1400" b="1" dirty="0" err="1"/>
              <a:t>L</a:t>
            </a:r>
            <a:r>
              <a:rPr lang="en-US" baseline="-25000" dirty="0" err="1">
                <a:solidFill>
                  <a:schemeClr val="tx1"/>
                </a:solidFill>
                <a:effectLst/>
              </a:rPr>
              <a:t>agg</a:t>
            </a:r>
            <a:r>
              <a:rPr lang="en-US" sz="1300" dirty="0"/>
              <a:t> is aggregate light position</a:t>
            </a:r>
          </a:p>
          <a:p>
            <a:pPr algn="l">
              <a:lnSpc>
                <a:spcPct val="100000"/>
              </a:lnSpc>
              <a:spcBef>
                <a:spcPct val="50000"/>
              </a:spcBef>
              <a:buClrTx/>
              <a:buSzTx/>
              <a:buFontTx/>
              <a:buNone/>
            </a:pPr>
            <a:r>
              <a:rPr lang="en-US" sz="1400" b="1" dirty="0"/>
              <a:t>L</a:t>
            </a:r>
            <a:r>
              <a:rPr lang="en-US" baseline="-25000" dirty="0">
                <a:solidFill>
                  <a:schemeClr val="tx1"/>
                </a:solidFill>
                <a:effectLst/>
              </a:rPr>
              <a:t>i</a:t>
            </a:r>
            <a:r>
              <a:rPr lang="en-US" sz="1300" dirty="0"/>
              <a:t> is light position for Light </a:t>
            </a:r>
            <a:r>
              <a:rPr lang="en-US" sz="1300" b="1" dirty="0" err="1"/>
              <a:t>i</a:t>
            </a:r>
            <a:endParaRPr lang="en-US" sz="1300" b="1" dirty="0"/>
          </a:p>
          <a:p>
            <a:pPr algn="l">
              <a:lnSpc>
                <a:spcPct val="100000"/>
              </a:lnSpc>
              <a:spcBef>
                <a:spcPct val="50000"/>
              </a:spcBef>
              <a:buClrTx/>
              <a:buSzTx/>
              <a:buFontTx/>
              <a:buNone/>
            </a:pPr>
            <a:r>
              <a:rPr lang="en-US" sz="1400" b="1" dirty="0" err="1"/>
              <a:t>W</a:t>
            </a:r>
            <a:r>
              <a:rPr lang="en-US" baseline="-25000" dirty="0" err="1">
                <a:solidFill>
                  <a:schemeClr val="tx1"/>
                </a:solidFill>
                <a:effectLst/>
              </a:rPr>
              <a:t>i</a:t>
            </a:r>
            <a:r>
              <a:rPr lang="en-US" sz="1300" dirty="0"/>
              <a:t> is light weight for Light </a:t>
            </a:r>
            <a:r>
              <a:rPr lang="en-US" sz="1300" b="1" dirty="0" err="1"/>
              <a:t>i</a:t>
            </a:r>
            <a:r>
              <a:rPr lang="en-US" sz="1300" b="1" dirty="0"/>
              <a:t> </a:t>
            </a:r>
            <a:r>
              <a:rPr lang="en-US" sz="1300" dirty="0"/>
              <a:t>based on intensity of Light </a:t>
            </a:r>
            <a:r>
              <a:rPr lang="en-US" sz="1300" b="1" dirty="0" err="1"/>
              <a:t>i</a:t>
            </a:r>
            <a:r>
              <a:rPr lang="en-US" sz="1300" b="1" dirty="0"/>
              <a:t> </a:t>
            </a:r>
            <a:r>
              <a:rPr lang="en-US" sz="1300" dirty="0"/>
              <a:t>at V</a:t>
            </a:r>
          </a:p>
          <a:p>
            <a:pPr algn="l">
              <a:lnSpc>
                <a:spcPct val="100000"/>
              </a:lnSpc>
              <a:spcBef>
                <a:spcPct val="50000"/>
              </a:spcBef>
              <a:buClrTx/>
              <a:buSzTx/>
              <a:buFontTx/>
              <a:buNone/>
            </a:pPr>
            <a:r>
              <a:rPr lang="en-US" sz="1300" b="1" dirty="0"/>
              <a:t>n </a:t>
            </a:r>
            <a:r>
              <a:rPr lang="en-US" sz="1300" dirty="0"/>
              <a:t>is number of lights in the current light context</a:t>
            </a:r>
            <a:r>
              <a:rPr lang="en-US" sz="1300" b="1" dirty="0"/>
              <a:t> </a:t>
            </a:r>
          </a:p>
          <a:p>
            <a:pPr algn="l">
              <a:lnSpc>
                <a:spcPct val="100000"/>
              </a:lnSpc>
              <a:spcBef>
                <a:spcPct val="50000"/>
              </a:spcBef>
              <a:buClrTx/>
              <a:buSzTx/>
              <a:buFontTx/>
              <a:buNone/>
            </a:pPr>
            <a:r>
              <a:rPr lang="en-US" sz="1400" b="1" dirty="0"/>
              <a:t>V </a:t>
            </a:r>
            <a:r>
              <a:rPr lang="en-US" sz="1400" dirty="0"/>
              <a:t>is position of the vertex for which we combine lights</a:t>
            </a:r>
            <a:endParaRPr lang="en-US" sz="1400" b="1" dirty="0"/>
          </a:p>
          <a:p>
            <a:pPr algn="l">
              <a:lnSpc>
                <a:spcPct val="100000"/>
              </a:lnSpc>
              <a:spcBef>
                <a:spcPct val="50000"/>
              </a:spcBef>
              <a:buClrTx/>
              <a:buSzTx/>
              <a:buFontTx/>
              <a:buNone/>
            </a:pPr>
            <a:endParaRPr lang="en-US" sz="1400" b="1" dirty="0"/>
          </a:p>
        </p:txBody>
      </p:sp>
      <p:sp>
        <p:nvSpPr>
          <p:cNvPr id="222213" name="Oval 5"/>
          <p:cNvSpPr>
            <a:spLocks noChangeArrowheads="1"/>
          </p:cNvSpPr>
          <p:nvPr/>
        </p:nvSpPr>
        <p:spPr bwMode="auto">
          <a:xfrm>
            <a:off x="3474720" y="777240"/>
            <a:ext cx="1097280" cy="777240"/>
          </a:xfrm>
          <a:prstGeom prst="ellipse">
            <a:avLst/>
          </a:prstGeom>
          <a:noFill/>
          <a:ln w="88900" algn="ctr">
            <a:solidFill>
              <a:srgbClr val="00FF00"/>
            </a:solidFill>
            <a:round/>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222214" name="Oval 6"/>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222215" name="AutoShape 7"/>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222216" name="Line 8"/>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effectLst>
                <a:outerShdw blurRad="38100" dist="38100" dir="2700000" algn="tl">
                  <a:srgbClr val="000000">
                    <a:alpha val="43137"/>
                  </a:srgbClr>
                </a:outerShdw>
              </a:effectLst>
            </a:endParaRPr>
          </a:p>
        </p:txBody>
      </p:sp>
      <p:sp>
        <p:nvSpPr>
          <p:cNvPr id="222217" name="Text Box 9"/>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alpha val="43137"/>
                    </a:srgbClr>
                  </a:outerShdw>
                </a:effectLst>
                <a:latin typeface="Arial Black" pitchFamily="34" charset="0"/>
              </a:rPr>
              <a:t>Light 0</a:t>
            </a:r>
          </a:p>
        </p:txBody>
      </p:sp>
      <p:sp>
        <p:nvSpPr>
          <p:cNvPr id="222218" name="Text Box 10"/>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alpha val="43137"/>
                    </a:srgbClr>
                  </a:outerShdw>
                </a:effectLst>
                <a:latin typeface="Arial Black" pitchFamily="34" charset="0"/>
              </a:rPr>
              <a:t>Vertex V</a:t>
            </a:r>
          </a:p>
        </p:txBody>
      </p:sp>
      <p:sp>
        <p:nvSpPr>
          <p:cNvPr id="222220" name="AutoShape 12"/>
          <p:cNvSpPr>
            <a:spLocks/>
          </p:cNvSpPr>
          <p:nvPr/>
        </p:nvSpPr>
        <p:spPr bwMode="auto">
          <a:xfrm>
            <a:off x="6522720" y="1097280"/>
            <a:ext cx="243840" cy="594360"/>
          </a:xfrm>
          <a:prstGeom prst="rightBrace">
            <a:avLst>
              <a:gd name="adj1" fmla="val 27083"/>
              <a:gd name="adj2" fmla="val 50000"/>
            </a:avLst>
          </a:prstGeom>
          <a:noFill/>
          <a:ln w="50800">
            <a:solidFill>
              <a:srgbClr val="00FF00"/>
            </a:solidFill>
            <a:round/>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222223" name="Line 15"/>
          <p:cNvSpPr>
            <a:spLocks noChangeShapeType="1"/>
          </p:cNvSpPr>
          <p:nvPr/>
        </p:nvSpPr>
        <p:spPr bwMode="auto">
          <a:xfrm flipV="1">
            <a:off x="6400800" y="1234440"/>
            <a:ext cx="0" cy="457200"/>
          </a:xfrm>
          <a:prstGeom prst="line">
            <a:avLst/>
          </a:prstGeom>
          <a:noFill/>
          <a:ln w="101600">
            <a:solidFill>
              <a:srgbClr val="00FF00"/>
            </a:solidFill>
            <a:round/>
            <a:headEnd/>
            <a:tailEnd type="triangle" w="med" len="med"/>
          </a:ln>
          <a:effectLst/>
        </p:spPr>
        <p:txBody>
          <a:bodyPr lIns="65306" tIns="32653" rIns="65306" bIns="32653"/>
          <a:lstStyle/>
          <a:p>
            <a:endParaRPr lang="en-US">
              <a:effectLst>
                <a:outerShdw blurRad="38100" dist="38100" dir="2700000" algn="tl">
                  <a:srgbClr val="000000">
                    <a:alpha val="43137"/>
                  </a:srgbClr>
                </a:outerShdw>
              </a:effectLst>
            </a:endParaRPr>
          </a:p>
        </p:txBody>
      </p:sp>
      <p:graphicFrame>
        <p:nvGraphicFramePr>
          <p:cNvPr id="222225" name="Object 17"/>
          <p:cNvGraphicFramePr>
            <a:graphicFrameLocks noChangeAspect="1"/>
          </p:cNvGraphicFramePr>
          <p:nvPr>
            <p:ph idx="1"/>
          </p:nvPr>
        </p:nvGraphicFramePr>
        <p:xfrm>
          <a:off x="1805941" y="851535"/>
          <a:ext cx="3214370" cy="1251585"/>
        </p:xfrm>
        <a:graphic>
          <a:graphicData uri="http://schemas.openxmlformats.org/presentationml/2006/ole">
            <p:oleObj spid="_x0000_s11266" name="Equation" r:id="rId4" imgW="1663560" imgH="863280" progId="Equation.3">
              <p:embed/>
            </p:oleObj>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49858" name="Rectangle 2"/>
          <p:cNvSpPr>
            <a:spLocks noGrp="1" noRot="1" noChangeArrowheads="1"/>
          </p:cNvSpPr>
          <p:nvPr>
            <p:ph type="title"/>
          </p:nvPr>
        </p:nvSpPr>
        <p:spPr/>
        <p:txBody>
          <a:bodyPr/>
          <a:lstStyle/>
          <a:p>
            <a:r>
              <a:rPr lang="en-US"/>
              <a:t>“Better” approach math</a:t>
            </a:r>
          </a:p>
        </p:txBody>
      </p:sp>
      <p:sp>
        <p:nvSpPr>
          <p:cNvPr id="249859" name="Text Box 3"/>
          <p:cNvSpPr txBox="1">
            <a:spLocks noChangeArrowheads="1"/>
          </p:cNvSpPr>
          <p:nvPr/>
        </p:nvSpPr>
        <p:spPr bwMode="auto">
          <a:xfrm>
            <a:off x="609600" y="2340293"/>
            <a:ext cx="5730240" cy="1874131"/>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Tx/>
              <a:buSzTx/>
              <a:buFontTx/>
              <a:buNone/>
            </a:pPr>
            <a:r>
              <a:rPr lang="en-US" sz="1400" b="1" dirty="0" err="1"/>
              <a:t>L</a:t>
            </a:r>
            <a:r>
              <a:rPr lang="en-US" baseline="-25000" dirty="0" err="1">
                <a:solidFill>
                  <a:schemeClr val="tx1"/>
                </a:solidFill>
                <a:effectLst/>
              </a:rPr>
              <a:t>agg</a:t>
            </a:r>
            <a:r>
              <a:rPr lang="en-US" sz="1300" dirty="0"/>
              <a:t> is aggregate light position</a:t>
            </a:r>
          </a:p>
          <a:p>
            <a:pPr algn="l">
              <a:lnSpc>
                <a:spcPct val="100000"/>
              </a:lnSpc>
              <a:spcBef>
                <a:spcPct val="50000"/>
              </a:spcBef>
              <a:buClrTx/>
              <a:buSzTx/>
              <a:buFontTx/>
              <a:buNone/>
            </a:pPr>
            <a:r>
              <a:rPr lang="en-US" sz="1400" b="1" dirty="0"/>
              <a:t>L</a:t>
            </a:r>
            <a:r>
              <a:rPr lang="en-US" baseline="-25000" dirty="0">
                <a:solidFill>
                  <a:schemeClr val="tx1"/>
                </a:solidFill>
                <a:effectLst/>
              </a:rPr>
              <a:t>i</a:t>
            </a:r>
            <a:r>
              <a:rPr lang="en-US" sz="1300" dirty="0"/>
              <a:t> is light position for Light </a:t>
            </a:r>
            <a:r>
              <a:rPr lang="en-US" sz="1300" b="1" dirty="0" err="1"/>
              <a:t>i</a:t>
            </a:r>
            <a:endParaRPr lang="en-US" sz="1300" b="1" dirty="0"/>
          </a:p>
          <a:p>
            <a:pPr algn="l">
              <a:lnSpc>
                <a:spcPct val="100000"/>
              </a:lnSpc>
              <a:spcBef>
                <a:spcPct val="50000"/>
              </a:spcBef>
              <a:buClrTx/>
              <a:buSzTx/>
              <a:buFontTx/>
              <a:buNone/>
            </a:pPr>
            <a:r>
              <a:rPr lang="en-US" sz="1400" b="1" dirty="0" err="1"/>
              <a:t>W</a:t>
            </a:r>
            <a:r>
              <a:rPr lang="en-US" baseline="-25000" dirty="0" err="1">
                <a:solidFill>
                  <a:schemeClr val="tx1"/>
                </a:solidFill>
                <a:effectLst/>
              </a:rPr>
              <a:t>i</a:t>
            </a:r>
            <a:r>
              <a:rPr lang="en-US" sz="1300" dirty="0"/>
              <a:t> is light weight for Light </a:t>
            </a:r>
            <a:r>
              <a:rPr lang="en-US" sz="1300" b="1" dirty="0" err="1"/>
              <a:t>i</a:t>
            </a:r>
            <a:r>
              <a:rPr lang="en-US" sz="1300" b="1" dirty="0"/>
              <a:t> </a:t>
            </a:r>
            <a:r>
              <a:rPr lang="en-US" sz="1300" dirty="0"/>
              <a:t>based on intensity of Light </a:t>
            </a:r>
            <a:r>
              <a:rPr lang="en-US" sz="1300" b="1" dirty="0" err="1"/>
              <a:t>i</a:t>
            </a:r>
            <a:r>
              <a:rPr lang="en-US" sz="1300" b="1" dirty="0"/>
              <a:t> </a:t>
            </a:r>
            <a:r>
              <a:rPr lang="en-US" sz="1300" dirty="0"/>
              <a:t>at V</a:t>
            </a:r>
          </a:p>
          <a:p>
            <a:pPr algn="l">
              <a:lnSpc>
                <a:spcPct val="100000"/>
              </a:lnSpc>
              <a:spcBef>
                <a:spcPct val="50000"/>
              </a:spcBef>
              <a:buClrTx/>
              <a:buSzTx/>
              <a:buFontTx/>
              <a:buNone/>
            </a:pPr>
            <a:r>
              <a:rPr lang="en-US" sz="1300" b="1" dirty="0"/>
              <a:t>n </a:t>
            </a:r>
            <a:r>
              <a:rPr lang="en-US" sz="1300" dirty="0"/>
              <a:t>is number of lights in the current light context</a:t>
            </a:r>
            <a:r>
              <a:rPr lang="en-US" sz="1300" b="1" dirty="0"/>
              <a:t> </a:t>
            </a:r>
          </a:p>
          <a:p>
            <a:pPr algn="l">
              <a:lnSpc>
                <a:spcPct val="100000"/>
              </a:lnSpc>
              <a:spcBef>
                <a:spcPct val="50000"/>
              </a:spcBef>
              <a:buClrTx/>
              <a:buSzTx/>
              <a:buFontTx/>
              <a:buNone/>
            </a:pPr>
            <a:r>
              <a:rPr lang="en-US" sz="1400" b="1" dirty="0"/>
              <a:t>V </a:t>
            </a:r>
            <a:r>
              <a:rPr lang="en-US" sz="1400" dirty="0"/>
              <a:t>is position of the vertex for which we combine lights</a:t>
            </a:r>
            <a:endParaRPr lang="en-US" sz="1400" b="1" dirty="0"/>
          </a:p>
          <a:p>
            <a:pPr algn="l">
              <a:lnSpc>
                <a:spcPct val="100000"/>
              </a:lnSpc>
              <a:spcBef>
                <a:spcPct val="50000"/>
              </a:spcBef>
              <a:buClrTx/>
              <a:buSzTx/>
              <a:buFontTx/>
              <a:buNone/>
            </a:pPr>
            <a:endParaRPr lang="en-US" sz="1400" b="1" dirty="0"/>
          </a:p>
        </p:txBody>
      </p:sp>
      <p:sp>
        <p:nvSpPr>
          <p:cNvPr id="249860" name="Oval 4"/>
          <p:cNvSpPr>
            <a:spLocks noChangeArrowheads="1"/>
          </p:cNvSpPr>
          <p:nvPr/>
        </p:nvSpPr>
        <p:spPr bwMode="auto">
          <a:xfrm>
            <a:off x="3474720" y="777240"/>
            <a:ext cx="1097280" cy="777240"/>
          </a:xfrm>
          <a:prstGeom prst="ellipse">
            <a:avLst/>
          </a:prstGeom>
          <a:noFill/>
          <a:ln w="88900" algn="ctr">
            <a:solidFill>
              <a:srgbClr val="00FF00"/>
            </a:solidFill>
            <a:round/>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249861" name="Oval 5"/>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249862" name="AutoShape 6"/>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249863" name="Line 7"/>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effectLst>
                <a:outerShdw blurRad="38100" dist="38100" dir="2700000" algn="tl">
                  <a:srgbClr val="000000">
                    <a:alpha val="43137"/>
                  </a:srgbClr>
                </a:outerShdw>
              </a:effectLst>
            </a:endParaRPr>
          </a:p>
        </p:txBody>
      </p:sp>
      <p:sp>
        <p:nvSpPr>
          <p:cNvPr id="249864" name="Text Box 8"/>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alpha val="43137"/>
                    </a:srgbClr>
                  </a:outerShdw>
                </a:effectLst>
                <a:latin typeface="Arial Black" pitchFamily="34" charset="0"/>
              </a:rPr>
              <a:t>Light 0</a:t>
            </a:r>
          </a:p>
        </p:txBody>
      </p:sp>
      <p:sp>
        <p:nvSpPr>
          <p:cNvPr id="249865" name="Text Box 9"/>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alpha val="43137"/>
                    </a:srgbClr>
                  </a:outerShdw>
                </a:effectLst>
                <a:latin typeface="Arial Black" pitchFamily="34" charset="0"/>
              </a:rPr>
              <a:t>Vertex V</a:t>
            </a:r>
          </a:p>
        </p:txBody>
      </p:sp>
      <p:sp>
        <p:nvSpPr>
          <p:cNvPr id="249866" name="AutoShape 10"/>
          <p:cNvSpPr>
            <a:spLocks/>
          </p:cNvSpPr>
          <p:nvPr/>
        </p:nvSpPr>
        <p:spPr bwMode="auto">
          <a:xfrm>
            <a:off x="6522720" y="1097280"/>
            <a:ext cx="243840" cy="594360"/>
          </a:xfrm>
          <a:prstGeom prst="rightBrace">
            <a:avLst>
              <a:gd name="adj1" fmla="val 27083"/>
              <a:gd name="adj2" fmla="val 50000"/>
            </a:avLst>
          </a:prstGeom>
          <a:noFill/>
          <a:ln w="50800">
            <a:solidFill>
              <a:srgbClr val="00FF00"/>
            </a:solidFill>
            <a:round/>
            <a:headEnd/>
            <a:tailEnd/>
          </a:ln>
          <a:effectLst/>
        </p:spPr>
        <p:txBody>
          <a:bodyPr wrap="none" lIns="65306" tIns="32653" rIns="65306" bIns="32653" anchor="ctr"/>
          <a:lstStyle/>
          <a:p>
            <a:endParaRPr lang="en-US">
              <a:effectLst>
                <a:outerShdw blurRad="38100" dist="38100" dir="2700000" algn="tl">
                  <a:srgbClr val="000000">
                    <a:alpha val="43137"/>
                  </a:srgbClr>
                </a:outerShdw>
              </a:effectLst>
            </a:endParaRPr>
          </a:p>
        </p:txBody>
      </p:sp>
      <p:sp>
        <p:nvSpPr>
          <p:cNvPr id="249867" name="Line 11"/>
          <p:cNvSpPr>
            <a:spLocks noChangeShapeType="1"/>
          </p:cNvSpPr>
          <p:nvPr/>
        </p:nvSpPr>
        <p:spPr bwMode="auto">
          <a:xfrm flipV="1">
            <a:off x="6400800" y="1234440"/>
            <a:ext cx="0" cy="457200"/>
          </a:xfrm>
          <a:prstGeom prst="line">
            <a:avLst/>
          </a:prstGeom>
          <a:noFill/>
          <a:ln w="101600">
            <a:solidFill>
              <a:srgbClr val="00FF00"/>
            </a:solidFill>
            <a:round/>
            <a:headEnd/>
            <a:tailEnd type="triangle" w="med" len="med"/>
          </a:ln>
          <a:effectLst/>
        </p:spPr>
        <p:txBody>
          <a:bodyPr lIns="65306" tIns="32653" rIns="65306" bIns="32653"/>
          <a:lstStyle/>
          <a:p>
            <a:endParaRPr lang="en-US">
              <a:effectLst>
                <a:outerShdw blurRad="38100" dist="38100" dir="2700000" algn="tl">
                  <a:srgbClr val="000000">
                    <a:alpha val="43137"/>
                  </a:srgbClr>
                </a:outerShdw>
              </a:effectLst>
            </a:endParaRPr>
          </a:p>
        </p:txBody>
      </p:sp>
      <p:graphicFrame>
        <p:nvGraphicFramePr>
          <p:cNvPr id="249868" name="Object 12"/>
          <p:cNvGraphicFramePr>
            <a:graphicFrameLocks noChangeAspect="1"/>
          </p:cNvGraphicFramePr>
          <p:nvPr>
            <p:ph idx="1"/>
          </p:nvPr>
        </p:nvGraphicFramePr>
        <p:xfrm>
          <a:off x="1805941" y="851535"/>
          <a:ext cx="3214370" cy="1251585"/>
        </p:xfrm>
        <a:graphic>
          <a:graphicData uri="http://schemas.openxmlformats.org/presentationml/2006/ole">
            <p:oleObj spid="_x0000_s12290" name="Equation" r:id="rId4" imgW="1663560" imgH="863280" progId="Equation.3">
              <p:embed/>
            </p:oleObj>
          </a:graphicData>
        </a:graphic>
      </p:graphicFrame>
      <p:sp>
        <p:nvSpPr>
          <p:cNvPr id="249869" name="Line 13"/>
          <p:cNvSpPr>
            <a:spLocks noChangeShapeType="1"/>
          </p:cNvSpPr>
          <p:nvPr/>
        </p:nvSpPr>
        <p:spPr bwMode="auto">
          <a:xfrm>
            <a:off x="2865120" y="685800"/>
            <a:ext cx="365760" cy="320040"/>
          </a:xfrm>
          <a:prstGeom prst="line">
            <a:avLst/>
          </a:prstGeom>
          <a:noFill/>
          <a:ln w="101600">
            <a:solidFill>
              <a:srgbClr val="00FF00"/>
            </a:solidFill>
            <a:round/>
            <a:headEnd/>
            <a:tailEnd type="triangle" w="med" len="med"/>
          </a:ln>
          <a:effectLst/>
        </p:spPr>
        <p:txBody>
          <a:bodyPr lIns="65306" tIns="32653" rIns="65306" bIns="32653"/>
          <a:lstStyle/>
          <a:p>
            <a:endParaRPr lang="en-US">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24258" name="Rectangle 2"/>
          <p:cNvSpPr>
            <a:spLocks noGrp="1" noRot="1" noChangeArrowheads="1"/>
          </p:cNvSpPr>
          <p:nvPr>
            <p:ph type="title"/>
          </p:nvPr>
        </p:nvSpPr>
        <p:spPr/>
        <p:txBody>
          <a:bodyPr/>
          <a:lstStyle/>
          <a:p>
            <a:r>
              <a:rPr lang="en-US"/>
              <a:t>“Better” approach math</a:t>
            </a:r>
          </a:p>
        </p:txBody>
      </p:sp>
      <p:sp>
        <p:nvSpPr>
          <p:cNvPr id="224260" name="Text Box 4"/>
          <p:cNvSpPr txBox="1">
            <a:spLocks noChangeArrowheads="1"/>
          </p:cNvSpPr>
          <p:nvPr/>
        </p:nvSpPr>
        <p:spPr bwMode="auto">
          <a:xfrm>
            <a:off x="609600" y="2340293"/>
            <a:ext cx="5730240" cy="1874131"/>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Tx/>
              <a:buSzTx/>
              <a:buFontTx/>
              <a:buNone/>
            </a:pPr>
            <a:r>
              <a:rPr lang="en-US" sz="1400" b="1" dirty="0" err="1"/>
              <a:t>L</a:t>
            </a:r>
            <a:r>
              <a:rPr lang="en-US" baseline="-25000" dirty="0" err="1">
                <a:solidFill>
                  <a:schemeClr val="tx1"/>
                </a:solidFill>
              </a:rPr>
              <a:t>agg</a:t>
            </a:r>
            <a:r>
              <a:rPr lang="en-US" sz="1300" dirty="0"/>
              <a:t> is aggregate light position</a:t>
            </a:r>
          </a:p>
          <a:p>
            <a:pPr algn="l">
              <a:lnSpc>
                <a:spcPct val="100000"/>
              </a:lnSpc>
              <a:spcBef>
                <a:spcPct val="50000"/>
              </a:spcBef>
              <a:buClrTx/>
              <a:buSzTx/>
              <a:buFontTx/>
              <a:buNone/>
            </a:pPr>
            <a:r>
              <a:rPr lang="en-US" sz="1400" b="1" dirty="0"/>
              <a:t>L</a:t>
            </a:r>
            <a:r>
              <a:rPr lang="en-US" baseline="-25000" dirty="0">
                <a:solidFill>
                  <a:schemeClr val="tx1"/>
                </a:solidFill>
              </a:rPr>
              <a:t>i</a:t>
            </a:r>
            <a:r>
              <a:rPr lang="en-US" sz="1300" dirty="0"/>
              <a:t> is light position for Light </a:t>
            </a:r>
            <a:r>
              <a:rPr lang="en-US" sz="1300" b="1" dirty="0" err="1"/>
              <a:t>i</a:t>
            </a:r>
            <a:endParaRPr lang="en-US" sz="1300" b="1" dirty="0"/>
          </a:p>
          <a:p>
            <a:pPr algn="l">
              <a:lnSpc>
                <a:spcPct val="100000"/>
              </a:lnSpc>
              <a:spcBef>
                <a:spcPct val="50000"/>
              </a:spcBef>
              <a:buClrTx/>
              <a:buSzTx/>
              <a:buFontTx/>
              <a:buNone/>
            </a:pPr>
            <a:r>
              <a:rPr lang="en-US" sz="1400" b="1" dirty="0" err="1"/>
              <a:t>W</a:t>
            </a:r>
            <a:r>
              <a:rPr lang="en-US" baseline="-25000" dirty="0" err="1">
                <a:solidFill>
                  <a:schemeClr val="tx1"/>
                </a:solidFill>
              </a:rPr>
              <a:t>i</a:t>
            </a:r>
            <a:r>
              <a:rPr lang="en-US" sz="1300" dirty="0"/>
              <a:t> is light weight for Light </a:t>
            </a:r>
            <a:r>
              <a:rPr lang="en-US" sz="1300" b="1" dirty="0" err="1"/>
              <a:t>i</a:t>
            </a:r>
            <a:r>
              <a:rPr lang="en-US" sz="1300" b="1" dirty="0"/>
              <a:t> </a:t>
            </a:r>
            <a:r>
              <a:rPr lang="en-US" sz="1300" dirty="0"/>
              <a:t>based on intensity of Light </a:t>
            </a:r>
            <a:r>
              <a:rPr lang="en-US" sz="1300" b="1" dirty="0" err="1"/>
              <a:t>i</a:t>
            </a:r>
            <a:r>
              <a:rPr lang="en-US" sz="1300" b="1" dirty="0"/>
              <a:t> </a:t>
            </a:r>
            <a:r>
              <a:rPr lang="en-US" sz="1300" dirty="0"/>
              <a:t>at V</a:t>
            </a:r>
          </a:p>
          <a:p>
            <a:pPr algn="l">
              <a:lnSpc>
                <a:spcPct val="100000"/>
              </a:lnSpc>
              <a:spcBef>
                <a:spcPct val="50000"/>
              </a:spcBef>
              <a:buClrTx/>
              <a:buSzTx/>
              <a:buFontTx/>
              <a:buNone/>
            </a:pPr>
            <a:r>
              <a:rPr lang="en-US" sz="1300" b="1" dirty="0"/>
              <a:t>n </a:t>
            </a:r>
            <a:r>
              <a:rPr lang="en-US" sz="1300" dirty="0"/>
              <a:t>is number of lights in the current light context</a:t>
            </a:r>
            <a:r>
              <a:rPr lang="en-US" sz="1300" b="1" dirty="0"/>
              <a:t> </a:t>
            </a:r>
          </a:p>
          <a:p>
            <a:pPr algn="l">
              <a:lnSpc>
                <a:spcPct val="100000"/>
              </a:lnSpc>
              <a:spcBef>
                <a:spcPct val="50000"/>
              </a:spcBef>
              <a:buClrTx/>
              <a:buSzTx/>
              <a:buFontTx/>
              <a:buNone/>
            </a:pPr>
            <a:r>
              <a:rPr lang="en-US" sz="1400" b="1" dirty="0"/>
              <a:t>V </a:t>
            </a:r>
            <a:r>
              <a:rPr lang="en-US" sz="1400" dirty="0"/>
              <a:t>is position of the vertex for which we combine lights</a:t>
            </a:r>
            <a:endParaRPr lang="en-US" sz="1400" b="1" dirty="0"/>
          </a:p>
          <a:p>
            <a:pPr algn="l">
              <a:lnSpc>
                <a:spcPct val="100000"/>
              </a:lnSpc>
              <a:spcBef>
                <a:spcPct val="50000"/>
              </a:spcBef>
              <a:buClrTx/>
              <a:buSzTx/>
              <a:buFontTx/>
              <a:buNone/>
            </a:pPr>
            <a:endParaRPr lang="en-US" sz="1400" b="1" dirty="0"/>
          </a:p>
        </p:txBody>
      </p:sp>
      <p:sp>
        <p:nvSpPr>
          <p:cNvPr id="224261" name="Oval 5"/>
          <p:cNvSpPr>
            <a:spLocks noChangeArrowheads="1"/>
          </p:cNvSpPr>
          <p:nvPr/>
        </p:nvSpPr>
        <p:spPr bwMode="auto">
          <a:xfrm>
            <a:off x="2377440" y="777240"/>
            <a:ext cx="2316480" cy="77724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224262" name="Oval 6"/>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224263" name="AutoShape 7"/>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224264" name="Line 8"/>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224265" name="Text Box 9"/>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224266" name="Text Box 10"/>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224269" name="Line 13"/>
          <p:cNvSpPr>
            <a:spLocks noChangeShapeType="1"/>
          </p:cNvSpPr>
          <p:nvPr/>
        </p:nvSpPr>
        <p:spPr bwMode="auto">
          <a:xfrm flipV="1">
            <a:off x="6400800" y="1234440"/>
            <a:ext cx="0" cy="457200"/>
          </a:xfrm>
          <a:prstGeom prst="line">
            <a:avLst/>
          </a:prstGeom>
          <a:noFill/>
          <a:ln w="101600">
            <a:solidFill>
              <a:srgbClr val="00FF00"/>
            </a:solidFill>
            <a:round/>
            <a:headEnd/>
            <a:tailEnd type="triangle" w="med" len="med"/>
          </a:ln>
          <a:effectLst/>
        </p:spPr>
        <p:txBody>
          <a:bodyPr lIns="65306" tIns="32653" rIns="65306" bIns="32653"/>
          <a:lstStyle/>
          <a:p>
            <a:endParaRPr lang="en-US"/>
          </a:p>
        </p:txBody>
      </p:sp>
      <p:sp>
        <p:nvSpPr>
          <p:cNvPr id="224270" name="Line 14"/>
          <p:cNvSpPr>
            <a:spLocks noChangeShapeType="1"/>
          </p:cNvSpPr>
          <p:nvPr/>
        </p:nvSpPr>
        <p:spPr bwMode="auto">
          <a:xfrm flipV="1">
            <a:off x="6461760" y="1600200"/>
            <a:ext cx="609600" cy="91440"/>
          </a:xfrm>
          <a:prstGeom prst="line">
            <a:avLst/>
          </a:prstGeom>
          <a:noFill/>
          <a:ln w="101600">
            <a:solidFill>
              <a:srgbClr val="00FF00"/>
            </a:solidFill>
            <a:round/>
            <a:headEnd/>
            <a:tailEnd type="triangle" w="med" len="med"/>
          </a:ln>
          <a:effectLst/>
        </p:spPr>
        <p:txBody>
          <a:bodyPr lIns="65306" tIns="32653" rIns="65306" bIns="32653"/>
          <a:lstStyle/>
          <a:p>
            <a:endParaRPr lang="en-US"/>
          </a:p>
        </p:txBody>
      </p:sp>
      <p:sp>
        <p:nvSpPr>
          <p:cNvPr id="224271" name="Line 15"/>
          <p:cNvSpPr>
            <a:spLocks noChangeShapeType="1"/>
          </p:cNvSpPr>
          <p:nvPr/>
        </p:nvSpPr>
        <p:spPr bwMode="auto">
          <a:xfrm flipV="1">
            <a:off x="6400800" y="1325880"/>
            <a:ext cx="365760" cy="365760"/>
          </a:xfrm>
          <a:prstGeom prst="line">
            <a:avLst/>
          </a:prstGeom>
          <a:noFill/>
          <a:ln w="101600">
            <a:solidFill>
              <a:srgbClr val="00FF00"/>
            </a:solidFill>
            <a:round/>
            <a:headEnd/>
            <a:tailEnd type="triangle" w="med" len="med"/>
          </a:ln>
          <a:effectLst/>
        </p:spPr>
        <p:txBody>
          <a:bodyPr lIns="65306" tIns="32653" rIns="65306" bIns="32653"/>
          <a:lstStyle/>
          <a:p>
            <a:endParaRPr lang="en-US"/>
          </a:p>
        </p:txBody>
      </p:sp>
      <p:graphicFrame>
        <p:nvGraphicFramePr>
          <p:cNvPr id="224275" name="Object 19"/>
          <p:cNvGraphicFramePr>
            <a:graphicFrameLocks noChangeAspect="1"/>
          </p:cNvGraphicFramePr>
          <p:nvPr>
            <p:ph idx="1"/>
          </p:nvPr>
        </p:nvGraphicFramePr>
        <p:xfrm>
          <a:off x="1828801" y="868680"/>
          <a:ext cx="3214370" cy="1251585"/>
        </p:xfrm>
        <a:graphic>
          <a:graphicData uri="http://schemas.openxmlformats.org/presentationml/2006/ole">
            <p:oleObj spid="_x0000_s13314" name="Equation" r:id="rId4" imgW="1663560" imgH="863280" progId="Equation.3">
              <p:embed/>
            </p:oleObj>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26306" name="Rectangle 2"/>
          <p:cNvSpPr>
            <a:spLocks noGrp="1" noRot="1" noChangeArrowheads="1"/>
          </p:cNvSpPr>
          <p:nvPr>
            <p:ph type="title"/>
          </p:nvPr>
        </p:nvSpPr>
        <p:spPr/>
        <p:txBody>
          <a:bodyPr/>
          <a:lstStyle/>
          <a:p>
            <a:r>
              <a:rPr lang="en-US"/>
              <a:t>“Better” approach</a:t>
            </a:r>
          </a:p>
        </p:txBody>
      </p:sp>
      <p:graphicFrame>
        <p:nvGraphicFramePr>
          <p:cNvPr id="226307" name="Object 3"/>
          <p:cNvGraphicFramePr>
            <a:graphicFrameLocks noChangeAspect="1"/>
          </p:cNvGraphicFramePr>
          <p:nvPr>
            <p:ph idx="1"/>
          </p:nvPr>
        </p:nvGraphicFramePr>
        <p:xfrm>
          <a:off x="1805941" y="851535"/>
          <a:ext cx="3214370" cy="1251585"/>
        </p:xfrm>
        <a:graphic>
          <a:graphicData uri="http://schemas.openxmlformats.org/presentationml/2006/ole">
            <p:oleObj spid="_x0000_s14338" name="Equation" r:id="rId4" imgW="1663560" imgH="863280" progId="Equation.3">
              <p:embed/>
            </p:oleObj>
          </a:graphicData>
        </a:graphic>
      </p:graphicFrame>
      <p:sp>
        <p:nvSpPr>
          <p:cNvPr id="226308" name="Text Box 4"/>
          <p:cNvSpPr txBox="1">
            <a:spLocks noChangeArrowheads="1"/>
          </p:cNvSpPr>
          <p:nvPr/>
        </p:nvSpPr>
        <p:spPr bwMode="auto">
          <a:xfrm>
            <a:off x="609600" y="2340293"/>
            <a:ext cx="5730240" cy="1874131"/>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Tx/>
              <a:buSzTx/>
              <a:buFontTx/>
              <a:buNone/>
            </a:pPr>
            <a:r>
              <a:rPr lang="en-US" sz="1400" b="1" dirty="0" err="1"/>
              <a:t>L</a:t>
            </a:r>
            <a:r>
              <a:rPr lang="en-US" baseline="-25000" dirty="0" err="1">
                <a:solidFill>
                  <a:schemeClr val="tx1"/>
                </a:solidFill>
              </a:rPr>
              <a:t>agg</a:t>
            </a:r>
            <a:r>
              <a:rPr lang="en-US" sz="1300" dirty="0"/>
              <a:t> is aggregate light position</a:t>
            </a:r>
          </a:p>
          <a:p>
            <a:pPr algn="l">
              <a:lnSpc>
                <a:spcPct val="100000"/>
              </a:lnSpc>
              <a:spcBef>
                <a:spcPct val="50000"/>
              </a:spcBef>
              <a:buClrTx/>
              <a:buSzTx/>
              <a:buFontTx/>
              <a:buNone/>
            </a:pPr>
            <a:r>
              <a:rPr lang="en-US" sz="1400" b="1" dirty="0"/>
              <a:t>L</a:t>
            </a:r>
            <a:r>
              <a:rPr lang="en-US" baseline="-25000" dirty="0">
                <a:solidFill>
                  <a:schemeClr val="tx1"/>
                </a:solidFill>
              </a:rPr>
              <a:t>i</a:t>
            </a:r>
            <a:r>
              <a:rPr lang="en-US" sz="1300" dirty="0"/>
              <a:t> is light position for Light </a:t>
            </a:r>
            <a:r>
              <a:rPr lang="en-US" sz="1300" b="1" dirty="0" err="1"/>
              <a:t>i</a:t>
            </a:r>
            <a:endParaRPr lang="en-US" sz="1300" b="1" dirty="0"/>
          </a:p>
          <a:p>
            <a:pPr algn="l">
              <a:lnSpc>
                <a:spcPct val="100000"/>
              </a:lnSpc>
              <a:spcBef>
                <a:spcPct val="50000"/>
              </a:spcBef>
              <a:buClrTx/>
              <a:buSzTx/>
              <a:buFontTx/>
              <a:buNone/>
            </a:pPr>
            <a:r>
              <a:rPr lang="en-US" sz="1400" b="1" dirty="0" err="1"/>
              <a:t>W</a:t>
            </a:r>
            <a:r>
              <a:rPr lang="en-US" baseline="-25000" dirty="0" err="1">
                <a:solidFill>
                  <a:schemeClr val="tx1"/>
                </a:solidFill>
              </a:rPr>
              <a:t>i</a:t>
            </a:r>
            <a:r>
              <a:rPr lang="en-US" sz="1300" dirty="0"/>
              <a:t> is light weight for Light </a:t>
            </a:r>
            <a:r>
              <a:rPr lang="en-US" sz="1300" b="1" dirty="0" err="1"/>
              <a:t>i</a:t>
            </a:r>
            <a:r>
              <a:rPr lang="en-US" sz="1300" b="1" dirty="0"/>
              <a:t> </a:t>
            </a:r>
            <a:r>
              <a:rPr lang="en-US" sz="1300" dirty="0"/>
              <a:t>based on intensity of Light </a:t>
            </a:r>
            <a:r>
              <a:rPr lang="en-US" sz="1300" b="1" dirty="0" err="1"/>
              <a:t>i</a:t>
            </a:r>
            <a:r>
              <a:rPr lang="en-US" sz="1300" b="1" dirty="0"/>
              <a:t> </a:t>
            </a:r>
            <a:r>
              <a:rPr lang="en-US" sz="1300" dirty="0"/>
              <a:t>at V</a:t>
            </a:r>
          </a:p>
          <a:p>
            <a:pPr algn="l">
              <a:lnSpc>
                <a:spcPct val="100000"/>
              </a:lnSpc>
              <a:spcBef>
                <a:spcPct val="50000"/>
              </a:spcBef>
              <a:buClrTx/>
              <a:buSzTx/>
              <a:buFontTx/>
              <a:buNone/>
            </a:pPr>
            <a:r>
              <a:rPr lang="en-US" sz="1300" b="1" dirty="0"/>
              <a:t>n </a:t>
            </a:r>
            <a:r>
              <a:rPr lang="en-US" sz="1300" dirty="0"/>
              <a:t>is number of lights in the current light context</a:t>
            </a:r>
            <a:r>
              <a:rPr lang="en-US" sz="1300" b="1" dirty="0"/>
              <a:t> </a:t>
            </a:r>
          </a:p>
          <a:p>
            <a:pPr algn="l">
              <a:lnSpc>
                <a:spcPct val="100000"/>
              </a:lnSpc>
              <a:spcBef>
                <a:spcPct val="50000"/>
              </a:spcBef>
              <a:buClrTx/>
              <a:buSzTx/>
              <a:buFontTx/>
              <a:buNone/>
            </a:pPr>
            <a:r>
              <a:rPr lang="en-US" sz="1400" b="1" dirty="0"/>
              <a:t>V </a:t>
            </a:r>
            <a:r>
              <a:rPr lang="en-US" sz="1400" dirty="0"/>
              <a:t>is position of the vertex for which we combine lights</a:t>
            </a:r>
            <a:endParaRPr lang="en-US" sz="1400" b="1" dirty="0"/>
          </a:p>
          <a:p>
            <a:pPr algn="l">
              <a:lnSpc>
                <a:spcPct val="100000"/>
              </a:lnSpc>
              <a:spcBef>
                <a:spcPct val="50000"/>
              </a:spcBef>
              <a:buClrTx/>
              <a:buSzTx/>
              <a:buFontTx/>
              <a:buNone/>
            </a:pPr>
            <a:endParaRPr lang="en-US" sz="1400" b="1" dirty="0"/>
          </a:p>
        </p:txBody>
      </p:sp>
      <p:sp>
        <p:nvSpPr>
          <p:cNvPr id="226309" name="Oval 5"/>
          <p:cNvSpPr>
            <a:spLocks noChangeArrowheads="1"/>
          </p:cNvSpPr>
          <p:nvPr/>
        </p:nvSpPr>
        <p:spPr bwMode="auto">
          <a:xfrm>
            <a:off x="2499360" y="1463040"/>
            <a:ext cx="2194560" cy="77724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226310" name="Oval 6"/>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226311" name="AutoShape 7"/>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226312" name="Line 8"/>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226313" name="Text Box 9"/>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226314" name="Text Box 10"/>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226317" name="Line 13"/>
          <p:cNvSpPr>
            <a:spLocks noChangeShapeType="1"/>
          </p:cNvSpPr>
          <p:nvPr/>
        </p:nvSpPr>
        <p:spPr bwMode="auto">
          <a:xfrm flipV="1">
            <a:off x="6400800" y="1325880"/>
            <a:ext cx="365760" cy="365760"/>
          </a:xfrm>
          <a:prstGeom prst="line">
            <a:avLst/>
          </a:prstGeom>
          <a:noFill/>
          <a:ln w="101600">
            <a:solidFill>
              <a:srgbClr val="00FF00"/>
            </a:solidFill>
            <a:round/>
            <a:headEnd/>
            <a:tailEnd type="triangle" w="med" len="med"/>
          </a:ln>
          <a:effectLst/>
        </p:spPr>
        <p:txBody>
          <a:bodyPr lIns="65306" tIns="32653" rIns="65306" bIns="32653"/>
          <a:lstStyle/>
          <a:p>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28354" name="Rectangle 2"/>
          <p:cNvSpPr>
            <a:spLocks noGrp="1" noRot="1" noChangeArrowheads="1"/>
          </p:cNvSpPr>
          <p:nvPr>
            <p:ph type="title"/>
          </p:nvPr>
        </p:nvSpPr>
        <p:spPr/>
        <p:txBody>
          <a:bodyPr/>
          <a:lstStyle/>
          <a:p>
            <a:r>
              <a:rPr lang="en-US"/>
              <a:t>“Better” approach</a:t>
            </a:r>
          </a:p>
        </p:txBody>
      </p:sp>
      <p:graphicFrame>
        <p:nvGraphicFramePr>
          <p:cNvPr id="228355" name="Object 3"/>
          <p:cNvGraphicFramePr>
            <a:graphicFrameLocks noChangeAspect="1"/>
          </p:cNvGraphicFramePr>
          <p:nvPr>
            <p:ph idx="1"/>
          </p:nvPr>
        </p:nvGraphicFramePr>
        <p:xfrm>
          <a:off x="1805941" y="851535"/>
          <a:ext cx="3214370" cy="1251585"/>
        </p:xfrm>
        <a:graphic>
          <a:graphicData uri="http://schemas.openxmlformats.org/presentationml/2006/ole">
            <p:oleObj spid="_x0000_s15362" name="Equation" r:id="rId4" imgW="1663560" imgH="863280" progId="Equation.3">
              <p:embed/>
            </p:oleObj>
          </a:graphicData>
        </a:graphic>
      </p:graphicFrame>
      <p:sp>
        <p:nvSpPr>
          <p:cNvPr id="228356" name="Text Box 4"/>
          <p:cNvSpPr txBox="1">
            <a:spLocks noChangeArrowheads="1"/>
          </p:cNvSpPr>
          <p:nvPr/>
        </p:nvSpPr>
        <p:spPr bwMode="auto">
          <a:xfrm>
            <a:off x="609600" y="2340293"/>
            <a:ext cx="5730240" cy="1874131"/>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Tx/>
              <a:buSzTx/>
              <a:buFontTx/>
              <a:buNone/>
            </a:pPr>
            <a:r>
              <a:rPr lang="en-US" sz="1400" b="1" dirty="0" err="1"/>
              <a:t>L</a:t>
            </a:r>
            <a:r>
              <a:rPr lang="en-US" baseline="-25000" dirty="0" err="1">
                <a:solidFill>
                  <a:schemeClr val="tx1"/>
                </a:solidFill>
              </a:rPr>
              <a:t>agg</a:t>
            </a:r>
            <a:r>
              <a:rPr lang="en-US" sz="1300" dirty="0"/>
              <a:t> is aggregate light position</a:t>
            </a:r>
          </a:p>
          <a:p>
            <a:pPr algn="l">
              <a:lnSpc>
                <a:spcPct val="100000"/>
              </a:lnSpc>
              <a:spcBef>
                <a:spcPct val="50000"/>
              </a:spcBef>
              <a:buClrTx/>
              <a:buSzTx/>
              <a:buFontTx/>
              <a:buNone/>
            </a:pPr>
            <a:r>
              <a:rPr lang="en-US" sz="1400" b="1" dirty="0"/>
              <a:t>L</a:t>
            </a:r>
            <a:r>
              <a:rPr lang="en-US" baseline="-25000" dirty="0">
                <a:solidFill>
                  <a:schemeClr val="tx1"/>
                </a:solidFill>
              </a:rPr>
              <a:t>i</a:t>
            </a:r>
            <a:r>
              <a:rPr lang="en-US" sz="1300" dirty="0"/>
              <a:t> is light position for Light </a:t>
            </a:r>
            <a:r>
              <a:rPr lang="en-US" sz="1300" b="1" dirty="0" err="1"/>
              <a:t>i</a:t>
            </a:r>
            <a:endParaRPr lang="en-US" sz="1300" b="1" dirty="0"/>
          </a:p>
          <a:p>
            <a:pPr algn="l">
              <a:lnSpc>
                <a:spcPct val="100000"/>
              </a:lnSpc>
              <a:spcBef>
                <a:spcPct val="50000"/>
              </a:spcBef>
              <a:buClrTx/>
              <a:buSzTx/>
              <a:buFontTx/>
              <a:buNone/>
            </a:pPr>
            <a:r>
              <a:rPr lang="en-US" sz="1400" b="1" dirty="0" err="1"/>
              <a:t>W</a:t>
            </a:r>
            <a:r>
              <a:rPr lang="en-US" baseline="-25000" dirty="0" err="1">
                <a:solidFill>
                  <a:schemeClr val="tx1"/>
                </a:solidFill>
              </a:rPr>
              <a:t>i</a:t>
            </a:r>
            <a:r>
              <a:rPr lang="en-US" sz="1300" dirty="0"/>
              <a:t> is light weight for Light </a:t>
            </a:r>
            <a:r>
              <a:rPr lang="en-US" sz="1300" b="1" dirty="0" err="1"/>
              <a:t>i</a:t>
            </a:r>
            <a:r>
              <a:rPr lang="en-US" sz="1300" b="1" dirty="0"/>
              <a:t> </a:t>
            </a:r>
            <a:r>
              <a:rPr lang="en-US" sz="1300" dirty="0"/>
              <a:t>based on intensity of Light </a:t>
            </a:r>
            <a:r>
              <a:rPr lang="en-US" sz="1300" b="1" dirty="0" err="1"/>
              <a:t>i</a:t>
            </a:r>
            <a:r>
              <a:rPr lang="en-US" sz="1300" b="1" dirty="0"/>
              <a:t> </a:t>
            </a:r>
            <a:r>
              <a:rPr lang="en-US" sz="1300" dirty="0"/>
              <a:t>at V</a:t>
            </a:r>
          </a:p>
          <a:p>
            <a:pPr algn="l">
              <a:lnSpc>
                <a:spcPct val="100000"/>
              </a:lnSpc>
              <a:spcBef>
                <a:spcPct val="50000"/>
              </a:spcBef>
              <a:buClrTx/>
              <a:buSzTx/>
              <a:buFontTx/>
              <a:buNone/>
            </a:pPr>
            <a:r>
              <a:rPr lang="en-US" sz="1300" b="1" dirty="0"/>
              <a:t>n </a:t>
            </a:r>
            <a:r>
              <a:rPr lang="en-US" sz="1300" dirty="0"/>
              <a:t>is number of lights in the current light context</a:t>
            </a:r>
            <a:r>
              <a:rPr lang="en-US" sz="1300" b="1" dirty="0"/>
              <a:t> </a:t>
            </a:r>
          </a:p>
          <a:p>
            <a:pPr algn="l">
              <a:lnSpc>
                <a:spcPct val="100000"/>
              </a:lnSpc>
              <a:spcBef>
                <a:spcPct val="50000"/>
              </a:spcBef>
              <a:buClrTx/>
              <a:buSzTx/>
              <a:buFontTx/>
              <a:buNone/>
            </a:pPr>
            <a:r>
              <a:rPr lang="en-US" sz="1400" b="1" dirty="0"/>
              <a:t>V </a:t>
            </a:r>
            <a:r>
              <a:rPr lang="en-US" sz="1400" dirty="0"/>
              <a:t>is position of the vertex for which we combine lights</a:t>
            </a:r>
            <a:endParaRPr lang="en-US" sz="1400" b="1" dirty="0"/>
          </a:p>
          <a:p>
            <a:pPr algn="l">
              <a:lnSpc>
                <a:spcPct val="100000"/>
              </a:lnSpc>
              <a:spcBef>
                <a:spcPct val="50000"/>
              </a:spcBef>
              <a:buClrTx/>
              <a:buSzTx/>
              <a:buFontTx/>
              <a:buNone/>
            </a:pPr>
            <a:endParaRPr lang="en-US" sz="1400" b="1" dirty="0"/>
          </a:p>
        </p:txBody>
      </p:sp>
      <p:sp>
        <p:nvSpPr>
          <p:cNvPr id="228357" name="Oval 5"/>
          <p:cNvSpPr>
            <a:spLocks noChangeArrowheads="1"/>
          </p:cNvSpPr>
          <p:nvPr/>
        </p:nvSpPr>
        <p:spPr bwMode="auto">
          <a:xfrm>
            <a:off x="2560320" y="640080"/>
            <a:ext cx="2133600" cy="160020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228358" name="Oval 6"/>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228359" name="AutoShape 7"/>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228360" name="Line 8"/>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228361" name="Text Box 9"/>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Light 0</a:t>
            </a:r>
          </a:p>
        </p:txBody>
      </p:sp>
      <p:sp>
        <p:nvSpPr>
          <p:cNvPr id="228362" name="Text Box 10"/>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latin typeface="Arial Black" pitchFamily="34" charset="0"/>
              </a:rPr>
              <a:t>Vertex V</a:t>
            </a:r>
          </a:p>
        </p:txBody>
      </p:sp>
      <p:sp>
        <p:nvSpPr>
          <p:cNvPr id="228365" name="Line 13"/>
          <p:cNvSpPr>
            <a:spLocks noChangeShapeType="1"/>
          </p:cNvSpPr>
          <p:nvPr/>
        </p:nvSpPr>
        <p:spPr bwMode="auto">
          <a:xfrm flipV="1">
            <a:off x="6400800" y="1325880"/>
            <a:ext cx="365760" cy="365760"/>
          </a:xfrm>
          <a:prstGeom prst="line">
            <a:avLst/>
          </a:prstGeom>
          <a:noFill/>
          <a:ln w="101600">
            <a:solidFill>
              <a:srgbClr val="00FF00"/>
            </a:solidFill>
            <a:round/>
            <a:headEnd/>
            <a:tailEnd type="triangle" w="med" len="med"/>
          </a:ln>
          <a:effectLst/>
        </p:spPr>
        <p:txBody>
          <a:bodyPr lIns="65306" tIns="32653" rIns="65306" bIns="32653"/>
          <a:lstStyle/>
          <a:p>
            <a:endParaRPr lang="en-US"/>
          </a:p>
        </p:txBody>
      </p:sp>
      <p:sp>
        <p:nvSpPr>
          <p:cNvPr id="228366" name="Line 14"/>
          <p:cNvSpPr>
            <a:spLocks noChangeShapeType="1"/>
          </p:cNvSpPr>
          <p:nvPr/>
        </p:nvSpPr>
        <p:spPr bwMode="auto">
          <a:xfrm flipV="1">
            <a:off x="6400800" y="1097280"/>
            <a:ext cx="609600" cy="59436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a:xfrm>
            <a:off x="365760" y="182880"/>
            <a:ext cx="6583680" cy="685800"/>
          </a:xfrm>
        </p:spPr>
        <p:txBody>
          <a:bodyPr/>
          <a:lstStyle/>
          <a:p>
            <a:r>
              <a:rPr lang="en-US"/>
              <a:t>“Better” approach math</a:t>
            </a:r>
          </a:p>
        </p:txBody>
      </p:sp>
      <p:sp>
        <p:nvSpPr>
          <p:cNvPr id="135172" name="Text Box 4"/>
          <p:cNvSpPr txBox="1">
            <a:spLocks noChangeArrowheads="1"/>
          </p:cNvSpPr>
          <p:nvPr/>
        </p:nvSpPr>
        <p:spPr bwMode="auto">
          <a:xfrm>
            <a:off x="609600" y="2340293"/>
            <a:ext cx="5730240" cy="2174213"/>
          </a:xfrm>
          <a:prstGeom prst="rect">
            <a:avLst/>
          </a:prstGeom>
          <a:noFill/>
          <a:ln w="9525">
            <a:noFill/>
            <a:miter lim="800000"/>
            <a:headEnd/>
            <a:tailEnd/>
          </a:ln>
          <a:effectLst/>
        </p:spPr>
        <p:txBody>
          <a:bodyPr lIns="65306" tIns="32653" rIns="65306" bIns="32653">
            <a:spAutoFit/>
          </a:bodyPr>
          <a:lstStyle/>
          <a:p>
            <a:pPr algn="l">
              <a:lnSpc>
                <a:spcPct val="100000"/>
              </a:lnSpc>
              <a:spcBef>
                <a:spcPct val="50000"/>
              </a:spcBef>
              <a:buClrTx/>
              <a:buSzTx/>
              <a:buFontTx/>
              <a:buNone/>
            </a:pPr>
            <a:r>
              <a:rPr lang="en-US" sz="1400" b="1" dirty="0" err="1"/>
              <a:t>L</a:t>
            </a:r>
            <a:r>
              <a:rPr lang="en-US" baseline="-25000" dirty="0" err="1">
                <a:solidFill>
                  <a:schemeClr val="tx1"/>
                </a:solidFill>
                <a:effectLst/>
              </a:rPr>
              <a:t>agg</a:t>
            </a:r>
            <a:r>
              <a:rPr lang="en-US" sz="1300" dirty="0"/>
              <a:t> is aggregate light position</a:t>
            </a:r>
          </a:p>
          <a:p>
            <a:pPr algn="l">
              <a:lnSpc>
                <a:spcPct val="100000"/>
              </a:lnSpc>
              <a:spcBef>
                <a:spcPct val="50000"/>
              </a:spcBef>
              <a:buClrTx/>
              <a:buSzTx/>
              <a:buFontTx/>
              <a:buNone/>
            </a:pPr>
            <a:r>
              <a:rPr lang="en-US" sz="1400" b="1" dirty="0"/>
              <a:t>L</a:t>
            </a:r>
            <a:r>
              <a:rPr lang="en-US" baseline="-25000" dirty="0">
                <a:solidFill>
                  <a:schemeClr val="tx1"/>
                </a:solidFill>
                <a:effectLst/>
              </a:rPr>
              <a:t>i</a:t>
            </a:r>
            <a:r>
              <a:rPr lang="en-US" sz="1300" dirty="0"/>
              <a:t> is light position for Light </a:t>
            </a:r>
            <a:r>
              <a:rPr lang="en-US" sz="1300" b="1" dirty="0" err="1"/>
              <a:t>i</a:t>
            </a:r>
            <a:endParaRPr lang="en-US" sz="1300" b="1" dirty="0"/>
          </a:p>
          <a:p>
            <a:pPr algn="l">
              <a:lnSpc>
                <a:spcPct val="100000"/>
              </a:lnSpc>
              <a:spcBef>
                <a:spcPct val="50000"/>
              </a:spcBef>
              <a:buClrTx/>
              <a:buSzTx/>
              <a:buFontTx/>
              <a:buNone/>
            </a:pPr>
            <a:r>
              <a:rPr lang="en-US" sz="1400" b="1" dirty="0" err="1"/>
              <a:t>W</a:t>
            </a:r>
            <a:r>
              <a:rPr lang="en-US" baseline="-25000" dirty="0" err="1">
                <a:solidFill>
                  <a:schemeClr val="tx1"/>
                </a:solidFill>
                <a:effectLst/>
              </a:rPr>
              <a:t>i</a:t>
            </a:r>
            <a:r>
              <a:rPr lang="en-US" sz="1300" dirty="0"/>
              <a:t> is light weight for Light </a:t>
            </a:r>
            <a:r>
              <a:rPr lang="en-US" sz="1300" b="1" dirty="0" err="1"/>
              <a:t>i</a:t>
            </a:r>
            <a:r>
              <a:rPr lang="en-US" sz="1300" b="1" dirty="0"/>
              <a:t> </a:t>
            </a:r>
            <a:r>
              <a:rPr lang="en-US" sz="1300" dirty="0"/>
              <a:t>based on intensity of Light </a:t>
            </a:r>
            <a:r>
              <a:rPr lang="en-US" sz="1300" b="1" dirty="0" err="1"/>
              <a:t>i</a:t>
            </a:r>
            <a:r>
              <a:rPr lang="en-US" sz="1300" b="1" dirty="0"/>
              <a:t> </a:t>
            </a:r>
            <a:r>
              <a:rPr lang="en-US" sz="1300" dirty="0"/>
              <a:t>at V</a:t>
            </a:r>
          </a:p>
          <a:p>
            <a:pPr algn="l">
              <a:lnSpc>
                <a:spcPct val="100000"/>
              </a:lnSpc>
              <a:spcBef>
                <a:spcPct val="50000"/>
              </a:spcBef>
              <a:buClrTx/>
              <a:buSzTx/>
              <a:buFontTx/>
              <a:buNone/>
            </a:pPr>
            <a:r>
              <a:rPr lang="en-US" sz="1300" b="1" dirty="0"/>
              <a:t>n </a:t>
            </a:r>
            <a:r>
              <a:rPr lang="en-US" sz="1300" dirty="0"/>
              <a:t>is number of lights in the current light context</a:t>
            </a:r>
            <a:r>
              <a:rPr lang="en-US" sz="1300" b="1" dirty="0"/>
              <a:t> </a:t>
            </a:r>
          </a:p>
          <a:p>
            <a:pPr algn="l">
              <a:lnSpc>
                <a:spcPct val="100000"/>
              </a:lnSpc>
              <a:spcBef>
                <a:spcPct val="50000"/>
              </a:spcBef>
              <a:buClrTx/>
              <a:buSzTx/>
              <a:buFontTx/>
              <a:buNone/>
            </a:pPr>
            <a:r>
              <a:rPr lang="en-US" sz="1400" b="1" dirty="0"/>
              <a:t>V </a:t>
            </a:r>
            <a:r>
              <a:rPr lang="en-US" sz="1400" dirty="0"/>
              <a:t>is position of the vertex for which we combine lights</a:t>
            </a:r>
            <a:endParaRPr lang="en-US" sz="1400" b="1" dirty="0"/>
          </a:p>
          <a:p>
            <a:pPr algn="l">
              <a:lnSpc>
                <a:spcPct val="100000"/>
              </a:lnSpc>
              <a:spcBef>
                <a:spcPct val="50000"/>
              </a:spcBef>
              <a:buClrTx/>
              <a:buSzTx/>
              <a:buFontTx/>
              <a:buNone/>
            </a:pPr>
            <a:endParaRPr lang="en-US" sz="1400" b="1" dirty="0"/>
          </a:p>
          <a:p>
            <a:pPr algn="l">
              <a:lnSpc>
                <a:spcPct val="100000"/>
              </a:lnSpc>
              <a:spcBef>
                <a:spcPct val="50000"/>
              </a:spcBef>
              <a:buClrTx/>
              <a:buSzTx/>
              <a:buFontTx/>
              <a:buNone/>
            </a:pPr>
            <a:endParaRPr lang="en-US" sz="1300" b="1" dirty="0"/>
          </a:p>
        </p:txBody>
      </p:sp>
      <p:sp>
        <p:nvSpPr>
          <p:cNvPr id="135173" name="Oval 5"/>
          <p:cNvSpPr>
            <a:spLocks noChangeArrowheads="1"/>
          </p:cNvSpPr>
          <p:nvPr/>
        </p:nvSpPr>
        <p:spPr bwMode="auto">
          <a:xfrm>
            <a:off x="4693920" y="1234440"/>
            <a:ext cx="426720" cy="45720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135174" name="Oval 6"/>
          <p:cNvSpPr>
            <a:spLocks noChangeArrowheads="1"/>
          </p:cNvSpPr>
          <p:nvPr/>
        </p:nvSpPr>
        <p:spPr bwMode="auto">
          <a:xfrm>
            <a:off x="6339840" y="1645920"/>
            <a:ext cx="121920" cy="91440"/>
          </a:xfrm>
          <a:prstGeom prst="ellipse">
            <a:avLst/>
          </a:prstGeom>
          <a:solidFill>
            <a:schemeClr val="hlink"/>
          </a:solidFill>
          <a:ln w="9525">
            <a:solidFill>
              <a:schemeClr val="tx1"/>
            </a:solidFill>
            <a:round/>
            <a:headEnd/>
            <a:tailEnd/>
          </a:ln>
          <a:effectLst/>
        </p:spPr>
        <p:txBody>
          <a:bodyPr wrap="none" lIns="65306" tIns="32653" rIns="65306" bIns="32653" anchor="ctr"/>
          <a:lstStyle/>
          <a:p>
            <a:endParaRPr lang="en-US"/>
          </a:p>
        </p:txBody>
      </p:sp>
      <p:sp>
        <p:nvSpPr>
          <p:cNvPr id="135175" name="AutoShape 7"/>
          <p:cNvSpPr>
            <a:spLocks noChangeArrowheads="1"/>
          </p:cNvSpPr>
          <p:nvPr/>
        </p:nvSpPr>
        <p:spPr bwMode="auto">
          <a:xfrm>
            <a:off x="62179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sp>
        <p:nvSpPr>
          <p:cNvPr id="135176" name="Line 8"/>
          <p:cNvSpPr>
            <a:spLocks noChangeShapeType="1"/>
          </p:cNvSpPr>
          <p:nvPr/>
        </p:nvSpPr>
        <p:spPr bwMode="auto">
          <a:xfrm flipV="1">
            <a:off x="6400800" y="1051560"/>
            <a:ext cx="0" cy="64008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135177" name="Text Box 9"/>
          <p:cNvSpPr txBox="1">
            <a:spLocks noChangeArrowheads="1"/>
          </p:cNvSpPr>
          <p:nvPr/>
        </p:nvSpPr>
        <p:spPr bwMode="auto">
          <a:xfrm>
            <a:off x="5364480" y="868680"/>
            <a:ext cx="97536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Light 0</a:t>
            </a:r>
          </a:p>
        </p:txBody>
      </p:sp>
      <p:sp>
        <p:nvSpPr>
          <p:cNvPr id="135178" name="Text Box 10"/>
          <p:cNvSpPr txBox="1">
            <a:spLocks noChangeArrowheads="1"/>
          </p:cNvSpPr>
          <p:nvPr/>
        </p:nvSpPr>
        <p:spPr bwMode="auto">
          <a:xfrm>
            <a:off x="5669280" y="1828800"/>
            <a:ext cx="1097280" cy="24599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1300" dirty="0">
                <a:effectLst>
                  <a:outerShdw blurRad="38100" dist="38100" dir="2700000" algn="tl">
                    <a:srgbClr val="000000"/>
                  </a:outerShdw>
                </a:effectLst>
                <a:latin typeface="Arial Black" pitchFamily="34" charset="0"/>
              </a:rPr>
              <a:t>Vertex V</a:t>
            </a:r>
          </a:p>
        </p:txBody>
      </p:sp>
      <p:sp>
        <p:nvSpPr>
          <p:cNvPr id="135179" name="Line 11"/>
          <p:cNvSpPr>
            <a:spLocks noChangeShapeType="1"/>
          </p:cNvSpPr>
          <p:nvPr/>
        </p:nvSpPr>
        <p:spPr bwMode="auto">
          <a:xfrm flipV="1">
            <a:off x="6400800" y="1325880"/>
            <a:ext cx="365760" cy="365760"/>
          </a:xfrm>
          <a:prstGeom prst="line">
            <a:avLst/>
          </a:prstGeom>
          <a:noFill/>
          <a:ln w="101600">
            <a:solidFill>
              <a:srgbClr val="00FF00"/>
            </a:solidFill>
            <a:round/>
            <a:headEnd/>
            <a:tailEnd type="triangle" w="med" len="med"/>
          </a:ln>
          <a:effectLst/>
        </p:spPr>
        <p:txBody>
          <a:bodyPr lIns="65306" tIns="32653" rIns="65306" bIns="32653"/>
          <a:lstStyle/>
          <a:p>
            <a:endParaRPr lang="en-US"/>
          </a:p>
        </p:txBody>
      </p:sp>
      <p:sp>
        <p:nvSpPr>
          <p:cNvPr id="135180" name="Line 12"/>
          <p:cNvSpPr>
            <a:spLocks noChangeShapeType="1"/>
          </p:cNvSpPr>
          <p:nvPr/>
        </p:nvSpPr>
        <p:spPr bwMode="auto">
          <a:xfrm flipV="1">
            <a:off x="6400800" y="1097280"/>
            <a:ext cx="609600" cy="594360"/>
          </a:xfrm>
          <a:prstGeom prst="line">
            <a:avLst/>
          </a:prstGeom>
          <a:noFill/>
          <a:ln w="57150">
            <a:solidFill>
              <a:schemeClr val="hlink"/>
            </a:solidFill>
            <a:round/>
            <a:headEnd/>
            <a:tailEnd type="triangle" w="med" len="lg"/>
          </a:ln>
          <a:effectLst/>
        </p:spPr>
        <p:txBody>
          <a:bodyPr lIns="65306" tIns="32653" rIns="65306" bIns="32653"/>
          <a:lstStyle/>
          <a:p>
            <a:endParaRPr lang="en-US"/>
          </a:p>
        </p:txBody>
      </p:sp>
      <p:sp>
        <p:nvSpPr>
          <p:cNvPr id="135181" name="AutoShape 13"/>
          <p:cNvSpPr>
            <a:spLocks noChangeArrowheads="1"/>
          </p:cNvSpPr>
          <p:nvPr/>
        </p:nvSpPr>
        <p:spPr bwMode="auto">
          <a:xfrm>
            <a:off x="6827520" y="914400"/>
            <a:ext cx="365760" cy="274320"/>
          </a:xfrm>
          <a:prstGeom prst="sun">
            <a:avLst>
              <a:gd name="adj" fmla="val 25000"/>
            </a:avLst>
          </a:prstGeom>
          <a:solidFill>
            <a:srgbClr val="FF0000"/>
          </a:solidFill>
          <a:ln w="9525">
            <a:solidFill>
              <a:schemeClr val="tx1"/>
            </a:solidFill>
            <a:miter lim="800000"/>
            <a:headEnd/>
            <a:tailEnd/>
          </a:ln>
          <a:effectLst/>
        </p:spPr>
        <p:txBody>
          <a:bodyPr wrap="none" lIns="65306" tIns="32653" rIns="65306" bIns="32653" anchor="ctr"/>
          <a:lstStyle/>
          <a:p>
            <a:endParaRPr lang="en-US"/>
          </a:p>
        </p:txBody>
      </p:sp>
      <p:graphicFrame>
        <p:nvGraphicFramePr>
          <p:cNvPr id="135183" name="Object 15"/>
          <p:cNvGraphicFramePr>
            <a:graphicFrameLocks noChangeAspect="1"/>
          </p:cNvGraphicFramePr>
          <p:nvPr>
            <p:ph idx="1"/>
          </p:nvPr>
        </p:nvGraphicFramePr>
        <p:xfrm>
          <a:off x="1805941" y="851535"/>
          <a:ext cx="3214370" cy="1251585"/>
        </p:xfrm>
        <a:graphic>
          <a:graphicData uri="http://schemas.openxmlformats.org/presentationml/2006/ole">
            <p:oleObj spid="_x0000_s16386" name="Equation" r:id="rId4" imgW="1663560" imgH="863280" progId="Equation.3">
              <p:embed/>
            </p:oleObj>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r>
              <a:rPr lang="en-US"/>
              <a:t>Types of lights in GOW3</a:t>
            </a:r>
          </a:p>
        </p:txBody>
      </p:sp>
      <p:sp>
        <p:nvSpPr>
          <p:cNvPr id="201731" name="Rectangle 3"/>
          <p:cNvSpPr>
            <a:spLocks noGrp="1" noChangeArrowheads="1"/>
          </p:cNvSpPr>
          <p:nvPr>
            <p:ph type="body" idx="1"/>
          </p:nvPr>
        </p:nvSpPr>
        <p:spPr>
          <a:xfrm>
            <a:off x="426720" y="777240"/>
            <a:ext cx="6583680" cy="2697480"/>
          </a:xfrm>
        </p:spPr>
        <p:txBody>
          <a:bodyPr/>
          <a:lstStyle/>
          <a:p>
            <a:pPr>
              <a:buFont typeface="Wingdings" pitchFamily="2" charset="2"/>
              <a:buChar char="§"/>
            </a:pPr>
            <a:r>
              <a:rPr lang="en-US" dirty="0">
                <a:effectLst/>
              </a:rPr>
              <a:t>Ambient</a:t>
            </a:r>
          </a:p>
          <a:p>
            <a:pPr>
              <a:buFont typeface="Wingdings" pitchFamily="2" charset="2"/>
              <a:buChar char="§"/>
            </a:pPr>
            <a:r>
              <a:rPr lang="en-US" dirty="0">
                <a:effectLst/>
              </a:rPr>
              <a:t>Omni (point)</a:t>
            </a:r>
          </a:p>
          <a:p>
            <a:pPr>
              <a:buFont typeface="Wingdings" pitchFamily="2" charset="2"/>
              <a:buChar char="§"/>
            </a:pPr>
            <a:r>
              <a:rPr lang="en-US" dirty="0">
                <a:effectLst/>
              </a:rPr>
              <a:t>Directional</a:t>
            </a:r>
          </a:p>
          <a:p>
            <a:pPr>
              <a:buNone/>
            </a:pPr>
            <a:endParaRPr lang="en-US" dirty="0">
              <a:effectLst/>
            </a:endParaRPr>
          </a:p>
        </p:txBody>
      </p:sp>
      <p:sp>
        <p:nvSpPr>
          <p:cNvPr id="201732" name="Line 4"/>
          <p:cNvSpPr>
            <a:spLocks noChangeShapeType="1"/>
          </p:cNvSpPr>
          <p:nvPr/>
        </p:nvSpPr>
        <p:spPr bwMode="auto">
          <a:xfrm flipH="1">
            <a:off x="2499360" y="960120"/>
            <a:ext cx="1280160" cy="0"/>
          </a:xfrm>
          <a:prstGeom prst="line">
            <a:avLst/>
          </a:prstGeom>
          <a:noFill/>
          <a:ln w="88900">
            <a:solidFill>
              <a:srgbClr val="00FF00"/>
            </a:solidFill>
            <a:round/>
            <a:headEnd/>
            <a:tailEnd type="triangle" w="med" len="med"/>
          </a:ln>
          <a:effectLst/>
        </p:spPr>
        <p:txBody>
          <a:bodyPr lIns="65306" tIns="32653" rIns="65306" bIns="32653"/>
          <a:lstStyle/>
          <a:p>
            <a:pPr>
              <a:buFont typeface="Wingdings" pitchFamily="2" charset="2"/>
              <a:buChar char="§"/>
            </a:pPr>
            <a:endParaRPr lang="en-US"/>
          </a:p>
        </p:txBody>
      </p:sp>
      <p:sp>
        <p:nvSpPr>
          <p:cNvPr id="201733" name="Text Box 5"/>
          <p:cNvSpPr txBox="1">
            <a:spLocks noChangeArrowheads="1"/>
          </p:cNvSpPr>
          <p:nvPr/>
        </p:nvSpPr>
        <p:spPr bwMode="auto">
          <a:xfrm>
            <a:off x="3962400" y="822960"/>
            <a:ext cx="3048000" cy="619942"/>
          </a:xfrm>
          <a:prstGeom prst="rect">
            <a:avLst/>
          </a:prstGeom>
          <a:noFill/>
          <a:ln w="889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Combined into single RGB interpolator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1" name="Rectangle 3"/>
          <p:cNvSpPr>
            <a:spLocks noGrp="1" noChangeArrowheads="1"/>
          </p:cNvSpPr>
          <p:nvPr>
            <p:ph type="body" idx="1"/>
          </p:nvPr>
        </p:nvSpPr>
        <p:spPr/>
        <p:txBody>
          <a:bodyPr/>
          <a:lstStyle/>
          <a:p>
            <a:pPr>
              <a:buFont typeface="Wingdings" pitchFamily="2" charset="2"/>
              <a:buChar char="§"/>
            </a:pPr>
            <a:r>
              <a:rPr lang="en-US" sz="2000" b="1" dirty="0">
                <a:effectLst/>
              </a:rPr>
              <a:t>We came up with a way to calculate aggregate light position</a:t>
            </a:r>
          </a:p>
          <a:p>
            <a:pPr>
              <a:buFont typeface="Wingdings" pitchFamily="2" charset="2"/>
              <a:buChar char="§"/>
            </a:pPr>
            <a:r>
              <a:rPr lang="en-US" sz="2000" b="1" dirty="0">
                <a:effectLst/>
              </a:rPr>
              <a:t>We have chosen our falloff function</a:t>
            </a:r>
          </a:p>
          <a:p>
            <a:pPr>
              <a:buFont typeface="Wingdings" pitchFamily="2" charset="2"/>
              <a:buChar char="§"/>
            </a:pPr>
            <a:endParaRPr lang="en-US" sz="2000" dirty="0">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en-US"/>
              <a:t>Back facing lights</a:t>
            </a:r>
          </a:p>
        </p:txBody>
      </p:sp>
      <p:sp>
        <p:nvSpPr>
          <p:cNvPr id="41987" name="Rectangle 3"/>
          <p:cNvSpPr>
            <a:spLocks noGrp="1" noChangeArrowheads="1"/>
          </p:cNvSpPr>
          <p:nvPr>
            <p:ph type="body" sz="half" idx="1"/>
          </p:nvPr>
        </p:nvSpPr>
        <p:spPr>
          <a:xfrm>
            <a:off x="365761" y="960120"/>
            <a:ext cx="5038090" cy="1371600"/>
          </a:xfrm>
        </p:spPr>
        <p:txBody>
          <a:bodyPr/>
          <a:lstStyle/>
          <a:p>
            <a:pPr>
              <a:buFont typeface="Wingdings" pitchFamily="2" charset="2"/>
              <a:buChar char="§"/>
            </a:pPr>
            <a:r>
              <a:rPr lang="en-US" sz="2000" dirty="0">
                <a:effectLst/>
              </a:rPr>
              <a:t>Since lights are combined without regard for shadowing, it is important to eliminate the contributions of lights which are back facing to the vertex.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r>
              <a:rPr lang="en-US"/>
              <a:t>Back facing lights</a:t>
            </a:r>
          </a:p>
        </p:txBody>
      </p:sp>
      <p:graphicFrame>
        <p:nvGraphicFramePr>
          <p:cNvPr id="159747" name="Object 3"/>
          <p:cNvGraphicFramePr>
            <a:graphicFrameLocks noChangeAspect="1"/>
          </p:cNvGraphicFramePr>
          <p:nvPr>
            <p:ph idx="1"/>
          </p:nvPr>
        </p:nvGraphicFramePr>
        <p:xfrm>
          <a:off x="1097280" y="866775"/>
          <a:ext cx="3169920" cy="450533"/>
        </p:xfrm>
        <a:graphic>
          <a:graphicData uri="http://schemas.openxmlformats.org/presentationml/2006/ole">
            <p:oleObj spid="_x0000_s17410" name="Equation" r:id="rId4" imgW="1206360" imgH="228600" progId="Equation.3">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p:txBody>
          <a:bodyPr/>
          <a:lstStyle/>
          <a:p>
            <a:r>
              <a:rPr lang="en-US"/>
              <a:t>Back facing lights</a:t>
            </a:r>
          </a:p>
        </p:txBody>
      </p:sp>
      <p:sp>
        <p:nvSpPr>
          <p:cNvPr id="157700" name="Text Box 4"/>
          <p:cNvSpPr txBox="1">
            <a:spLocks noChangeArrowheads="1"/>
          </p:cNvSpPr>
          <p:nvPr/>
        </p:nvSpPr>
        <p:spPr bwMode="auto">
          <a:xfrm>
            <a:off x="1097280" y="1554480"/>
            <a:ext cx="4937760" cy="342943"/>
          </a:xfrm>
          <a:prstGeom prst="rect">
            <a:avLst/>
          </a:prstGeom>
          <a:noFill/>
          <a:ln w="9525">
            <a:noFill/>
            <a:miter lim="800000"/>
            <a:headEnd/>
            <a:tailEnd/>
          </a:ln>
          <a:effectLst/>
        </p:spPr>
        <p:txBody>
          <a:bodyPr lIns="65306" tIns="32653" rIns="65306" bIns="32653">
            <a:spAutoFit/>
          </a:bodyPr>
          <a:lstStyle/>
          <a:p>
            <a:pPr algn="l" eaLnBrk="0" hangingPunct="0">
              <a:lnSpc>
                <a:spcPct val="100000"/>
              </a:lnSpc>
              <a:spcBef>
                <a:spcPct val="50000"/>
              </a:spcBef>
              <a:buClrTx/>
              <a:buSzTx/>
              <a:buFontTx/>
              <a:buNone/>
            </a:pPr>
            <a:r>
              <a:rPr lang="en-US">
                <a:solidFill>
                  <a:schemeClr val="tx1"/>
                </a:solidFill>
                <a:effectLst/>
              </a:rPr>
              <a:t>W</a:t>
            </a:r>
            <a:r>
              <a:rPr lang="en-US" baseline="-25000">
                <a:solidFill>
                  <a:schemeClr val="tx1"/>
                </a:solidFill>
                <a:effectLst/>
              </a:rPr>
              <a:t>i</a:t>
            </a:r>
            <a:r>
              <a:rPr lang="en-US">
                <a:solidFill>
                  <a:schemeClr val="tx1"/>
                </a:solidFill>
                <a:effectLst/>
              </a:rPr>
              <a:t> is the weight of Light i</a:t>
            </a:r>
          </a:p>
        </p:txBody>
      </p:sp>
      <p:sp>
        <p:nvSpPr>
          <p:cNvPr id="157702" name="Line 6"/>
          <p:cNvSpPr>
            <a:spLocks noChangeShapeType="1"/>
          </p:cNvSpPr>
          <p:nvPr/>
        </p:nvSpPr>
        <p:spPr bwMode="auto">
          <a:xfrm flipV="1">
            <a:off x="487680" y="1097280"/>
            <a:ext cx="670560" cy="36576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sp>
        <p:nvSpPr>
          <p:cNvPr id="157703" name="Line 7"/>
          <p:cNvSpPr>
            <a:spLocks noChangeShapeType="1"/>
          </p:cNvSpPr>
          <p:nvPr/>
        </p:nvSpPr>
        <p:spPr bwMode="auto">
          <a:xfrm flipV="1">
            <a:off x="1402080" y="1188720"/>
            <a:ext cx="670560" cy="36576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graphicFrame>
        <p:nvGraphicFramePr>
          <p:cNvPr id="157705" name="Object 9"/>
          <p:cNvGraphicFramePr>
            <a:graphicFrameLocks noChangeAspect="1"/>
          </p:cNvGraphicFramePr>
          <p:nvPr>
            <p:ph idx="1"/>
          </p:nvPr>
        </p:nvGraphicFramePr>
        <p:xfrm>
          <a:off x="1097280" y="866775"/>
          <a:ext cx="3169920" cy="450533"/>
        </p:xfrm>
        <a:graphic>
          <a:graphicData uri="http://schemas.openxmlformats.org/presentationml/2006/ole">
            <p:oleObj spid="_x0000_s18434" name="Equation" r:id="rId4" imgW="1206360" imgH="228600" progId="Equation.3">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p:txBody>
          <a:bodyPr/>
          <a:lstStyle/>
          <a:p>
            <a:r>
              <a:rPr lang="en-US"/>
              <a:t>Back facing lights</a:t>
            </a:r>
          </a:p>
        </p:txBody>
      </p:sp>
      <p:sp>
        <p:nvSpPr>
          <p:cNvPr id="158724" name="Text Box 4"/>
          <p:cNvSpPr txBox="1">
            <a:spLocks noChangeArrowheads="1"/>
          </p:cNvSpPr>
          <p:nvPr/>
        </p:nvSpPr>
        <p:spPr bwMode="auto">
          <a:xfrm>
            <a:off x="1097280" y="1554480"/>
            <a:ext cx="4937760" cy="758441"/>
          </a:xfrm>
          <a:prstGeom prst="rect">
            <a:avLst/>
          </a:prstGeom>
          <a:noFill/>
          <a:ln w="9525">
            <a:noFill/>
            <a:miter lim="800000"/>
            <a:headEnd/>
            <a:tailEnd/>
          </a:ln>
          <a:effectLst/>
        </p:spPr>
        <p:txBody>
          <a:bodyPr lIns="65306" tIns="32653" rIns="65306" bIns="32653">
            <a:spAutoFit/>
          </a:bodyPr>
          <a:lstStyle/>
          <a:p>
            <a:pPr algn="l" eaLnBrk="0" hangingPunct="0">
              <a:lnSpc>
                <a:spcPct val="100000"/>
              </a:lnSpc>
              <a:spcBef>
                <a:spcPct val="50000"/>
              </a:spcBef>
              <a:buClrTx/>
              <a:buSzTx/>
              <a:buFontTx/>
              <a:buNone/>
            </a:pPr>
            <a:r>
              <a:rPr lang="en-US">
                <a:solidFill>
                  <a:schemeClr val="tx1"/>
                </a:solidFill>
                <a:effectLst/>
              </a:rPr>
              <a:t>W</a:t>
            </a:r>
            <a:r>
              <a:rPr lang="en-US" baseline="-25000">
                <a:solidFill>
                  <a:schemeClr val="tx1"/>
                </a:solidFill>
                <a:effectLst/>
              </a:rPr>
              <a:t>i</a:t>
            </a:r>
            <a:r>
              <a:rPr lang="en-US">
                <a:solidFill>
                  <a:schemeClr val="tx1"/>
                </a:solidFill>
                <a:effectLst/>
              </a:rPr>
              <a:t> is the weight of Light i</a:t>
            </a:r>
          </a:p>
          <a:p>
            <a:pPr algn="l" eaLnBrk="0" hangingPunct="0">
              <a:lnSpc>
                <a:spcPct val="100000"/>
              </a:lnSpc>
              <a:spcBef>
                <a:spcPct val="50000"/>
              </a:spcBef>
              <a:buClrTx/>
              <a:buSzTx/>
              <a:buFontTx/>
              <a:buNone/>
            </a:pPr>
            <a:r>
              <a:rPr lang="en-US">
                <a:solidFill>
                  <a:schemeClr val="tx1"/>
                </a:solidFill>
                <a:effectLst/>
              </a:rPr>
              <a:t>N</a:t>
            </a:r>
            <a:r>
              <a:rPr lang="en-US" baseline="-25000">
                <a:solidFill>
                  <a:schemeClr val="tx1"/>
                </a:solidFill>
                <a:effectLst/>
              </a:rPr>
              <a:t>v</a:t>
            </a:r>
            <a:r>
              <a:rPr lang="en-US">
                <a:solidFill>
                  <a:schemeClr val="tx1"/>
                </a:solidFill>
                <a:effectLst/>
              </a:rPr>
              <a:t> is vertex normal at the vertex V</a:t>
            </a:r>
          </a:p>
        </p:txBody>
      </p:sp>
      <p:sp>
        <p:nvSpPr>
          <p:cNvPr id="158726" name="Line 6"/>
          <p:cNvSpPr>
            <a:spLocks noChangeShapeType="1"/>
          </p:cNvSpPr>
          <p:nvPr/>
        </p:nvSpPr>
        <p:spPr bwMode="auto">
          <a:xfrm flipH="1" flipV="1">
            <a:off x="3230880" y="1188720"/>
            <a:ext cx="182880" cy="32004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graphicFrame>
        <p:nvGraphicFramePr>
          <p:cNvPr id="158728" name="Object 8"/>
          <p:cNvGraphicFramePr>
            <a:graphicFrameLocks noChangeAspect="1"/>
          </p:cNvGraphicFramePr>
          <p:nvPr>
            <p:ph idx="1"/>
          </p:nvPr>
        </p:nvGraphicFramePr>
        <p:xfrm>
          <a:off x="1097280" y="866775"/>
          <a:ext cx="3169920" cy="450533"/>
        </p:xfrm>
        <a:graphic>
          <a:graphicData uri="http://schemas.openxmlformats.org/presentationml/2006/ole">
            <p:oleObj spid="_x0000_s19458" name="Equation" r:id="rId4" imgW="1206360" imgH="228600" progId="Equation.3">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7" name="Rectangle 5"/>
          <p:cNvSpPr>
            <a:spLocks noGrp="1" noRot="1" noChangeArrowheads="1"/>
          </p:cNvSpPr>
          <p:nvPr>
            <p:ph type="title"/>
          </p:nvPr>
        </p:nvSpPr>
        <p:spPr/>
        <p:txBody>
          <a:bodyPr/>
          <a:lstStyle/>
          <a:p>
            <a:r>
              <a:rPr lang="en-US"/>
              <a:t>Back facing lights</a:t>
            </a:r>
          </a:p>
        </p:txBody>
      </p:sp>
      <p:sp>
        <p:nvSpPr>
          <p:cNvPr id="44039" name="Text Box 7"/>
          <p:cNvSpPr txBox="1">
            <a:spLocks noChangeArrowheads="1"/>
          </p:cNvSpPr>
          <p:nvPr/>
        </p:nvSpPr>
        <p:spPr bwMode="auto">
          <a:xfrm>
            <a:off x="1097280" y="1554480"/>
            <a:ext cx="4937760" cy="1173939"/>
          </a:xfrm>
          <a:prstGeom prst="rect">
            <a:avLst/>
          </a:prstGeom>
          <a:noFill/>
          <a:ln w="9525">
            <a:noFill/>
            <a:miter lim="800000"/>
            <a:headEnd/>
            <a:tailEnd/>
          </a:ln>
          <a:effectLst/>
        </p:spPr>
        <p:txBody>
          <a:bodyPr lIns="65306" tIns="32653" rIns="65306" bIns="32653">
            <a:spAutoFit/>
          </a:bodyPr>
          <a:lstStyle/>
          <a:p>
            <a:pPr algn="l" eaLnBrk="0" hangingPunct="0">
              <a:lnSpc>
                <a:spcPct val="100000"/>
              </a:lnSpc>
              <a:spcBef>
                <a:spcPct val="50000"/>
              </a:spcBef>
              <a:buClrTx/>
              <a:buSzTx/>
              <a:buFontTx/>
              <a:buNone/>
            </a:pPr>
            <a:r>
              <a:rPr lang="en-US">
                <a:solidFill>
                  <a:schemeClr val="tx1"/>
                </a:solidFill>
                <a:effectLst/>
              </a:rPr>
              <a:t>W</a:t>
            </a:r>
            <a:r>
              <a:rPr lang="en-US" baseline="-25000">
                <a:solidFill>
                  <a:schemeClr val="tx1"/>
                </a:solidFill>
                <a:effectLst/>
              </a:rPr>
              <a:t>i</a:t>
            </a:r>
            <a:r>
              <a:rPr lang="en-US">
                <a:solidFill>
                  <a:schemeClr val="tx1"/>
                </a:solidFill>
                <a:effectLst/>
              </a:rPr>
              <a:t> is the weight of Light i</a:t>
            </a:r>
          </a:p>
          <a:p>
            <a:pPr algn="l" eaLnBrk="0" hangingPunct="0">
              <a:lnSpc>
                <a:spcPct val="100000"/>
              </a:lnSpc>
              <a:spcBef>
                <a:spcPct val="50000"/>
              </a:spcBef>
              <a:buClrTx/>
              <a:buSzTx/>
              <a:buFontTx/>
              <a:buNone/>
            </a:pPr>
            <a:r>
              <a:rPr lang="en-US">
                <a:solidFill>
                  <a:schemeClr val="tx1"/>
                </a:solidFill>
                <a:effectLst/>
              </a:rPr>
              <a:t>N</a:t>
            </a:r>
            <a:r>
              <a:rPr lang="en-US" baseline="-25000">
                <a:solidFill>
                  <a:schemeClr val="tx1"/>
                </a:solidFill>
                <a:effectLst/>
              </a:rPr>
              <a:t>v</a:t>
            </a:r>
            <a:r>
              <a:rPr lang="en-US">
                <a:solidFill>
                  <a:schemeClr val="tx1"/>
                </a:solidFill>
                <a:effectLst/>
              </a:rPr>
              <a:t> is vertex normal at the vertex V</a:t>
            </a:r>
          </a:p>
          <a:p>
            <a:pPr algn="l" eaLnBrk="0" hangingPunct="0">
              <a:lnSpc>
                <a:spcPct val="100000"/>
              </a:lnSpc>
              <a:spcBef>
                <a:spcPct val="50000"/>
              </a:spcBef>
              <a:buClrTx/>
              <a:buSzTx/>
              <a:buFontTx/>
              <a:buNone/>
            </a:pPr>
            <a:r>
              <a:rPr lang="en-US">
                <a:solidFill>
                  <a:schemeClr val="tx1"/>
                </a:solidFill>
                <a:effectLst/>
              </a:rPr>
              <a:t>L</a:t>
            </a:r>
            <a:r>
              <a:rPr lang="en-US" baseline="-25000">
                <a:solidFill>
                  <a:schemeClr val="tx1"/>
                </a:solidFill>
                <a:effectLst/>
              </a:rPr>
              <a:t>i</a:t>
            </a:r>
            <a:r>
              <a:rPr lang="en-US">
                <a:solidFill>
                  <a:schemeClr val="tx1"/>
                </a:solidFill>
                <a:effectLst/>
              </a:rPr>
              <a:t> is light direction of Light i at vertex V</a:t>
            </a:r>
          </a:p>
        </p:txBody>
      </p:sp>
      <p:sp>
        <p:nvSpPr>
          <p:cNvPr id="44041" name="Line 9"/>
          <p:cNvSpPr>
            <a:spLocks noChangeShapeType="1"/>
          </p:cNvSpPr>
          <p:nvPr/>
        </p:nvSpPr>
        <p:spPr bwMode="auto">
          <a:xfrm flipH="1" flipV="1">
            <a:off x="3962400" y="1280160"/>
            <a:ext cx="182880" cy="320040"/>
          </a:xfrm>
          <a:prstGeom prst="line">
            <a:avLst/>
          </a:prstGeom>
          <a:noFill/>
          <a:ln w="88900">
            <a:solidFill>
              <a:srgbClr val="00FF00"/>
            </a:solidFill>
            <a:round/>
            <a:headEnd/>
            <a:tailEnd type="triangle" w="med" len="med"/>
          </a:ln>
          <a:effectLst/>
        </p:spPr>
        <p:txBody>
          <a:bodyPr lIns="65306" tIns="32653" rIns="65306" bIns="32653"/>
          <a:lstStyle/>
          <a:p>
            <a:endParaRPr lang="en-US"/>
          </a:p>
        </p:txBody>
      </p:sp>
      <p:graphicFrame>
        <p:nvGraphicFramePr>
          <p:cNvPr id="44043" name="Object 11"/>
          <p:cNvGraphicFramePr>
            <a:graphicFrameLocks noChangeAspect="1"/>
          </p:cNvGraphicFramePr>
          <p:nvPr>
            <p:ph idx="1"/>
          </p:nvPr>
        </p:nvGraphicFramePr>
        <p:xfrm>
          <a:off x="1097280" y="866775"/>
          <a:ext cx="3169920" cy="450533"/>
        </p:xfrm>
        <a:graphic>
          <a:graphicData uri="http://schemas.openxmlformats.org/presentationml/2006/ole">
            <p:oleObj spid="_x0000_s20482" name="Equation" r:id="rId4" imgW="1206360" imgH="228600" progId="Equation.3">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7" name="Rectangle 3"/>
          <p:cNvSpPr>
            <a:spLocks noGrp="1" noChangeArrowheads="1"/>
          </p:cNvSpPr>
          <p:nvPr>
            <p:ph type="body" idx="1"/>
          </p:nvPr>
        </p:nvSpPr>
        <p:spPr/>
        <p:txBody>
          <a:bodyPr/>
          <a:lstStyle/>
          <a:p>
            <a:pPr>
              <a:buFont typeface="Wingdings" pitchFamily="2" charset="2"/>
              <a:buChar char="§"/>
            </a:pPr>
            <a:r>
              <a:rPr lang="en-US" b="1" dirty="0">
                <a:effectLst/>
              </a:rPr>
              <a:t>We came up with a way to calculate aggregate light position</a:t>
            </a:r>
          </a:p>
          <a:p>
            <a:pPr>
              <a:buFont typeface="Wingdings" pitchFamily="2" charset="2"/>
              <a:buChar char="§"/>
            </a:pPr>
            <a:r>
              <a:rPr lang="en-US" b="1" dirty="0">
                <a:effectLst/>
              </a:rPr>
              <a:t>We have chosen our falloff function</a:t>
            </a:r>
          </a:p>
          <a:p>
            <a:pPr>
              <a:buFont typeface="Wingdings" pitchFamily="2" charset="2"/>
              <a:buChar char="§"/>
            </a:pPr>
            <a:r>
              <a:rPr lang="en-US" b="1" dirty="0">
                <a:effectLst/>
              </a:rPr>
              <a:t>We know how to eliminate back facing lights</a:t>
            </a:r>
          </a:p>
          <a:p>
            <a:pPr>
              <a:buFont typeface="Wingdings" pitchFamily="2" charset="2"/>
              <a:buChar char="§"/>
            </a:pPr>
            <a:r>
              <a:rPr lang="en-US" b="1" dirty="0">
                <a:effectLst/>
              </a:rPr>
              <a:t>Is this enough?</a:t>
            </a:r>
          </a:p>
          <a:p>
            <a:endParaRPr lang="en-US" dirty="0">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Rectangle 2"/>
          <p:cNvSpPr>
            <a:spLocks noGrp="1" noRot="1" noChangeArrowheads="1"/>
          </p:cNvSpPr>
          <p:nvPr>
            <p:ph type="title"/>
          </p:nvPr>
        </p:nvSpPr>
        <p:spPr/>
        <p:txBody>
          <a:bodyPr/>
          <a:lstStyle/>
          <a:p>
            <a:r>
              <a:rPr lang="en-US"/>
              <a:t>This is still broken!</a:t>
            </a:r>
          </a:p>
        </p:txBody>
      </p:sp>
      <p:sp>
        <p:nvSpPr>
          <p:cNvPr id="237575" name="AutoShape 7"/>
          <p:cNvSpPr>
            <a:spLocks noChangeArrowheads="1"/>
          </p:cNvSpPr>
          <p:nvPr/>
        </p:nvSpPr>
        <p:spPr bwMode="auto">
          <a:xfrm rot="-306841">
            <a:off x="2255520" y="1234440"/>
            <a:ext cx="2621280" cy="1965960"/>
          </a:xfrm>
          <a:prstGeom prst="smileyFace">
            <a:avLst>
              <a:gd name="adj" fmla="val -4653"/>
            </a:avLst>
          </a:prstGeom>
          <a:solidFill>
            <a:srgbClr val="C0C0C0"/>
          </a:solidFill>
          <a:ln w="127000">
            <a:solidFill>
              <a:srgbClr val="FFFF00"/>
            </a:solidFill>
            <a:round/>
            <a:headEnd/>
            <a:tailEnd/>
          </a:ln>
          <a:effectLst/>
        </p:spPr>
        <p:txBody>
          <a:bodyPr wrap="none" lIns="65306" tIns="32653" rIns="65306" bIns="32653" anchor="ctr"/>
          <a:lstStyle/>
          <a:p>
            <a:endParaRPr lang="en-US"/>
          </a:p>
        </p:txBody>
      </p:sp>
      <p:sp>
        <p:nvSpPr>
          <p:cNvPr id="237576" name="Line 8"/>
          <p:cNvSpPr>
            <a:spLocks noChangeShapeType="1"/>
          </p:cNvSpPr>
          <p:nvPr/>
        </p:nvSpPr>
        <p:spPr bwMode="auto">
          <a:xfrm>
            <a:off x="426720" y="2240280"/>
            <a:ext cx="1402080" cy="0"/>
          </a:xfrm>
          <a:prstGeom prst="line">
            <a:avLst/>
          </a:prstGeom>
          <a:noFill/>
          <a:ln w="254000">
            <a:solidFill>
              <a:srgbClr val="FF0000"/>
            </a:solidFill>
            <a:round/>
            <a:headEnd/>
            <a:tailEnd type="triangle" w="med" len="med"/>
          </a:ln>
          <a:effectLst/>
        </p:spPr>
        <p:txBody>
          <a:bodyPr wrap="none" lIns="65306" tIns="32653" rIns="65306" bIns="32653" anchor="ctr"/>
          <a:lstStyle/>
          <a:p>
            <a:endParaRPr lang="en-US"/>
          </a:p>
        </p:txBody>
      </p:sp>
      <p:sp>
        <p:nvSpPr>
          <p:cNvPr id="237577" name="Line 9"/>
          <p:cNvSpPr>
            <a:spLocks noChangeShapeType="1"/>
          </p:cNvSpPr>
          <p:nvPr/>
        </p:nvSpPr>
        <p:spPr bwMode="auto">
          <a:xfrm flipH="1" flipV="1">
            <a:off x="5120640" y="2286000"/>
            <a:ext cx="1645920" cy="137160"/>
          </a:xfrm>
          <a:prstGeom prst="line">
            <a:avLst/>
          </a:prstGeom>
          <a:noFill/>
          <a:ln w="254000">
            <a:solidFill>
              <a:srgbClr val="00CCFF"/>
            </a:solidFill>
            <a:round/>
            <a:headEnd/>
            <a:tailEnd type="triangle" w="med" len="med"/>
          </a:ln>
          <a:effectLst/>
        </p:spPr>
        <p:txBody>
          <a:bodyPr wrap="none" lIns="65306" tIns="32653" rIns="65306" bIns="32653" anchor="ctr"/>
          <a:lstStyle/>
          <a:p>
            <a:endParaRPr lang="en-US"/>
          </a:p>
        </p:txBody>
      </p:sp>
      <p:sp>
        <p:nvSpPr>
          <p:cNvPr id="237579" name="AutoShape 11"/>
          <p:cNvSpPr>
            <a:spLocks noChangeArrowheads="1"/>
          </p:cNvSpPr>
          <p:nvPr/>
        </p:nvSpPr>
        <p:spPr bwMode="auto">
          <a:xfrm rot="1991334">
            <a:off x="3342640" y="1350645"/>
            <a:ext cx="975360" cy="1645920"/>
          </a:xfrm>
          <a:prstGeom prst="lightningBolt">
            <a:avLst/>
          </a:prstGeom>
          <a:solidFill>
            <a:srgbClr val="800000">
              <a:alpha val="60001"/>
            </a:srgbClr>
          </a:solidFill>
          <a:ln w="88900" algn="ctr">
            <a:noFill/>
            <a:miter lim="800000"/>
            <a:headEnd/>
            <a:tailEnd/>
          </a:ln>
          <a:effectLst/>
        </p:spPr>
        <p:txBody>
          <a:bodyPr wrap="none" lIns="65306" tIns="32653" rIns="65306" bIns="32653" anchor="ct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2"/>
          <p:cNvSpPr>
            <a:spLocks noGrp="1" noRot="1" noChangeArrowheads="1"/>
          </p:cNvSpPr>
          <p:nvPr>
            <p:ph type="title"/>
          </p:nvPr>
        </p:nvSpPr>
        <p:spPr/>
        <p:txBody>
          <a:bodyPr/>
          <a:lstStyle/>
          <a:p>
            <a:r>
              <a:rPr lang="en-US"/>
              <a:t>This is still broken!</a:t>
            </a:r>
          </a:p>
        </p:txBody>
      </p:sp>
      <p:sp>
        <p:nvSpPr>
          <p:cNvPr id="239619" name="AutoShape 3"/>
          <p:cNvSpPr>
            <a:spLocks noChangeArrowheads="1"/>
          </p:cNvSpPr>
          <p:nvPr/>
        </p:nvSpPr>
        <p:spPr bwMode="auto">
          <a:xfrm rot="-306841">
            <a:off x="2255520" y="1234440"/>
            <a:ext cx="2621280" cy="1965960"/>
          </a:xfrm>
          <a:prstGeom prst="smileyFace">
            <a:avLst>
              <a:gd name="adj" fmla="val -4653"/>
            </a:avLst>
          </a:prstGeom>
          <a:solidFill>
            <a:srgbClr val="C0C0C0">
              <a:alpha val="25000"/>
            </a:srgbClr>
          </a:solidFill>
          <a:ln w="127000">
            <a:solidFill>
              <a:srgbClr val="FFFF99">
                <a:alpha val="25000"/>
              </a:srgbClr>
            </a:solidFill>
            <a:round/>
            <a:headEnd/>
            <a:tailEnd/>
          </a:ln>
          <a:effectLst/>
        </p:spPr>
        <p:txBody>
          <a:bodyPr wrap="none" lIns="65306" tIns="32653" rIns="65306" bIns="32653" anchor="ctr"/>
          <a:lstStyle/>
          <a:p>
            <a:endParaRPr lang="en-US"/>
          </a:p>
        </p:txBody>
      </p:sp>
      <p:sp>
        <p:nvSpPr>
          <p:cNvPr id="239620" name="Line 4"/>
          <p:cNvSpPr>
            <a:spLocks noChangeShapeType="1"/>
          </p:cNvSpPr>
          <p:nvPr/>
        </p:nvSpPr>
        <p:spPr bwMode="auto">
          <a:xfrm>
            <a:off x="426720" y="2240280"/>
            <a:ext cx="1402080" cy="0"/>
          </a:xfrm>
          <a:prstGeom prst="line">
            <a:avLst/>
          </a:prstGeom>
          <a:noFill/>
          <a:ln w="254000">
            <a:solidFill>
              <a:srgbClr val="FF0000"/>
            </a:solidFill>
            <a:round/>
            <a:headEnd/>
            <a:tailEnd type="triangle" w="med" len="med"/>
          </a:ln>
          <a:effectLst/>
        </p:spPr>
        <p:txBody>
          <a:bodyPr wrap="none" lIns="65306" tIns="32653" rIns="65306" bIns="32653" anchor="ctr"/>
          <a:lstStyle/>
          <a:p>
            <a:endParaRPr lang="en-US"/>
          </a:p>
        </p:txBody>
      </p:sp>
      <p:sp>
        <p:nvSpPr>
          <p:cNvPr id="239621" name="Line 5"/>
          <p:cNvSpPr>
            <a:spLocks noChangeShapeType="1"/>
          </p:cNvSpPr>
          <p:nvPr/>
        </p:nvSpPr>
        <p:spPr bwMode="auto">
          <a:xfrm flipH="1" flipV="1">
            <a:off x="5120640" y="2286000"/>
            <a:ext cx="1645920" cy="137160"/>
          </a:xfrm>
          <a:prstGeom prst="line">
            <a:avLst/>
          </a:prstGeom>
          <a:noFill/>
          <a:ln w="254000">
            <a:solidFill>
              <a:srgbClr val="00CCFF"/>
            </a:solidFill>
            <a:round/>
            <a:headEnd/>
            <a:tailEnd type="triangle" w="med" len="med"/>
          </a:ln>
          <a:effectLst/>
        </p:spPr>
        <p:txBody>
          <a:bodyPr wrap="none" lIns="65306" tIns="32653" rIns="65306" bIns="32653" anchor="ctr"/>
          <a:lstStyle/>
          <a:p>
            <a:endParaRPr lang="en-US"/>
          </a:p>
        </p:txBody>
      </p:sp>
      <p:sp>
        <p:nvSpPr>
          <p:cNvPr id="239622" name="AutoShape 6"/>
          <p:cNvSpPr>
            <a:spLocks noChangeArrowheads="1"/>
          </p:cNvSpPr>
          <p:nvPr/>
        </p:nvSpPr>
        <p:spPr bwMode="auto">
          <a:xfrm rot="1991334">
            <a:off x="3342640" y="1350645"/>
            <a:ext cx="975360" cy="1645920"/>
          </a:xfrm>
          <a:prstGeom prst="lightningBolt">
            <a:avLst/>
          </a:prstGeom>
          <a:solidFill>
            <a:srgbClr val="800000">
              <a:alpha val="60001"/>
            </a:srgbClr>
          </a:solidFill>
          <a:ln w="88900" algn="ctr">
            <a:noFill/>
            <a:miter lim="800000"/>
            <a:headEnd/>
            <a:tailEnd/>
          </a:ln>
          <a:effectLst/>
        </p:spPr>
        <p:txBody>
          <a:bodyPr wrap="none" lIns="65306" tIns="32653" rIns="65306" bIns="32653" anchor="ctr"/>
          <a:lstStyle/>
          <a:p>
            <a:endParaRPr lang="en-US"/>
          </a:p>
        </p:txBody>
      </p:sp>
      <p:sp>
        <p:nvSpPr>
          <p:cNvPr id="239623" name="Line 7"/>
          <p:cNvSpPr>
            <a:spLocks noChangeShapeType="1"/>
          </p:cNvSpPr>
          <p:nvPr/>
        </p:nvSpPr>
        <p:spPr bwMode="auto">
          <a:xfrm flipH="1">
            <a:off x="3474720" y="1234440"/>
            <a:ext cx="243840" cy="1965960"/>
          </a:xfrm>
          <a:prstGeom prst="line">
            <a:avLst/>
          </a:prstGeom>
          <a:noFill/>
          <a:ln w="152400">
            <a:solidFill>
              <a:srgbClr val="00FF00"/>
            </a:solidFill>
            <a:round/>
            <a:headEnd type="oval" w="sm" len="sm"/>
            <a:tailEnd type="oval" w="sm" len="sm"/>
          </a:ln>
          <a:effectLst/>
        </p:spPr>
        <p:txBody>
          <a:bodyPr wrap="none" lIns="65306" tIns="32653" rIns="65306" bIns="32653" anchor="ctr"/>
          <a:lstStyle/>
          <a:p>
            <a:endParaRPr lang="en-US"/>
          </a:p>
        </p:txBody>
      </p:sp>
      <p:sp>
        <p:nvSpPr>
          <p:cNvPr id="239624" name="Oval 8"/>
          <p:cNvSpPr>
            <a:spLocks noChangeArrowheads="1"/>
          </p:cNvSpPr>
          <p:nvPr/>
        </p:nvSpPr>
        <p:spPr bwMode="auto">
          <a:xfrm>
            <a:off x="3230880" y="2194560"/>
            <a:ext cx="243840" cy="182880"/>
          </a:xfrm>
          <a:prstGeom prst="ellipse">
            <a:avLst/>
          </a:prstGeom>
          <a:solidFill>
            <a:schemeClr val="hlink"/>
          </a:solidFill>
          <a:ln w="9525" algn="ctr">
            <a:noFill/>
            <a:round/>
            <a:headEnd/>
            <a:tailEnd/>
          </a:ln>
          <a:effectLst/>
        </p:spPr>
        <p:txBody>
          <a:bodyPr wrap="none" lIns="65306" tIns="32653" rIns="65306" bIns="32653" anchor="ctr"/>
          <a:lstStyle/>
          <a:p>
            <a:endParaRPr lang="en-US"/>
          </a:p>
        </p:txBody>
      </p:sp>
      <p:sp>
        <p:nvSpPr>
          <p:cNvPr id="239625" name="Oval 9"/>
          <p:cNvSpPr>
            <a:spLocks noChangeArrowheads="1"/>
          </p:cNvSpPr>
          <p:nvPr/>
        </p:nvSpPr>
        <p:spPr bwMode="auto">
          <a:xfrm>
            <a:off x="3718560" y="2194560"/>
            <a:ext cx="243840" cy="182880"/>
          </a:xfrm>
          <a:prstGeom prst="ellipse">
            <a:avLst/>
          </a:prstGeom>
          <a:solidFill>
            <a:schemeClr val="hlink"/>
          </a:solidFill>
          <a:ln w="9525" algn="ctr">
            <a:noFill/>
            <a:round/>
            <a:headEnd/>
            <a:tailEnd/>
          </a:ln>
          <a:effectLst/>
        </p:spPr>
        <p:txBody>
          <a:bodyPr wrap="none" lIns="65306" tIns="32653" rIns="65306" bIns="32653" anchor="ctr"/>
          <a:lstStyle/>
          <a:p>
            <a:endParaRPr lang="en-US"/>
          </a:p>
        </p:txBody>
      </p:sp>
      <p:sp>
        <p:nvSpPr>
          <p:cNvPr id="239626" name="Text Box 10"/>
          <p:cNvSpPr txBox="1">
            <a:spLocks noChangeArrowheads="1"/>
          </p:cNvSpPr>
          <p:nvPr/>
        </p:nvSpPr>
        <p:spPr bwMode="auto">
          <a:xfrm>
            <a:off x="3962400" y="219456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B</a:t>
            </a:r>
            <a:endParaRPr lang="en-US" sz="2000" baseline="-25000" dirty="0"/>
          </a:p>
        </p:txBody>
      </p:sp>
      <p:sp>
        <p:nvSpPr>
          <p:cNvPr id="239627" name="Text Box 11"/>
          <p:cNvSpPr txBox="1">
            <a:spLocks noChangeArrowheads="1"/>
          </p:cNvSpPr>
          <p:nvPr/>
        </p:nvSpPr>
        <p:spPr bwMode="auto">
          <a:xfrm>
            <a:off x="2865120" y="210312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A</a:t>
            </a:r>
            <a:endParaRPr lang="en-US" sz="2000" baseline="-25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r>
              <a:rPr lang="en-US"/>
              <a:t>This is still broken!</a:t>
            </a:r>
          </a:p>
        </p:txBody>
      </p:sp>
      <p:sp>
        <p:nvSpPr>
          <p:cNvPr id="168965" name="Oval 5"/>
          <p:cNvSpPr>
            <a:spLocks noChangeArrowheads="1"/>
          </p:cNvSpPr>
          <p:nvPr/>
        </p:nvSpPr>
        <p:spPr bwMode="auto">
          <a:xfrm>
            <a:off x="2499360" y="2194560"/>
            <a:ext cx="243840" cy="182880"/>
          </a:xfrm>
          <a:prstGeom prst="ellipse">
            <a:avLst/>
          </a:prstGeom>
          <a:solidFill>
            <a:schemeClr val="hlink"/>
          </a:solidFill>
          <a:ln w="9525" algn="ctr">
            <a:noFill/>
            <a:round/>
            <a:headEnd/>
            <a:tailEnd/>
          </a:ln>
          <a:effectLst/>
        </p:spPr>
        <p:txBody>
          <a:bodyPr wrap="none" lIns="65306" tIns="32653" rIns="65306" bIns="32653" anchor="ctr"/>
          <a:lstStyle/>
          <a:p>
            <a:endParaRPr lang="en-US"/>
          </a:p>
        </p:txBody>
      </p:sp>
      <p:sp>
        <p:nvSpPr>
          <p:cNvPr id="168969" name="Text Box 9"/>
          <p:cNvSpPr txBox="1">
            <a:spLocks noChangeArrowheads="1"/>
          </p:cNvSpPr>
          <p:nvPr/>
        </p:nvSpPr>
        <p:spPr bwMode="auto">
          <a:xfrm>
            <a:off x="243840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A</a:t>
            </a:r>
            <a:endParaRPr lang="en-US" sz="2000" baseline="-25000" dirty="0"/>
          </a:p>
        </p:txBody>
      </p:sp>
      <p:sp>
        <p:nvSpPr>
          <p:cNvPr id="168972" name="Oval 12"/>
          <p:cNvSpPr>
            <a:spLocks noChangeArrowheads="1"/>
          </p:cNvSpPr>
          <p:nvPr/>
        </p:nvSpPr>
        <p:spPr bwMode="auto">
          <a:xfrm>
            <a:off x="4206240" y="2194560"/>
            <a:ext cx="243840" cy="182880"/>
          </a:xfrm>
          <a:prstGeom prst="ellipse">
            <a:avLst/>
          </a:prstGeom>
          <a:solidFill>
            <a:schemeClr val="hlink"/>
          </a:solidFill>
          <a:ln w="9525" algn="ctr">
            <a:noFill/>
            <a:round/>
            <a:headEnd/>
            <a:tailEnd/>
          </a:ln>
          <a:effectLst/>
        </p:spPr>
        <p:txBody>
          <a:bodyPr wrap="none" lIns="65306" tIns="32653" rIns="65306" bIns="32653" anchor="ctr"/>
          <a:lstStyle/>
          <a:p>
            <a:endParaRPr lang="en-US"/>
          </a:p>
        </p:txBody>
      </p:sp>
      <p:sp>
        <p:nvSpPr>
          <p:cNvPr id="168973" name="Text Box 13"/>
          <p:cNvSpPr txBox="1">
            <a:spLocks noChangeArrowheads="1"/>
          </p:cNvSpPr>
          <p:nvPr/>
        </p:nvSpPr>
        <p:spPr bwMode="auto">
          <a:xfrm>
            <a:off x="408432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B</a:t>
            </a:r>
            <a:endParaRPr lang="en-US" sz="2000" baseline="-25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p:txBody>
          <a:bodyPr/>
          <a:lstStyle/>
          <a:p>
            <a:r>
              <a:rPr lang="en-US"/>
              <a:t>Types of lights in GOW3</a:t>
            </a:r>
          </a:p>
        </p:txBody>
      </p:sp>
      <p:sp>
        <p:nvSpPr>
          <p:cNvPr id="203779" name="Rectangle 3"/>
          <p:cNvSpPr>
            <a:spLocks noGrp="1" noChangeArrowheads="1"/>
          </p:cNvSpPr>
          <p:nvPr>
            <p:ph type="body" idx="1"/>
          </p:nvPr>
        </p:nvSpPr>
        <p:spPr>
          <a:xfrm>
            <a:off x="426720" y="777240"/>
            <a:ext cx="6583680" cy="2697480"/>
          </a:xfrm>
        </p:spPr>
        <p:txBody>
          <a:bodyPr/>
          <a:lstStyle/>
          <a:p>
            <a:pPr>
              <a:buFont typeface="Wingdings" pitchFamily="2" charset="2"/>
              <a:buChar char="§"/>
            </a:pPr>
            <a:r>
              <a:rPr lang="en-US" dirty="0">
                <a:effectLst/>
              </a:rPr>
              <a:t>Ambient</a:t>
            </a:r>
          </a:p>
          <a:p>
            <a:pPr>
              <a:buFont typeface="Wingdings" pitchFamily="2" charset="2"/>
              <a:buChar char="§"/>
            </a:pPr>
            <a:r>
              <a:rPr lang="en-US" dirty="0">
                <a:effectLst/>
              </a:rPr>
              <a:t>Omni (point)</a:t>
            </a:r>
          </a:p>
          <a:p>
            <a:pPr>
              <a:buFont typeface="Wingdings" pitchFamily="2" charset="2"/>
              <a:buChar char="§"/>
            </a:pPr>
            <a:r>
              <a:rPr lang="en-US" dirty="0">
                <a:effectLst/>
              </a:rPr>
              <a:t>Directional</a:t>
            </a:r>
          </a:p>
          <a:p>
            <a:pPr>
              <a:buFont typeface="Wingdings" pitchFamily="2" charset="2"/>
              <a:buChar char="§"/>
            </a:pPr>
            <a:endParaRPr lang="en-US" dirty="0">
              <a:effectLst/>
            </a:endParaRPr>
          </a:p>
        </p:txBody>
      </p:sp>
      <p:sp>
        <p:nvSpPr>
          <p:cNvPr id="203781" name="Text Box 5"/>
          <p:cNvSpPr txBox="1">
            <a:spLocks noChangeArrowheads="1"/>
          </p:cNvSpPr>
          <p:nvPr/>
        </p:nvSpPr>
        <p:spPr bwMode="auto">
          <a:xfrm>
            <a:off x="3276600" y="1524000"/>
            <a:ext cx="3048000" cy="619942"/>
          </a:xfrm>
          <a:prstGeom prst="rect">
            <a:avLst/>
          </a:prstGeom>
          <a:noFill/>
          <a:ln w="88900"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Represented as  </a:t>
            </a:r>
            <a:r>
              <a:rPr lang="en-US" b="1" dirty="0">
                <a:solidFill>
                  <a:schemeClr val="tx1"/>
                </a:solidFill>
              </a:rPr>
              <a:t>hybrid vertex lights</a:t>
            </a:r>
          </a:p>
        </p:txBody>
      </p:sp>
      <p:sp>
        <p:nvSpPr>
          <p:cNvPr id="203782" name="AutoShape 6"/>
          <p:cNvSpPr>
            <a:spLocks/>
          </p:cNvSpPr>
          <p:nvPr/>
        </p:nvSpPr>
        <p:spPr bwMode="auto">
          <a:xfrm>
            <a:off x="2743200" y="1447800"/>
            <a:ext cx="182880" cy="762000"/>
          </a:xfrm>
          <a:prstGeom prst="rightBrace">
            <a:avLst>
              <a:gd name="adj1" fmla="val 30556"/>
              <a:gd name="adj2" fmla="val 50000"/>
            </a:avLst>
          </a:prstGeom>
          <a:noFill/>
          <a:ln w="50800">
            <a:solidFill>
              <a:srgbClr val="00FF00"/>
            </a:solidFill>
            <a:round/>
            <a:headEnd/>
            <a:tailEnd/>
          </a:ln>
          <a:effectLst/>
        </p:spPr>
        <p:txBody>
          <a:bodyPr wrap="none" lIns="65306" tIns="32653" rIns="65306" bIns="32653" anchor="ctr"/>
          <a:lstStyle/>
          <a:p>
            <a:pPr>
              <a:buFont typeface="Wingdings" pitchFamily="2" charset="2"/>
              <a:buChar char="§"/>
            </a:pP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r>
              <a:rPr lang="en-US"/>
              <a:t>This is still broken!</a:t>
            </a:r>
          </a:p>
        </p:txBody>
      </p:sp>
      <p:sp>
        <p:nvSpPr>
          <p:cNvPr id="86020" name="AutoShape 4"/>
          <p:cNvSpPr>
            <a:spLocks noChangeArrowheads="1"/>
          </p:cNvSpPr>
          <p:nvPr/>
        </p:nvSpPr>
        <p:spPr bwMode="auto">
          <a:xfrm>
            <a:off x="182880" y="1783080"/>
            <a:ext cx="365760" cy="274320"/>
          </a:xfrm>
          <a:prstGeom prst="sun">
            <a:avLst>
              <a:gd name="adj" fmla="val 25000"/>
            </a:avLst>
          </a:prstGeom>
          <a:solidFill>
            <a:srgbClr val="FF0000"/>
          </a:solidFill>
          <a:ln w="9525" algn="ctr">
            <a:noFill/>
            <a:miter lim="800000"/>
            <a:headEnd/>
            <a:tailEnd/>
          </a:ln>
          <a:effectLst/>
        </p:spPr>
        <p:txBody>
          <a:bodyPr wrap="none" lIns="65306" tIns="32653" rIns="65306" bIns="32653" anchor="ctr"/>
          <a:lstStyle/>
          <a:p>
            <a:endParaRPr lang="en-US"/>
          </a:p>
        </p:txBody>
      </p:sp>
      <p:sp>
        <p:nvSpPr>
          <p:cNvPr id="86021" name="Oval 5"/>
          <p:cNvSpPr>
            <a:spLocks noChangeArrowheads="1"/>
          </p:cNvSpPr>
          <p:nvPr/>
        </p:nvSpPr>
        <p:spPr bwMode="auto">
          <a:xfrm>
            <a:off x="2499360" y="2194560"/>
            <a:ext cx="243840" cy="182880"/>
          </a:xfrm>
          <a:prstGeom prst="ellipse">
            <a:avLst/>
          </a:prstGeom>
          <a:solidFill>
            <a:srgbClr val="FF0000"/>
          </a:solidFill>
          <a:ln w="9525" algn="ctr">
            <a:noFill/>
            <a:round/>
            <a:headEnd/>
            <a:tailEnd/>
          </a:ln>
          <a:effectLst/>
        </p:spPr>
        <p:txBody>
          <a:bodyPr wrap="none" lIns="65306" tIns="32653" rIns="65306" bIns="32653" anchor="ctr"/>
          <a:lstStyle/>
          <a:p>
            <a:endParaRPr lang="en-US"/>
          </a:p>
        </p:txBody>
      </p:sp>
      <p:sp>
        <p:nvSpPr>
          <p:cNvPr id="86022" name="Line 6"/>
          <p:cNvSpPr>
            <a:spLocks noChangeShapeType="1"/>
          </p:cNvSpPr>
          <p:nvPr/>
        </p:nvSpPr>
        <p:spPr bwMode="auto">
          <a:xfrm>
            <a:off x="914400" y="2011680"/>
            <a:ext cx="1706880" cy="274320"/>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86027" name="Text Box 11"/>
          <p:cNvSpPr txBox="1">
            <a:spLocks noChangeArrowheads="1"/>
          </p:cNvSpPr>
          <p:nvPr/>
        </p:nvSpPr>
        <p:spPr bwMode="auto">
          <a:xfrm>
            <a:off x="243840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A</a:t>
            </a:r>
            <a:endParaRPr lang="en-US" sz="2000" baseline="-25000" dirty="0"/>
          </a:p>
        </p:txBody>
      </p:sp>
      <p:sp>
        <p:nvSpPr>
          <p:cNvPr id="86030" name="Text Box 14"/>
          <p:cNvSpPr txBox="1">
            <a:spLocks noChangeArrowheads="1"/>
          </p:cNvSpPr>
          <p:nvPr/>
        </p:nvSpPr>
        <p:spPr bwMode="auto">
          <a:xfrm>
            <a:off x="1219200" y="1783080"/>
            <a:ext cx="60960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err="1"/>
              <a:t>L</a:t>
            </a:r>
            <a:r>
              <a:rPr lang="en-US" sz="2000" baseline="-25000" dirty="0" err="1"/>
              <a:t>red</a:t>
            </a:r>
            <a:endParaRPr lang="en-US" sz="2000" baseline="-25000" dirty="0"/>
          </a:p>
        </p:txBody>
      </p:sp>
      <p:sp>
        <p:nvSpPr>
          <p:cNvPr id="86031" name="Oval 15"/>
          <p:cNvSpPr>
            <a:spLocks noChangeArrowheads="1"/>
          </p:cNvSpPr>
          <p:nvPr/>
        </p:nvSpPr>
        <p:spPr bwMode="auto">
          <a:xfrm>
            <a:off x="4206240" y="2194560"/>
            <a:ext cx="243840" cy="182880"/>
          </a:xfrm>
          <a:prstGeom prst="ellipse">
            <a:avLst/>
          </a:prstGeom>
          <a:solidFill>
            <a:schemeClr val="hlink"/>
          </a:solidFill>
          <a:ln w="9525" algn="ctr">
            <a:solidFill>
              <a:schemeClr val="hlink"/>
            </a:solidFill>
            <a:round/>
            <a:headEnd/>
            <a:tailEnd/>
          </a:ln>
          <a:effectLst/>
        </p:spPr>
        <p:txBody>
          <a:bodyPr wrap="none" lIns="65306" tIns="32653" rIns="65306" bIns="32653" anchor="ctr"/>
          <a:lstStyle/>
          <a:p>
            <a:endParaRPr lang="en-US"/>
          </a:p>
        </p:txBody>
      </p:sp>
      <p:sp>
        <p:nvSpPr>
          <p:cNvPr id="86032" name="Text Box 16"/>
          <p:cNvSpPr txBox="1">
            <a:spLocks noChangeArrowheads="1"/>
          </p:cNvSpPr>
          <p:nvPr/>
        </p:nvSpPr>
        <p:spPr bwMode="auto">
          <a:xfrm>
            <a:off x="408432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B</a:t>
            </a:r>
            <a:endParaRPr lang="en-US" sz="2000" baseline="-25000" dirty="0"/>
          </a:p>
        </p:txBody>
      </p:sp>
      <p:sp>
        <p:nvSpPr>
          <p:cNvPr id="86033" name="Line 17"/>
          <p:cNvSpPr>
            <a:spLocks noChangeShapeType="1"/>
          </p:cNvSpPr>
          <p:nvPr/>
        </p:nvSpPr>
        <p:spPr bwMode="auto">
          <a:xfrm>
            <a:off x="2255520" y="1371600"/>
            <a:ext cx="365760" cy="914400"/>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86034" name="Text Box 18"/>
          <p:cNvSpPr txBox="1">
            <a:spLocks noChangeArrowheads="1"/>
          </p:cNvSpPr>
          <p:nvPr/>
        </p:nvSpPr>
        <p:spPr bwMode="auto">
          <a:xfrm>
            <a:off x="2438400" y="1600200"/>
            <a:ext cx="48768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pPr>
            <a:r>
              <a:rPr lang="en-US" sz="2000" dirty="0"/>
              <a:t>N</a:t>
            </a:r>
            <a:r>
              <a:rPr lang="en-US" sz="2000" baseline="-25000" dirty="0"/>
              <a:t>a</a:t>
            </a:r>
            <a:endParaRPr lang="en-US" sz="2000" dirty="0"/>
          </a:p>
        </p:txBody>
      </p:sp>
      <p:sp>
        <p:nvSpPr>
          <p:cNvPr id="86043" name="Line 27"/>
          <p:cNvSpPr>
            <a:spLocks noChangeShapeType="1"/>
          </p:cNvSpPr>
          <p:nvPr/>
        </p:nvSpPr>
        <p:spPr bwMode="auto">
          <a:xfrm flipH="1">
            <a:off x="4328160" y="1417320"/>
            <a:ext cx="365760" cy="868680"/>
          </a:xfrm>
          <a:prstGeom prst="line">
            <a:avLst/>
          </a:prstGeom>
          <a:noFill/>
          <a:ln w="57150">
            <a:solidFill>
              <a:schemeClr val="hlink"/>
            </a:solidFill>
            <a:round/>
            <a:headEnd type="triangle" w="med" len="lg"/>
            <a:tailEnd type="none" w="med" len="lg"/>
          </a:ln>
          <a:effectLst/>
        </p:spPr>
        <p:txBody>
          <a:bodyPr lIns="65306" tIns="32653" rIns="65306" bIns="32653"/>
          <a:lstStyle/>
          <a:p>
            <a:endParaRPr lang="en-US"/>
          </a:p>
        </p:txBody>
      </p:sp>
      <p:sp>
        <p:nvSpPr>
          <p:cNvPr id="86044" name="Text Box 28"/>
          <p:cNvSpPr txBox="1">
            <a:spLocks noChangeArrowheads="1"/>
          </p:cNvSpPr>
          <p:nvPr/>
        </p:nvSpPr>
        <p:spPr bwMode="auto">
          <a:xfrm>
            <a:off x="4023360" y="1600200"/>
            <a:ext cx="48768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pPr>
            <a:r>
              <a:rPr lang="en-US" sz="2000" dirty="0" err="1"/>
              <a:t>N</a:t>
            </a:r>
            <a:r>
              <a:rPr lang="en-US" sz="2000" baseline="-25000" dirty="0" err="1"/>
              <a:t>b</a:t>
            </a:r>
            <a:endParaRPr lang="en-US"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Rectangle 2"/>
          <p:cNvSpPr>
            <a:spLocks noGrp="1" noRot="1" noChangeArrowheads="1"/>
          </p:cNvSpPr>
          <p:nvPr>
            <p:ph type="title"/>
          </p:nvPr>
        </p:nvSpPr>
        <p:spPr/>
        <p:txBody>
          <a:bodyPr/>
          <a:lstStyle/>
          <a:p>
            <a:r>
              <a:rPr lang="en-US"/>
              <a:t>This is still broken!</a:t>
            </a:r>
          </a:p>
        </p:txBody>
      </p:sp>
      <p:sp>
        <p:nvSpPr>
          <p:cNvPr id="242691" name="AutoShape 3"/>
          <p:cNvSpPr>
            <a:spLocks noChangeArrowheads="1"/>
          </p:cNvSpPr>
          <p:nvPr/>
        </p:nvSpPr>
        <p:spPr bwMode="auto">
          <a:xfrm>
            <a:off x="182880" y="1783080"/>
            <a:ext cx="365760" cy="274320"/>
          </a:xfrm>
          <a:prstGeom prst="sun">
            <a:avLst>
              <a:gd name="adj" fmla="val 25000"/>
            </a:avLst>
          </a:prstGeom>
          <a:solidFill>
            <a:srgbClr val="FF0000"/>
          </a:solidFill>
          <a:ln w="9525" algn="ctr">
            <a:noFill/>
            <a:miter lim="800000"/>
            <a:headEnd/>
            <a:tailEnd/>
          </a:ln>
          <a:effectLst/>
        </p:spPr>
        <p:txBody>
          <a:bodyPr wrap="none" lIns="65306" tIns="32653" rIns="65306" bIns="32653" anchor="ctr"/>
          <a:lstStyle/>
          <a:p>
            <a:endParaRPr lang="en-US"/>
          </a:p>
        </p:txBody>
      </p:sp>
      <p:sp>
        <p:nvSpPr>
          <p:cNvPr id="242692" name="Oval 4"/>
          <p:cNvSpPr>
            <a:spLocks noChangeArrowheads="1"/>
          </p:cNvSpPr>
          <p:nvPr/>
        </p:nvSpPr>
        <p:spPr bwMode="auto">
          <a:xfrm>
            <a:off x="2499360" y="2194560"/>
            <a:ext cx="243840" cy="182880"/>
          </a:xfrm>
          <a:prstGeom prst="ellipse">
            <a:avLst/>
          </a:prstGeom>
          <a:solidFill>
            <a:srgbClr val="FF0000"/>
          </a:solidFill>
          <a:ln w="9525" algn="ctr">
            <a:noFill/>
            <a:round/>
            <a:headEnd/>
            <a:tailEnd/>
          </a:ln>
          <a:effectLst/>
        </p:spPr>
        <p:txBody>
          <a:bodyPr wrap="none" lIns="65306" tIns="32653" rIns="65306" bIns="32653" anchor="ctr"/>
          <a:lstStyle/>
          <a:p>
            <a:endParaRPr lang="en-US"/>
          </a:p>
        </p:txBody>
      </p:sp>
      <p:sp>
        <p:nvSpPr>
          <p:cNvPr id="242693" name="Line 5"/>
          <p:cNvSpPr>
            <a:spLocks noChangeShapeType="1"/>
          </p:cNvSpPr>
          <p:nvPr/>
        </p:nvSpPr>
        <p:spPr bwMode="auto">
          <a:xfrm>
            <a:off x="914400" y="2011680"/>
            <a:ext cx="1706880" cy="274320"/>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242694" name="Text Box 6"/>
          <p:cNvSpPr txBox="1">
            <a:spLocks noChangeArrowheads="1"/>
          </p:cNvSpPr>
          <p:nvPr/>
        </p:nvSpPr>
        <p:spPr bwMode="auto">
          <a:xfrm>
            <a:off x="243840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A</a:t>
            </a:r>
            <a:endParaRPr lang="en-US" sz="2000" baseline="-25000" dirty="0"/>
          </a:p>
        </p:txBody>
      </p:sp>
      <p:sp>
        <p:nvSpPr>
          <p:cNvPr id="242695" name="Text Box 7"/>
          <p:cNvSpPr txBox="1">
            <a:spLocks noChangeArrowheads="1"/>
          </p:cNvSpPr>
          <p:nvPr/>
        </p:nvSpPr>
        <p:spPr bwMode="auto">
          <a:xfrm>
            <a:off x="1219200" y="1783080"/>
            <a:ext cx="60960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err="1"/>
              <a:t>L</a:t>
            </a:r>
            <a:r>
              <a:rPr lang="en-US" sz="2000" baseline="-25000" dirty="0" err="1"/>
              <a:t>red</a:t>
            </a:r>
            <a:endParaRPr lang="en-US" sz="2000" baseline="-25000" dirty="0"/>
          </a:p>
        </p:txBody>
      </p:sp>
      <p:sp>
        <p:nvSpPr>
          <p:cNvPr id="242696" name="Oval 8"/>
          <p:cNvSpPr>
            <a:spLocks noChangeArrowheads="1"/>
          </p:cNvSpPr>
          <p:nvPr/>
        </p:nvSpPr>
        <p:spPr bwMode="auto">
          <a:xfrm>
            <a:off x="4206240" y="2194560"/>
            <a:ext cx="243840" cy="182880"/>
          </a:xfrm>
          <a:prstGeom prst="ellipse">
            <a:avLst/>
          </a:prstGeom>
          <a:solidFill>
            <a:srgbClr val="00CCFF"/>
          </a:solidFill>
          <a:ln w="9525" algn="ctr">
            <a:solidFill>
              <a:srgbClr val="00CCFF"/>
            </a:solidFill>
            <a:round/>
            <a:headEnd/>
            <a:tailEnd/>
          </a:ln>
          <a:effectLst/>
        </p:spPr>
        <p:txBody>
          <a:bodyPr wrap="none" lIns="65306" tIns="32653" rIns="65306" bIns="32653" anchor="ctr"/>
          <a:lstStyle/>
          <a:p>
            <a:endParaRPr lang="en-US"/>
          </a:p>
        </p:txBody>
      </p:sp>
      <p:sp>
        <p:nvSpPr>
          <p:cNvPr id="242697" name="Text Box 9"/>
          <p:cNvSpPr txBox="1">
            <a:spLocks noChangeArrowheads="1"/>
          </p:cNvSpPr>
          <p:nvPr/>
        </p:nvSpPr>
        <p:spPr bwMode="auto">
          <a:xfrm>
            <a:off x="408432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B</a:t>
            </a:r>
            <a:endParaRPr lang="en-US" sz="2000" baseline="-25000" dirty="0"/>
          </a:p>
        </p:txBody>
      </p:sp>
      <p:sp>
        <p:nvSpPr>
          <p:cNvPr id="242698" name="Line 10"/>
          <p:cNvSpPr>
            <a:spLocks noChangeShapeType="1"/>
          </p:cNvSpPr>
          <p:nvPr/>
        </p:nvSpPr>
        <p:spPr bwMode="auto">
          <a:xfrm>
            <a:off x="2255520" y="1371600"/>
            <a:ext cx="365760" cy="914400"/>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242699" name="Text Box 11"/>
          <p:cNvSpPr txBox="1">
            <a:spLocks noChangeArrowheads="1"/>
          </p:cNvSpPr>
          <p:nvPr/>
        </p:nvSpPr>
        <p:spPr bwMode="auto">
          <a:xfrm>
            <a:off x="2438400" y="1600200"/>
            <a:ext cx="48768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pPr>
            <a:r>
              <a:rPr lang="en-US" sz="2000" dirty="0"/>
              <a:t>N</a:t>
            </a:r>
            <a:r>
              <a:rPr lang="en-US" sz="2000" baseline="-25000" dirty="0"/>
              <a:t>a</a:t>
            </a:r>
            <a:endParaRPr lang="en-US" sz="2000" dirty="0"/>
          </a:p>
        </p:txBody>
      </p:sp>
      <p:sp>
        <p:nvSpPr>
          <p:cNvPr id="242700" name="Line 12"/>
          <p:cNvSpPr>
            <a:spLocks noChangeShapeType="1"/>
          </p:cNvSpPr>
          <p:nvPr/>
        </p:nvSpPr>
        <p:spPr bwMode="auto">
          <a:xfrm flipH="1">
            <a:off x="4328160" y="1417320"/>
            <a:ext cx="365760" cy="868680"/>
          </a:xfrm>
          <a:prstGeom prst="line">
            <a:avLst/>
          </a:prstGeom>
          <a:noFill/>
          <a:ln w="57150">
            <a:solidFill>
              <a:srgbClr val="00CCFF"/>
            </a:solidFill>
            <a:round/>
            <a:headEnd type="triangle" w="med" len="lg"/>
            <a:tailEnd type="none" w="med" len="lg"/>
          </a:ln>
          <a:effectLst/>
        </p:spPr>
        <p:txBody>
          <a:bodyPr lIns="65306" tIns="32653" rIns="65306" bIns="32653"/>
          <a:lstStyle/>
          <a:p>
            <a:endParaRPr lang="en-US"/>
          </a:p>
        </p:txBody>
      </p:sp>
      <p:sp>
        <p:nvSpPr>
          <p:cNvPr id="242701" name="Text Box 13"/>
          <p:cNvSpPr txBox="1">
            <a:spLocks noChangeArrowheads="1"/>
          </p:cNvSpPr>
          <p:nvPr/>
        </p:nvSpPr>
        <p:spPr bwMode="auto">
          <a:xfrm>
            <a:off x="4023360" y="1600200"/>
            <a:ext cx="48768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pPr>
            <a:r>
              <a:rPr lang="en-US" sz="2000" dirty="0" err="1"/>
              <a:t>N</a:t>
            </a:r>
            <a:r>
              <a:rPr lang="en-US" sz="2000" baseline="-25000" dirty="0" err="1"/>
              <a:t>b</a:t>
            </a:r>
            <a:endParaRPr lang="en-US" sz="2000" dirty="0"/>
          </a:p>
        </p:txBody>
      </p:sp>
      <p:sp>
        <p:nvSpPr>
          <p:cNvPr id="242702" name="AutoShape 14"/>
          <p:cNvSpPr>
            <a:spLocks noChangeArrowheads="1"/>
          </p:cNvSpPr>
          <p:nvPr/>
        </p:nvSpPr>
        <p:spPr bwMode="auto">
          <a:xfrm>
            <a:off x="6705600" y="1783080"/>
            <a:ext cx="365760" cy="274320"/>
          </a:xfrm>
          <a:prstGeom prst="sun">
            <a:avLst>
              <a:gd name="adj" fmla="val 25000"/>
            </a:avLst>
          </a:prstGeom>
          <a:solidFill>
            <a:srgbClr val="00CCFF"/>
          </a:solidFill>
          <a:ln w="9525" algn="ctr">
            <a:noFill/>
            <a:miter lim="800000"/>
            <a:headEnd/>
            <a:tailEnd/>
          </a:ln>
          <a:effectLst/>
        </p:spPr>
        <p:txBody>
          <a:bodyPr wrap="none" lIns="65306" tIns="32653" rIns="65306" bIns="32653" anchor="ctr"/>
          <a:lstStyle/>
          <a:p>
            <a:endParaRPr lang="en-US"/>
          </a:p>
        </p:txBody>
      </p:sp>
      <p:sp>
        <p:nvSpPr>
          <p:cNvPr id="242703" name="Line 15"/>
          <p:cNvSpPr>
            <a:spLocks noChangeShapeType="1"/>
          </p:cNvSpPr>
          <p:nvPr/>
        </p:nvSpPr>
        <p:spPr bwMode="auto">
          <a:xfrm flipH="1">
            <a:off x="4328160" y="2057400"/>
            <a:ext cx="1584960" cy="228600"/>
          </a:xfrm>
          <a:prstGeom prst="line">
            <a:avLst/>
          </a:prstGeom>
          <a:noFill/>
          <a:ln w="57150">
            <a:solidFill>
              <a:srgbClr val="00CCFF"/>
            </a:solidFill>
            <a:round/>
            <a:headEnd type="triangle" w="med" len="lg"/>
            <a:tailEnd type="none" w="med" len="lg"/>
          </a:ln>
          <a:effectLst/>
        </p:spPr>
        <p:txBody>
          <a:bodyPr lIns="65306" tIns="32653" rIns="65306" bIns="32653"/>
          <a:lstStyle/>
          <a:p>
            <a:endParaRPr lang="en-US"/>
          </a:p>
        </p:txBody>
      </p:sp>
      <p:sp>
        <p:nvSpPr>
          <p:cNvPr id="242704" name="Text Box 16"/>
          <p:cNvSpPr txBox="1">
            <a:spLocks noChangeArrowheads="1"/>
          </p:cNvSpPr>
          <p:nvPr/>
        </p:nvSpPr>
        <p:spPr bwMode="auto">
          <a:xfrm>
            <a:off x="4937760" y="1783080"/>
            <a:ext cx="73152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err="1"/>
              <a:t>L</a:t>
            </a:r>
            <a:r>
              <a:rPr lang="en-US" sz="2000" baseline="-25000" dirty="0" err="1"/>
              <a:t>blue</a:t>
            </a:r>
            <a:endParaRPr lang="en-US" sz="2000" baseline="-25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Rectangle 2"/>
          <p:cNvSpPr>
            <a:spLocks noGrp="1" noRot="1" noChangeArrowheads="1"/>
          </p:cNvSpPr>
          <p:nvPr>
            <p:ph type="title"/>
          </p:nvPr>
        </p:nvSpPr>
        <p:spPr/>
        <p:txBody>
          <a:bodyPr/>
          <a:lstStyle/>
          <a:p>
            <a:r>
              <a:rPr lang="en-US"/>
              <a:t>This is still broken!</a:t>
            </a:r>
          </a:p>
        </p:txBody>
      </p:sp>
      <p:sp>
        <p:nvSpPr>
          <p:cNvPr id="256003" name="AutoShape 3"/>
          <p:cNvSpPr>
            <a:spLocks noChangeArrowheads="1"/>
          </p:cNvSpPr>
          <p:nvPr/>
        </p:nvSpPr>
        <p:spPr bwMode="auto">
          <a:xfrm>
            <a:off x="182880" y="1783080"/>
            <a:ext cx="365760" cy="274320"/>
          </a:xfrm>
          <a:prstGeom prst="sun">
            <a:avLst>
              <a:gd name="adj" fmla="val 25000"/>
            </a:avLst>
          </a:prstGeom>
          <a:solidFill>
            <a:srgbClr val="FF0000"/>
          </a:solidFill>
          <a:ln w="9525" algn="ctr">
            <a:noFill/>
            <a:miter lim="800000"/>
            <a:headEnd/>
            <a:tailEnd/>
          </a:ln>
          <a:effectLst/>
        </p:spPr>
        <p:txBody>
          <a:bodyPr wrap="none" lIns="65306" tIns="32653" rIns="65306" bIns="32653" anchor="ctr"/>
          <a:lstStyle/>
          <a:p>
            <a:endParaRPr lang="en-US"/>
          </a:p>
        </p:txBody>
      </p:sp>
      <p:sp>
        <p:nvSpPr>
          <p:cNvPr id="256004" name="Oval 4"/>
          <p:cNvSpPr>
            <a:spLocks noChangeArrowheads="1"/>
          </p:cNvSpPr>
          <p:nvPr/>
        </p:nvSpPr>
        <p:spPr bwMode="auto">
          <a:xfrm>
            <a:off x="2499360" y="2194560"/>
            <a:ext cx="243840" cy="182880"/>
          </a:xfrm>
          <a:prstGeom prst="ellipse">
            <a:avLst/>
          </a:prstGeom>
          <a:solidFill>
            <a:srgbClr val="FF0000"/>
          </a:solidFill>
          <a:ln w="9525" algn="ctr">
            <a:noFill/>
            <a:round/>
            <a:headEnd/>
            <a:tailEnd/>
          </a:ln>
          <a:effectLst/>
        </p:spPr>
        <p:txBody>
          <a:bodyPr wrap="none" lIns="65306" tIns="32653" rIns="65306" bIns="32653" anchor="ctr"/>
          <a:lstStyle/>
          <a:p>
            <a:endParaRPr lang="en-US"/>
          </a:p>
        </p:txBody>
      </p:sp>
      <p:sp>
        <p:nvSpPr>
          <p:cNvPr id="256005" name="Line 5"/>
          <p:cNvSpPr>
            <a:spLocks noChangeShapeType="1"/>
          </p:cNvSpPr>
          <p:nvPr/>
        </p:nvSpPr>
        <p:spPr bwMode="auto">
          <a:xfrm>
            <a:off x="914400" y="2011680"/>
            <a:ext cx="1706880" cy="274320"/>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256006" name="Text Box 6"/>
          <p:cNvSpPr txBox="1">
            <a:spLocks noChangeArrowheads="1"/>
          </p:cNvSpPr>
          <p:nvPr/>
        </p:nvSpPr>
        <p:spPr bwMode="auto">
          <a:xfrm>
            <a:off x="243840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A</a:t>
            </a:r>
            <a:endParaRPr lang="en-US" sz="2000" baseline="-25000" dirty="0"/>
          </a:p>
        </p:txBody>
      </p:sp>
      <p:sp>
        <p:nvSpPr>
          <p:cNvPr id="256007" name="Text Box 7"/>
          <p:cNvSpPr txBox="1">
            <a:spLocks noChangeArrowheads="1"/>
          </p:cNvSpPr>
          <p:nvPr/>
        </p:nvSpPr>
        <p:spPr bwMode="auto">
          <a:xfrm>
            <a:off x="1219200" y="1783080"/>
            <a:ext cx="60960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err="1"/>
              <a:t>L</a:t>
            </a:r>
            <a:r>
              <a:rPr lang="en-US" sz="2000" baseline="-25000" dirty="0" err="1"/>
              <a:t>red</a:t>
            </a:r>
            <a:endParaRPr lang="en-US" sz="2000" baseline="-25000" dirty="0"/>
          </a:p>
        </p:txBody>
      </p:sp>
      <p:sp>
        <p:nvSpPr>
          <p:cNvPr id="256008" name="Oval 8"/>
          <p:cNvSpPr>
            <a:spLocks noChangeArrowheads="1"/>
          </p:cNvSpPr>
          <p:nvPr/>
        </p:nvSpPr>
        <p:spPr bwMode="auto">
          <a:xfrm>
            <a:off x="4206240" y="2194560"/>
            <a:ext cx="243840" cy="182880"/>
          </a:xfrm>
          <a:prstGeom prst="ellipse">
            <a:avLst/>
          </a:prstGeom>
          <a:solidFill>
            <a:srgbClr val="00CCFF"/>
          </a:solidFill>
          <a:ln w="9525" algn="ctr">
            <a:solidFill>
              <a:srgbClr val="00CCFF"/>
            </a:solidFill>
            <a:round/>
            <a:headEnd/>
            <a:tailEnd/>
          </a:ln>
          <a:effectLst/>
        </p:spPr>
        <p:txBody>
          <a:bodyPr wrap="none" lIns="65306" tIns="32653" rIns="65306" bIns="32653" anchor="ctr"/>
          <a:lstStyle/>
          <a:p>
            <a:endParaRPr lang="en-US"/>
          </a:p>
        </p:txBody>
      </p:sp>
      <p:sp>
        <p:nvSpPr>
          <p:cNvPr id="256009" name="Text Box 9"/>
          <p:cNvSpPr txBox="1">
            <a:spLocks noChangeArrowheads="1"/>
          </p:cNvSpPr>
          <p:nvPr/>
        </p:nvSpPr>
        <p:spPr bwMode="auto">
          <a:xfrm>
            <a:off x="408432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B</a:t>
            </a:r>
            <a:endParaRPr lang="en-US" sz="2000" baseline="-25000" dirty="0"/>
          </a:p>
        </p:txBody>
      </p:sp>
      <p:sp>
        <p:nvSpPr>
          <p:cNvPr id="256010" name="Line 10"/>
          <p:cNvSpPr>
            <a:spLocks noChangeShapeType="1"/>
          </p:cNvSpPr>
          <p:nvPr/>
        </p:nvSpPr>
        <p:spPr bwMode="auto">
          <a:xfrm>
            <a:off x="2255520" y="1371600"/>
            <a:ext cx="365760" cy="914400"/>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256011" name="Text Box 11"/>
          <p:cNvSpPr txBox="1">
            <a:spLocks noChangeArrowheads="1"/>
          </p:cNvSpPr>
          <p:nvPr/>
        </p:nvSpPr>
        <p:spPr bwMode="auto">
          <a:xfrm>
            <a:off x="2438400" y="1600200"/>
            <a:ext cx="48768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pPr>
            <a:r>
              <a:rPr lang="en-US" sz="2000" dirty="0"/>
              <a:t>N</a:t>
            </a:r>
            <a:r>
              <a:rPr lang="en-US" sz="2000" baseline="-25000" dirty="0"/>
              <a:t>a</a:t>
            </a:r>
            <a:endParaRPr lang="en-US" sz="2000" dirty="0"/>
          </a:p>
        </p:txBody>
      </p:sp>
      <p:sp>
        <p:nvSpPr>
          <p:cNvPr id="256012" name="Line 12"/>
          <p:cNvSpPr>
            <a:spLocks noChangeShapeType="1"/>
          </p:cNvSpPr>
          <p:nvPr/>
        </p:nvSpPr>
        <p:spPr bwMode="auto">
          <a:xfrm flipH="1">
            <a:off x="4328160" y="1417320"/>
            <a:ext cx="365760" cy="868680"/>
          </a:xfrm>
          <a:prstGeom prst="line">
            <a:avLst/>
          </a:prstGeom>
          <a:noFill/>
          <a:ln w="57150">
            <a:solidFill>
              <a:srgbClr val="00CCFF"/>
            </a:solidFill>
            <a:round/>
            <a:headEnd type="triangle" w="med" len="lg"/>
            <a:tailEnd type="none" w="med" len="lg"/>
          </a:ln>
          <a:effectLst/>
        </p:spPr>
        <p:txBody>
          <a:bodyPr lIns="65306" tIns="32653" rIns="65306" bIns="32653"/>
          <a:lstStyle/>
          <a:p>
            <a:endParaRPr lang="en-US"/>
          </a:p>
        </p:txBody>
      </p:sp>
      <p:sp>
        <p:nvSpPr>
          <p:cNvPr id="256013" name="Text Box 13"/>
          <p:cNvSpPr txBox="1">
            <a:spLocks noChangeArrowheads="1"/>
          </p:cNvSpPr>
          <p:nvPr/>
        </p:nvSpPr>
        <p:spPr bwMode="auto">
          <a:xfrm>
            <a:off x="4023360" y="1600200"/>
            <a:ext cx="48768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pPr>
            <a:r>
              <a:rPr lang="en-US" sz="2000" dirty="0" err="1"/>
              <a:t>N</a:t>
            </a:r>
            <a:r>
              <a:rPr lang="en-US" sz="2000" baseline="-25000" dirty="0" err="1"/>
              <a:t>b</a:t>
            </a:r>
            <a:endParaRPr lang="en-US" sz="2000" dirty="0"/>
          </a:p>
        </p:txBody>
      </p:sp>
      <p:sp>
        <p:nvSpPr>
          <p:cNvPr id="256014" name="AutoShape 14"/>
          <p:cNvSpPr>
            <a:spLocks noChangeArrowheads="1"/>
          </p:cNvSpPr>
          <p:nvPr/>
        </p:nvSpPr>
        <p:spPr bwMode="auto">
          <a:xfrm>
            <a:off x="6705600" y="1783080"/>
            <a:ext cx="365760" cy="274320"/>
          </a:xfrm>
          <a:prstGeom prst="sun">
            <a:avLst>
              <a:gd name="adj" fmla="val 25000"/>
            </a:avLst>
          </a:prstGeom>
          <a:solidFill>
            <a:srgbClr val="00CCFF"/>
          </a:solidFill>
          <a:ln w="9525" algn="ctr">
            <a:noFill/>
            <a:miter lim="800000"/>
            <a:headEnd/>
            <a:tailEnd/>
          </a:ln>
          <a:effectLst/>
        </p:spPr>
        <p:txBody>
          <a:bodyPr wrap="none" lIns="65306" tIns="32653" rIns="65306" bIns="32653" anchor="ctr"/>
          <a:lstStyle/>
          <a:p>
            <a:endParaRPr lang="en-US"/>
          </a:p>
        </p:txBody>
      </p:sp>
      <p:sp>
        <p:nvSpPr>
          <p:cNvPr id="256015" name="Line 15"/>
          <p:cNvSpPr>
            <a:spLocks noChangeShapeType="1"/>
          </p:cNvSpPr>
          <p:nvPr/>
        </p:nvSpPr>
        <p:spPr bwMode="auto">
          <a:xfrm flipH="1">
            <a:off x="4328160" y="2057400"/>
            <a:ext cx="1584960" cy="228600"/>
          </a:xfrm>
          <a:prstGeom prst="line">
            <a:avLst/>
          </a:prstGeom>
          <a:noFill/>
          <a:ln w="57150">
            <a:solidFill>
              <a:srgbClr val="00CCFF"/>
            </a:solidFill>
            <a:round/>
            <a:headEnd type="triangle" w="med" len="lg"/>
            <a:tailEnd type="none" w="med" len="lg"/>
          </a:ln>
          <a:effectLst/>
        </p:spPr>
        <p:txBody>
          <a:bodyPr lIns="65306" tIns="32653" rIns="65306" bIns="32653"/>
          <a:lstStyle/>
          <a:p>
            <a:endParaRPr lang="en-US"/>
          </a:p>
        </p:txBody>
      </p:sp>
      <p:sp>
        <p:nvSpPr>
          <p:cNvPr id="256016" name="Text Box 16"/>
          <p:cNvSpPr txBox="1">
            <a:spLocks noChangeArrowheads="1"/>
          </p:cNvSpPr>
          <p:nvPr/>
        </p:nvSpPr>
        <p:spPr bwMode="auto">
          <a:xfrm>
            <a:off x="4937760" y="1783080"/>
            <a:ext cx="73152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err="1"/>
              <a:t>L</a:t>
            </a:r>
            <a:r>
              <a:rPr lang="en-US" sz="2000" baseline="-25000" dirty="0" err="1"/>
              <a:t>blue</a:t>
            </a:r>
            <a:endParaRPr lang="en-US" sz="2000" baseline="-25000" dirty="0"/>
          </a:p>
        </p:txBody>
      </p:sp>
      <p:sp>
        <p:nvSpPr>
          <p:cNvPr id="256017" name="Oval 17"/>
          <p:cNvSpPr>
            <a:spLocks noChangeArrowheads="1"/>
          </p:cNvSpPr>
          <p:nvPr/>
        </p:nvSpPr>
        <p:spPr bwMode="auto">
          <a:xfrm>
            <a:off x="3352800" y="2194560"/>
            <a:ext cx="243840" cy="182880"/>
          </a:xfrm>
          <a:prstGeom prst="ellipse">
            <a:avLst/>
          </a:prstGeom>
          <a:solidFill>
            <a:schemeClr val="hlink"/>
          </a:solidFill>
          <a:ln w="9525" algn="ctr">
            <a:noFill/>
            <a:round/>
            <a:headEnd/>
            <a:tailEnd/>
          </a:ln>
          <a:effectLst/>
        </p:spPr>
        <p:txBody>
          <a:bodyPr wrap="none" lIns="65306" tIns="32653" rIns="65306" bIns="32653" anchor="ctr"/>
          <a:lstStyle/>
          <a:p>
            <a:endParaRPr lang="en-US"/>
          </a:p>
        </p:txBody>
      </p:sp>
      <p:sp>
        <p:nvSpPr>
          <p:cNvPr id="256018" name="Text Box 18"/>
          <p:cNvSpPr txBox="1">
            <a:spLocks noChangeArrowheads="1"/>
          </p:cNvSpPr>
          <p:nvPr/>
        </p:nvSpPr>
        <p:spPr bwMode="auto">
          <a:xfrm>
            <a:off x="329184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P</a:t>
            </a:r>
            <a:endParaRPr lang="en-US" sz="2000" baseline="-25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954" name="Rectangle 2"/>
          <p:cNvSpPr>
            <a:spLocks noGrp="1" noRot="1" noChangeArrowheads="1"/>
          </p:cNvSpPr>
          <p:nvPr>
            <p:ph type="title"/>
          </p:nvPr>
        </p:nvSpPr>
        <p:spPr/>
        <p:txBody>
          <a:bodyPr/>
          <a:lstStyle/>
          <a:p>
            <a:r>
              <a:rPr lang="en-US"/>
              <a:t>This is still broken!</a:t>
            </a:r>
          </a:p>
        </p:txBody>
      </p:sp>
      <p:sp>
        <p:nvSpPr>
          <p:cNvPr id="253955" name="AutoShape 3"/>
          <p:cNvSpPr>
            <a:spLocks noChangeArrowheads="1"/>
          </p:cNvSpPr>
          <p:nvPr/>
        </p:nvSpPr>
        <p:spPr bwMode="auto">
          <a:xfrm>
            <a:off x="182880" y="1783080"/>
            <a:ext cx="365760" cy="274320"/>
          </a:xfrm>
          <a:prstGeom prst="sun">
            <a:avLst>
              <a:gd name="adj" fmla="val 25000"/>
            </a:avLst>
          </a:prstGeom>
          <a:solidFill>
            <a:srgbClr val="FF0000"/>
          </a:solidFill>
          <a:ln w="9525" algn="ctr">
            <a:noFill/>
            <a:miter lim="800000"/>
            <a:headEnd/>
            <a:tailEnd/>
          </a:ln>
          <a:effectLst/>
        </p:spPr>
        <p:txBody>
          <a:bodyPr wrap="none" lIns="65306" tIns="32653" rIns="65306" bIns="32653" anchor="ctr"/>
          <a:lstStyle/>
          <a:p>
            <a:endParaRPr lang="en-US"/>
          </a:p>
        </p:txBody>
      </p:sp>
      <p:sp>
        <p:nvSpPr>
          <p:cNvPr id="253956" name="Oval 4"/>
          <p:cNvSpPr>
            <a:spLocks noChangeArrowheads="1"/>
          </p:cNvSpPr>
          <p:nvPr/>
        </p:nvSpPr>
        <p:spPr bwMode="auto">
          <a:xfrm>
            <a:off x="2499360" y="2194560"/>
            <a:ext cx="243840" cy="182880"/>
          </a:xfrm>
          <a:prstGeom prst="ellipse">
            <a:avLst/>
          </a:prstGeom>
          <a:solidFill>
            <a:srgbClr val="FF0000"/>
          </a:solidFill>
          <a:ln w="9525" algn="ctr">
            <a:noFill/>
            <a:round/>
            <a:headEnd/>
            <a:tailEnd/>
          </a:ln>
          <a:effectLst/>
        </p:spPr>
        <p:txBody>
          <a:bodyPr wrap="none" lIns="65306" tIns="32653" rIns="65306" bIns="32653" anchor="ctr"/>
          <a:lstStyle/>
          <a:p>
            <a:endParaRPr lang="en-US"/>
          </a:p>
        </p:txBody>
      </p:sp>
      <p:sp>
        <p:nvSpPr>
          <p:cNvPr id="253957" name="Line 5"/>
          <p:cNvSpPr>
            <a:spLocks noChangeShapeType="1"/>
          </p:cNvSpPr>
          <p:nvPr/>
        </p:nvSpPr>
        <p:spPr bwMode="auto">
          <a:xfrm>
            <a:off x="914400" y="2011680"/>
            <a:ext cx="1706880" cy="274320"/>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253958" name="Text Box 6"/>
          <p:cNvSpPr txBox="1">
            <a:spLocks noChangeArrowheads="1"/>
          </p:cNvSpPr>
          <p:nvPr/>
        </p:nvSpPr>
        <p:spPr bwMode="auto">
          <a:xfrm>
            <a:off x="243840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effectLst>
                  <a:outerShdw blurRad="38100" dist="38100" dir="2700000" algn="tl">
                    <a:srgbClr val="000000"/>
                  </a:outerShdw>
                </a:effectLst>
              </a:rPr>
              <a:t>A</a:t>
            </a:r>
            <a:endParaRPr lang="en-US" sz="2000" baseline="-25000" dirty="0">
              <a:effectLst>
                <a:outerShdw blurRad="38100" dist="38100" dir="2700000" algn="tl">
                  <a:srgbClr val="000000"/>
                </a:outerShdw>
              </a:effectLst>
            </a:endParaRPr>
          </a:p>
        </p:txBody>
      </p:sp>
      <p:sp>
        <p:nvSpPr>
          <p:cNvPr id="253959" name="Text Box 7"/>
          <p:cNvSpPr txBox="1">
            <a:spLocks noChangeArrowheads="1"/>
          </p:cNvSpPr>
          <p:nvPr/>
        </p:nvSpPr>
        <p:spPr bwMode="auto">
          <a:xfrm>
            <a:off x="1219200" y="1783080"/>
            <a:ext cx="60960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err="1">
                <a:effectLst>
                  <a:outerShdw blurRad="38100" dist="38100" dir="2700000" algn="tl">
                    <a:srgbClr val="000000"/>
                  </a:outerShdw>
                </a:effectLst>
              </a:rPr>
              <a:t>L</a:t>
            </a:r>
            <a:r>
              <a:rPr lang="en-US" sz="2000" baseline="-25000" dirty="0" err="1">
                <a:effectLst>
                  <a:outerShdw blurRad="38100" dist="38100" dir="2700000" algn="tl">
                    <a:srgbClr val="000000"/>
                  </a:outerShdw>
                </a:effectLst>
              </a:rPr>
              <a:t>red</a:t>
            </a:r>
            <a:endParaRPr lang="en-US" sz="2000" baseline="-25000" dirty="0">
              <a:effectLst>
                <a:outerShdw blurRad="38100" dist="38100" dir="2700000" algn="tl">
                  <a:srgbClr val="000000"/>
                </a:outerShdw>
              </a:effectLst>
            </a:endParaRPr>
          </a:p>
        </p:txBody>
      </p:sp>
      <p:sp>
        <p:nvSpPr>
          <p:cNvPr id="253960" name="Oval 8"/>
          <p:cNvSpPr>
            <a:spLocks noChangeArrowheads="1"/>
          </p:cNvSpPr>
          <p:nvPr/>
        </p:nvSpPr>
        <p:spPr bwMode="auto">
          <a:xfrm>
            <a:off x="4206240" y="2194560"/>
            <a:ext cx="243840" cy="182880"/>
          </a:xfrm>
          <a:prstGeom prst="ellipse">
            <a:avLst/>
          </a:prstGeom>
          <a:solidFill>
            <a:srgbClr val="00CCFF"/>
          </a:solidFill>
          <a:ln w="9525" algn="ctr">
            <a:solidFill>
              <a:srgbClr val="00CCFF"/>
            </a:solidFill>
            <a:round/>
            <a:headEnd/>
            <a:tailEnd/>
          </a:ln>
          <a:effectLst/>
        </p:spPr>
        <p:txBody>
          <a:bodyPr wrap="none" lIns="65306" tIns="32653" rIns="65306" bIns="32653" anchor="ctr"/>
          <a:lstStyle/>
          <a:p>
            <a:endParaRPr lang="en-US"/>
          </a:p>
        </p:txBody>
      </p:sp>
      <p:sp>
        <p:nvSpPr>
          <p:cNvPr id="253961" name="Text Box 9"/>
          <p:cNvSpPr txBox="1">
            <a:spLocks noChangeArrowheads="1"/>
          </p:cNvSpPr>
          <p:nvPr/>
        </p:nvSpPr>
        <p:spPr bwMode="auto">
          <a:xfrm>
            <a:off x="408432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effectLst>
                  <a:outerShdw blurRad="38100" dist="38100" dir="2700000" algn="tl">
                    <a:srgbClr val="000000"/>
                  </a:outerShdw>
                </a:effectLst>
              </a:rPr>
              <a:t>B</a:t>
            </a:r>
            <a:endParaRPr lang="en-US" sz="2000" baseline="-25000" dirty="0">
              <a:effectLst>
                <a:outerShdw blurRad="38100" dist="38100" dir="2700000" algn="tl">
                  <a:srgbClr val="000000"/>
                </a:outerShdw>
              </a:effectLst>
            </a:endParaRPr>
          </a:p>
        </p:txBody>
      </p:sp>
      <p:sp>
        <p:nvSpPr>
          <p:cNvPr id="253962" name="Line 10"/>
          <p:cNvSpPr>
            <a:spLocks noChangeShapeType="1"/>
          </p:cNvSpPr>
          <p:nvPr/>
        </p:nvSpPr>
        <p:spPr bwMode="auto">
          <a:xfrm>
            <a:off x="2255520" y="1371600"/>
            <a:ext cx="365760" cy="914400"/>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253963" name="Text Box 11"/>
          <p:cNvSpPr txBox="1">
            <a:spLocks noChangeArrowheads="1"/>
          </p:cNvSpPr>
          <p:nvPr/>
        </p:nvSpPr>
        <p:spPr bwMode="auto">
          <a:xfrm>
            <a:off x="2438400" y="1600200"/>
            <a:ext cx="48768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pPr>
            <a:r>
              <a:rPr lang="en-US" sz="2000" dirty="0">
                <a:effectLst>
                  <a:outerShdw blurRad="38100" dist="38100" dir="2700000" algn="tl">
                    <a:srgbClr val="000000"/>
                  </a:outerShdw>
                </a:effectLst>
              </a:rPr>
              <a:t>N</a:t>
            </a:r>
            <a:r>
              <a:rPr lang="en-US" sz="2000" baseline="-25000" dirty="0">
                <a:effectLst>
                  <a:outerShdw blurRad="38100" dist="38100" dir="2700000" algn="tl">
                    <a:srgbClr val="000000"/>
                  </a:outerShdw>
                </a:effectLst>
              </a:rPr>
              <a:t>a</a:t>
            </a:r>
            <a:endParaRPr lang="en-US" sz="2000" dirty="0">
              <a:effectLst>
                <a:outerShdw blurRad="38100" dist="38100" dir="2700000" algn="tl">
                  <a:srgbClr val="000000"/>
                </a:outerShdw>
              </a:effectLst>
            </a:endParaRPr>
          </a:p>
        </p:txBody>
      </p:sp>
      <p:sp>
        <p:nvSpPr>
          <p:cNvPr id="253964" name="Line 12"/>
          <p:cNvSpPr>
            <a:spLocks noChangeShapeType="1"/>
          </p:cNvSpPr>
          <p:nvPr/>
        </p:nvSpPr>
        <p:spPr bwMode="auto">
          <a:xfrm flipH="1">
            <a:off x="4328160" y="1417320"/>
            <a:ext cx="365760" cy="868680"/>
          </a:xfrm>
          <a:prstGeom prst="line">
            <a:avLst/>
          </a:prstGeom>
          <a:noFill/>
          <a:ln w="57150">
            <a:solidFill>
              <a:srgbClr val="00CCFF"/>
            </a:solidFill>
            <a:round/>
            <a:headEnd type="triangle" w="med" len="lg"/>
            <a:tailEnd type="none" w="med" len="lg"/>
          </a:ln>
          <a:effectLst/>
        </p:spPr>
        <p:txBody>
          <a:bodyPr lIns="65306" tIns="32653" rIns="65306" bIns="32653"/>
          <a:lstStyle/>
          <a:p>
            <a:endParaRPr lang="en-US"/>
          </a:p>
        </p:txBody>
      </p:sp>
      <p:sp>
        <p:nvSpPr>
          <p:cNvPr id="253965" name="Text Box 13"/>
          <p:cNvSpPr txBox="1">
            <a:spLocks noChangeArrowheads="1"/>
          </p:cNvSpPr>
          <p:nvPr/>
        </p:nvSpPr>
        <p:spPr bwMode="auto">
          <a:xfrm>
            <a:off x="4023360" y="1600200"/>
            <a:ext cx="48768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pPr>
            <a:r>
              <a:rPr lang="en-US" sz="2000" dirty="0" err="1">
                <a:effectLst>
                  <a:outerShdw blurRad="38100" dist="38100" dir="2700000" algn="tl">
                    <a:srgbClr val="000000"/>
                  </a:outerShdw>
                </a:effectLst>
              </a:rPr>
              <a:t>N</a:t>
            </a:r>
            <a:r>
              <a:rPr lang="en-US" sz="2000" baseline="-25000" dirty="0" err="1">
                <a:effectLst>
                  <a:outerShdw blurRad="38100" dist="38100" dir="2700000" algn="tl">
                    <a:srgbClr val="000000"/>
                  </a:outerShdw>
                </a:effectLst>
              </a:rPr>
              <a:t>b</a:t>
            </a:r>
            <a:endParaRPr lang="en-US" sz="2000" dirty="0">
              <a:effectLst>
                <a:outerShdw blurRad="38100" dist="38100" dir="2700000" algn="tl">
                  <a:srgbClr val="000000"/>
                </a:outerShdw>
              </a:effectLst>
            </a:endParaRPr>
          </a:p>
        </p:txBody>
      </p:sp>
      <p:sp>
        <p:nvSpPr>
          <p:cNvPr id="253966" name="AutoShape 14"/>
          <p:cNvSpPr>
            <a:spLocks noChangeArrowheads="1"/>
          </p:cNvSpPr>
          <p:nvPr/>
        </p:nvSpPr>
        <p:spPr bwMode="auto">
          <a:xfrm>
            <a:off x="6705600" y="1783080"/>
            <a:ext cx="365760" cy="274320"/>
          </a:xfrm>
          <a:prstGeom prst="sun">
            <a:avLst>
              <a:gd name="adj" fmla="val 25000"/>
            </a:avLst>
          </a:prstGeom>
          <a:solidFill>
            <a:srgbClr val="00CCFF"/>
          </a:solidFill>
          <a:ln w="9525" algn="ctr">
            <a:noFill/>
            <a:miter lim="800000"/>
            <a:headEnd/>
            <a:tailEnd/>
          </a:ln>
          <a:effectLst/>
        </p:spPr>
        <p:txBody>
          <a:bodyPr wrap="none" lIns="65306" tIns="32653" rIns="65306" bIns="32653" anchor="ctr"/>
          <a:lstStyle/>
          <a:p>
            <a:endParaRPr lang="en-US"/>
          </a:p>
        </p:txBody>
      </p:sp>
      <p:sp>
        <p:nvSpPr>
          <p:cNvPr id="253967" name="Line 15"/>
          <p:cNvSpPr>
            <a:spLocks noChangeShapeType="1"/>
          </p:cNvSpPr>
          <p:nvPr/>
        </p:nvSpPr>
        <p:spPr bwMode="auto">
          <a:xfrm flipH="1">
            <a:off x="4328160" y="2057400"/>
            <a:ext cx="1584960" cy="228600"/>
          </a:xfrm>
          <a:prstGeom prst="line">
            <a:avLst/>
          </a:prstGeom>
          <a:noFill/>
          <a:ln w="57150">
            <a:solidFill>
              <a:srgbClr val="00CCFF"/>
            </a:solidFill>
            <a:round/>
            <a:headEnd type="triangle" w="med" len="lg"/>
            <a:tailEnd type="none" w="med" len="lg"/>
          </a:ln>
          <a:effectLst/>
        </p:spPr>
        <p:txBody>
          <a:bodyPr lIns="65306" tIns="32653" rIns="65306" bIns="32653"/>
          <a:lstStyle/>
          <a:p>
            <a:endParaRPr lang="en-US"/>
          </a:p>
        </p:txBody>
      </p:sp>
      <p:sp>
        <p:nvSpPr>
          <p:cNvPr id="253968" name="Text Box 16"/>
          <p:cNvSpPr txBox="1">
            <a:spLocks noChangeArrowheads="1"/>
          </p:cNvSpPr>
          <p:nvPr/>
        </p:nvSpPr>
        <p:spPr bwMode="auto">
          <a:xfrm>
            <a:off x="4937760" y="1783080"/>
            <a:ext cx="73152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err="1">
                <a:effectLst>
                  <a:outerShdw blurRad="38100" dist="38100" dir="2700000" algn="tl">
                    <a:srgbClr val="000000"/>
                  </a:outerShdw>
                </a:effectLst>
              </a:rPr>
              <a:t>L</a:t>
            </a:r>
            <a:r>
              <a:rPr lang="en-US" sz="2000" baseline="-25000" dirty="0" err="1">
                <a:effectLst>
                  <a:outerShdw blurRad="38100" dist="38100" dir="2700000" algn="tl">
                    <a:srgbClr val="000000"/>
                  </a:outerShdw>
                </a:effectLst>
              </a:rPr>
              <a:t>blue</a:t>
            </a:r>
            <a:endParaRPr lang="en-US" sz="2000" baseline="-25000" dirty="0">
              <a:effectLst>
                <a:outerShdw blurRad="38100" dist="38100" dir="2700000" algn="tl">
                  <a:srgbClr val="000000"/>
                </a:outerShdw>
              </a:effectLst>
            </a:endParaRPr>
          </a:p>
        </p:txBody>
      </p:sp>
      <p:sp>
        <p:nvSpPr>
          <p:cNvPr id="253969" name="Oval 17"/>
          <p:cNvSpPr>
            <a:spLocks noChangeArrowheads="1"/>
          </p:cNvSpPr>
          <p:nvPr/>
        </p:nvSpPr>
        <p:spPr bwMode="auto">
          <a:xfrm>
            <a:off x="3352800" y="2194560"/>
            <a:ext cx="243840" cy="182880"/>
          </a:xfrm>
          <a:prstGeom prst="ellipse">
            <a:avLst/>
          </a:prstGeom>
          <a:solidFill>
            <a:schemeClr val="hlink"/>
          </a:solidFill>
          <a:ln w="9525" algn="ctr">
            <a:noFill/>
            <a:round/>
            <a:headEnd/>
            <a:tailEnd/>
          </a:ln>
          <a:effectLst/>
        </p:spPr>
        <p:txBody>
          <a:bodyPr wrap="none" lIns="65306" tIns="32653" rIns="65306" bIns="32653" anchor="ctr"/>
          <a:lstStyle/>
          <a:p>
            <a:endParaRPr lang="en-US"/>
          </a:p>
        </p:txBody>
      </p:sp>
      <p:sp>
        <p:nvSpPr>
          <p:cNvPr id="253970" name="Text Box 18"/>
          <p:cNvSpPr txBox="1">
            <a:spLocks noChangeArrowheads="1"/>
          </p:cNvSpPr>
          <p:nvPr/>
        </p:nvSpPr>
        <p:spPr bwMode="auto">
          <a:xfrm>
            <a:off x="329184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effectLst>
                  <a:outerShdw blurRad="38100" dist="38100" dir="2700000" algn="tl">
                    <a:srgbClr val="000000"/>
                  </a:outerShdw>
                </a:effectLst>
              </a:rPr>
              <a:t>P</a:t>
            </a:r>
            <a:endParaRPr lang="en-US" sz="2000" baseline="-25000" dirty="0">
              <a:effectLst>
                <a:outerShdw blurRad="38100" dist="38100" dir="2700000" algn="tl">
                  <a:srgbClr val="000000"/>
                </a:outerShdw>
              </a:effectLst>
            </a:endParaRPr>
          </a:p>
        </p:txBody>
      </p:sp>
      <p:sp>
        <p:nvSpPr>
          <p:cNvPr id="253971" name="AutoShape 19"/>
          <p:cNvSpPr>
            <a:spLocks noChangeArrowheads="1"/>
          </p:cNvSpPr>
          <p:nvPr/>
        </p:nvSpPr>
        <p:spPr bwMode="auto">
          <a:xfrm>
            <a:off x="3291840" y="1783080"/>
            <a:ext cx="365760" cy="274320"/>
          </a:xfrm>
          <a:prstGeom prst="sun">
            <a:avLst>
              <a:gd name="adj" fmla="val 25000"/>
            </a:avLst>
          </a:prstGeom>
          <a:solidFill>
            <a:srgbClr val="FF00FF"/>
          </a:solidFill>
          <a:ln w="9525" algn="ctr">
            <a:noFill/>
            <a:miter lim="800000"/>
            <a:headEnd/>
            <a:tailEnd/>
          </a:ln>
          <a:effectLst/>
        </p:spPr>
        <p:txBody>
          <a:bodyPr wrap="none" lIns="65306" tIns="32653" rIns="65306" bIns="32653" anchor="ct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050" name="Rectangle 2"/>
          <p:cNvSpPr>
            <a:spLocks noGrp="1" noRot="1" noChangeArrowheads="1"/>
          </p:cNvSpPr>
          <p:nvPr>
            <p:ph type="title"/>
          </p:nvPr>
        </p:nvSpPr>
        <p:spPr/>
        <p:txBody>
          <a:bodyPr/>
          <a:lstStyle/>
          <a:p>
            <a:r>
              <a:rPr lang="en-US"/>
              <a:t>This is still broken!</a:t>
            </a:r>
          </a:p>
        </p:txBody>
      </p:sp>
      <p:sp>
        <p:nvSpPr>
          <p:cNvPr id="258051" name="AutoShape 3"/>
          <p:cNvSpPr>
            <a:spLocks noChangeArrowheads="1"/>
          </p:cNvSpPr>
          <p:nvPr/>
        </p:nvSpPr>
        <p:spPr bwMode="auto">
          <a:xfrm>
            <a:off x="182880" y="1783080"/>
            <a:ext cx="365760" cy="274320"/>
          </a:xfrm>
          <a:prstGeom prst="sun">
            <a:avLst>
              <a:gd name="adj" fmla="val 25000"/>
            </a:avLst>
          </a:prstGeom>
          <a:solidFill>
            <a:srgbClr val="FF0000"/>
          </a:solidFill>
          <a:ln w="9525" algn="ctr">
            <a:noFill/>
            <a:miter lim="800000"/>
            <a:headEnd/>
            <a:tailEnd/>
          </a:ln>
          <a:effectLst/>
        </p:spPr>
        <p:txBody>
          <a:bodyPr wrap="none" lIns="65306" tIns="32653" rIns="65306" bIns="32653" anchor="ctr"/>
          <a:lstStyle/>
          <a:p>
            <a:endParaRPr lang="en-US"/>
          </a:p>
        </p:txBody>
      </p:sp>
      <p:sp>
        <p:nvSpPr>
          <p:cNvPr id="258052" name="Oval 4"/>
          <p:cNvSpPr>
            <a:spLocks noChangeArrowheads="1"/>
          </p:cNvSpPr>
          <p:nvPr/>
        </p:nvSpPr>
        <p:spPr bwMode="auto">
          <a:xfrm>
            <a:off x="2499360" y="2194560"/>
            <a:ext cx="243840" cy="182880"/>
          </a:xfrm>
          <a:prstGeom prst="ellipse">
            <a:avLst/>
          </a:prstGeom>
          <a:solidFill>
            <a:srgbClr val="FF0000"/>
          </a:solidFill>
          <a:ln w="9525" algn="ctr">
            <a:noFill/>
            <a:round/>
            <a:headEnd/>
            <a:tailEnd/>
          </a:ln>
          <a:effectLst/>
        </p:spPr>
        <p:txBody>
          <a:bodyPr wrap="none" lIns="65306" tIns="32653" rIns="65306" bIns="32653" anchor="ctr"/>
          <a:lstStyle/>
          <a:p>
            <a:endParaRPr lang="en-US"/>
          </a:p>
        </p:txBody>
      </p:sp>
      <p:sp>
        <p:nvSpPr>
          <p:cNvPr id="258053" name="Line 5"/>
          <p:cNvSpPr>
            <a:spLocks noChangeShapeType="1"/>
          </p:cNvSpPr>
          <p:nvPr/>
        </p:nvSpPr>
        <p:spPr bwMode="auto">
          <a:xfrm>
            <a:off x="914400" y="2011680"/>
            <a:ext cx="1706880" cy="274320"/>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258054" name="Text Box 6"/>
          <p:cNvSpPr txBox="1">
            <a:spLocks noChangeArrowheads="1"/>
          </p:cNvSpPr>
          <p:nvPr/>
        </p:nvSpPr>
        <p:spPr bwMode="auto">
          <a:xfrm>
            <a:off x="243840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A</a:t>
            </a:r>
            <a:endParaRPr lang="en-US" sz="2000" baseline="-25000" dirty="0"/>
          </a:p>
        </p:txBody>
      </p:sp>
      <p:sp>
        <p:nvSpPr>
          <p:cNvPr id="258055" name="Text Box 7"/>
          <p:cNvSpPr txBox="1">
            <a:spLocks noChangeArrowheads="1"/>
          </p:cNvSpPr>
          <p:nvPr/>
        </p:nvSpPr>
        <p:spPr bwMode="auto">
          <a:xfrm>
            <a:off x="1219200" y="1783080"/>
            <a:ext cx="60960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err="1"/>
              <a:t>L</a:t>
            </a:r>
            <a:r>
              <a:rPr lang="en-US" sz="2000" baseline="-25000" dirty="0" err="1"/>
              <a:t>red</a:t>
            </a:r>
            <a:endParaRPr lang="en-US" sz="2000" baseline="-25000" dirty="0"/>
          </a:p>
        </p:txBody>
      </p:sp>
      <p:sp>
        <p:nvSpPr>
          <p:cNvPr id="258056" name="Oval 8"/>
          <p:cNvSpPr>
            <a:spLocks noChangeArrowheads="1"/>
          </p:cNvSpPr>
          <p:nvPr/>
        </p:nvSpPr>
        <p:spPr bwMode="auto">
          <a:xfrm>
            <a:off x="4206240" y="2194560"/>
            <a:ext cx="243840" cy="182880"/>
          </a:xfrm>
          <a:prstGeom prst="ellipse">
            <a:avLst/>
          </a:prstGeom>
          <a:solidFill>
            <a:srgbClr val="00CCFF"/>
          </a:solidFill>
          <a:ln w="9525" algn="ctr">
            <a:solidFill>
              <a:srgbClr val="00CCFF"/>
            </a:solidFill>
            <a:round/>
            <a:headEnd/>
            <a:tailEnd/>
          </a:ln>
          <a:effectLst/>
        </p:spPr>
        <p:txBody>
          <a:bodyPr wrap="none" lIns="65306" tIns="32653" rIns="65306" bIns="32653" anchor="ctr"/>
          <a:lstStyle/>
          <a:p>
            <a:endParaRPr lang="en-US"/>
          </a:p>
        </p:txBody>
      </p:sp>
      <p:sp>
        <p:nvSpPr>
          <p:cNvPr id="258057" name="Text Box 9"/>
          <p:cNvSpPr txBox="1">
            <a:spLocks noChangeArrowheads="1"/>
          </p:cNvSpPr>
          <p:nvPr/>
        </p:nvSpPr>
        <p:spPr bwMode="auto">
          <a:xfrm>
            <a:off x="408432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B</a:t>
            </a:r>
            <a:endParaRPr lang="en-US" sz="2000" baseline="-25000" dirty="0"/>
          </a:p>
        </p:txBody>
      </p:sp>
      <p:sp>
        <p:nvSpPr>
          <p:cNvPr id="258058" name="Line 10"/>
          <p:cNvSpPr>
            <a:spLocks noChangeShapeType="1"/>
          </p:cNvSpPr>
          <p:nvPr/>
        </p:nvSpPr>
        <p:spPr bwMode="auto">
          <a:xfrm>
            <a:off x="2255520" y="1371600"/>
            <a:ext cx="365760" cy="914400"/>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258059" name="Text Box 11"/>
          <p:cNvSpPr txBox="1">
            <a:spLocks noChangeArrowheads="1"/>
          </p:cNvSpPr>
          <p:nvPr/>
        </p:nvSpPr>
        <p:spPr bwMode="auto">
          <a:xfrm>
            <a:off x="2438400" y="1600200"/>
            <a:ext cx="48768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pPr>
            <a:r>
              <a:rPr lang="en-US" sz="2000" dirty="0"/>
              <a:t>N</a:t>
            </a:r>
            <a:r>
              <a:rPr lang="en-US" sz="2000" baseline="-25000" dirty="0"/>
              <a:t>a</a:t>
            </a:r>
            <a:endParaRPr lang="en-US" sz="2000" dirty="0"/>
          </a:p>
        </p:txBody>
      </p:sp>
      <p:sp>
        <p:nvSpPr>
          <p:cNvPr id="258060" name="Line 12"/>
          <p:cNvSpPr>
            <a:spLocks noChangeShapeType="1"/>
          </p:cNvSpPr>
          <p:nvPr/>
        </p:nvSpPr>
        <p:spPr bwMode="auto">
          <a:xfrm flipH="1">
            <a:off x="4328160" y="1417320"/>
            <a:ext cx="365760" cy="868680"/>
          </a:xfrm>
          <a:prstGeom prst="line">
            <a:avLst/>
          </a:prstGeom>
          <a:noFill/>
          <a:ln w="57150">
            <a:solidFill>
              <a:srgbClr val="00CCFF"/>
            </a:solidFill>
            <a:round/>
            <a:headEnd type="triangle" w="med" len="lg"/>
            <a:tailEnd type="none" w="med" len="lg"/>
          </a:ln>
          <a:effectLst/>
        </p:spPr>
        <p:txBody>
          <a:bodyPr lIns="65306" tIns="32653" rIns="65306" bIns="32653"/>
          <a:lstStyle/>
          <a:p>
            <a:endParaRPr lang="en-US"/>
          </a:p>
        </p:txBody>
      </p:sp>
      <p:sp>
        <p:nvSpPr>
          <p:cNvPr id="258061" name="Text Box 13"/>
          <p:cNvSpPr txBox="1">
            <a:spLocks noChangeArrowheads="1"/>
          </p:cNvSpPr>
          <p:nvPr/>
        </p:nvSpPr>
        <p:spPr bwMode="auto">
          <a:xfrm>
            <a:off x="4023360" y="1600200"/>
            <a:ext cx="48768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pPr>
            <a:r>
              <a:rPr lang="en-US" sz="2000" dirty="0" err="1"/>
              <a:t>N</a:t>
            </a:r>
            <a:r>
              <a:rPr lang="en-US" sz="2000" baseline="-25000" dirty="0" err="1"/>
              <a:t>b</a:t>
            </a:r>
            <a:endParaRPr lang="en-US" sz="2000" dirty="0"/>
          </a:p>
        </p:txBody>
      </p:sp>
      <p:sp>
        <p:nvSpPr>
          <p:cNvPr id="258062" name="AutoShape 14"/>
          <p:cNvSpPr>
            <a:spLocks noChangeArrowheads="1"/>
          </p:cNvSpPr>
          <p:nvPr/>
        </p:nvSpPr>
        <p:spPr bwMode="auto">
          <a:xfrm>
            <a:off x="6705600" y="1783080"/>
            <a:ext cx="365760" cy="274320"/>
          </a:xfrm>
          <a:prstGeom prst="sun">
            <a:avLst>
              <a:gd name="adj" fmla="val 25000"/>
            </a:avLst>
          </a:prstGeom>
          <a:solidFill>
            <a:srgbClr val="00CCFF"/>
          </a:solidFill>
          <a:ln w="9525" algn="ctr">
            <a:noFill/>
            <a:miter lim="800000"/>
            <a:headEnd/>
            <a:tailEnd/>
          </a:ln>
          <a:effectLst/>
        </p:spPr>
        <p:txBody>
          <a:bodyPr wrap="none" lIns="65306" tIns="32653" rIns="65306" bIns="32653" anchor="ctr"/>
          <a:lstStyle/>
          <a:p>
            <a:endParaRPr lang="en-US"/>
          </a:p>
        </p:txBody>
      </p:sp>
      <p:sp>
        <p:nvSpPr>
          <p:cNvPr id="258063" name="Line 15"/>
          <p:cNvSpPr>
            <a:spLocks noChangeShapeType="1"/>
          </p:cNvSpPr>
          <p:nvPr/>
        </p:nvSpPr>
        <p:spPr bwMode="auto">
          <a:xfrm flipH="1">
            <a:off x="4328160" y="2057400"/>
            <a:ext cx="1584960" cy="228600"/>
          </a:xfrm>
          <a:prstGeom prst="line">
            <a:avLst/>
          </a:prstGeom>
          <a:noFill/>
          <a:ln w="57150">
            <a:solidFill>
              <a:srgbClr val="00CCFF"/>
            </a:solidFill>
            <a:round/>
            <a:headEnd type="triangle" w="med" len="lg"/>
            <a:tailEnd type="none" w="med" len="lg"/>
          </a:ln>
          <a:effectLst/>
        </p:spPr>
        <p:txBody>
          <a:bodyPr lIns="65306" tIns="32653" rIns="65306" bIns="32653"/>
          <a:lstStyle/>
          <a:p>
            <a:endParaRPr lang="en-US"/>
          </a:p>
        </p:txBody>
      </p:sp>
      <p:sp>
        <p:nvSpPr>
          <p:cNvPr id="258064" name="Text Box 16"/>
          <p:cNvSpPr txBox="1">
            <a:spLocks noChangeArrowheads="1"/>
          </p:cNvSpPr>
          <p:nvPr/>
        </p:nvSpPr>
        <p:spPr bwMode="auto">
          <a:xfrm>
            <a:off x="4937760" y="1783080"/>
            <a:ext cx="73152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err="1"/>
              <a:t>L</a:t>
            </a:r>
            <a:r>
              <a:rPr lang="en-US" sz="2000" baseline="-25000" dirty="0" err="1"/>
              <a:t>blue</a:t>
            </a:r>
            <a:endParaRPr lang="en-US" sz="2000" baseline="-25000" dirty="0"/>
          </a:p>
        </p:txBody>
      </p:sp>
      <p:sp>
        <p:nvSpPr>
          <p:cNvPr id="258065" name="Oval 17"/>
          <p:cNvSpPr>
            <a:spLocks noChangeArrowheads="1"/>
          </p:cNvSpPr>
          <p:nvPr/>
        </p:nvSpPr>
        <p:spPr bwMode="auto">
          <a:xfrm>
            <a:off x="3352800" y="2194560"/>
            <a:ext cx="243840" cy="182880"/>
          </a:xfrm>
          <a:prstGeom prst="ellipse">
            <a:avLst/>
          </a:prstGeom>
          <a:solidFill>
            <a:schemeClr val="hlink"/>
          </a:solidFill>
          <a:ln w="9525" algn="ctr">
            <a:noFill/>
            <a:round/>
            <a:headEnd/>
            <a:tailEnd/>
          </a:ln>
          <a:effectLst/>
        </p:spPr>
        <p:txBody>
          <a:bodyPr wrap="none" lIns="65306" tIns="32653" rIns="65306" bIns="32653" anchor="ctr"/>
          <a:lstStyle/>
          <a:p>
            <a:endParaRPr lang="en-US"/>
          </a:p>
        </p:txBody>
      </p:sp>
      <p:sp>
        <p:nvSpPr>
          <p:cNvPr id="258066" name="Text Box 18"/>
          <p:cNvSpPr txBox="1">
            <a:spLocks noChangeArrowheads="1"/>
          </p:cNvSpPr>
          <p:nvPr/>
        </p:nvSpPr>
        <p:spPr bwMode="auto">
          <a:xfrm>
            <a:off x="329184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t>P</a:t>
            </a:r>
            <a:endParaRPr lang="en-US" sz="2000" baseline="-25000" dirty="0"/>
          </a:p>
        </p:txBody>
      </p:sp>
      <p:sp>
        <p:nvSpPr>
          <p:cNvPr id="258067" name="AutoShape 19"/>
          <p:cNvSpPr>
            <a:spLocks noChangeArrowheads="1"/>
          </p:cNvSpPr>
          <p:nvPr/>
        </p:nvSpPr>
        <p:spPr bwMode="auto">
          <a:xfrm>
            <a:off x="3291840" y="1783080"/>
            <a:ext cx="365760" cy="274320"/>
          </a:xfrm>
          <a:prstGeom prst="sun">
            <a:avLst>
              <a:gd name="adj" fmla="val 25000"/>
            </a:avLst>
          </a:prstGeom>
          <a:solidFill>
            <a:srgbClr val="FF00FF"/>
          </a:solidFill>
          <a:ln w="9525" algn="ctr">
            <a:noFill/>
            <a:miter lim="800000"/>
            <a:headEnd/>
            <a:tailEnd/>
          </a:ln>
          <a:effectLst/>
        </p:spPr>
        <p:txBody>
          <a:bodyPr wrap="none" lIns="65306" tIns="32653" rIns="65306" bIns="32653" anchor="ctr"/>
          <a:lstStyle/>
          <a:p>
            <a:endParaRPr lang="en-US"/>
          </a:p>
        </p:txBody>
      </p:sp>
      <p:sp>
        <p:nvSpPr>
          <p:cNvPr id="258068" name="Line 20"/>
          <p:cNvSpPr>
            <a:spLocks noChangeShapeType="1"/>
          </p:cNvSpPr>
          <p:nvPr/>
        </p:nvSpPr>
        <p:spPr bwMode="auto">
          <a:xfrm>
            <a:off x="3413760" y="1965960"/>
            <a:ext cx="0" cy="320040"/>
          </a:xfrm>
          <a:prstGeom prst="line">
            <a:avLst/>
          </a:prstGeom>
          <a:noFill/>
          <a:ln w="57150">
            <a:solidFill>
              <a:srgbClr val="FF00FF"/>
            </a:solidFill>
            <a:round/>
            <a:headEnd type="triangle" w="med" len="lg"/>
            <a:tailEnd type="none" w="med" len="lg"/>
          </a:ln>
          <a:effectLst/>
        </p:spPr>
        <p:txBody>
          <a:bodyPr lIns="65306" tIns="32653" rIns="65306" bIns="32653"/>
          <a:lstStyle/>
          <a:p>
            <a:endParaRPr lang="en-US"/>
          </a:p>
        </p:txBody>
      </p:sp>
      <p:sp>
        <p:nvSpPr>
          <p:cNvPr id="258069" name="Text Box 21"/>
          <p:cNvSpPr txBox="1">
            <a:spLocks noChangeArrowheads="1"/>
          </p:cNvSpPr>
          <p:nvPr/>
        </p:nvSpPr>
        <p:spPr bwMode="auto">
          <a:xfrm>
            <a:off x="2987040" y="2011680"/>
            <a:ext cx="60960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err="1"/>
              <a:t>L</a:t>
            </a:r>
            <a:r>
              <a:rPr lang="en-US" sz="2000" baseline="-25000" dirty="0" err="1"/>
              <a:t>p</a:t>
            </a:r>
            <a:endParaRPr lang="en-US" sz="2000" baseline="-25000" dirty="0"/>
          </a:p>
        </p:txBody>
      </p:sp>
      <p:sp>
        <p:nvSpPr>
          <p:cNvPr id="258070" name="Line 22"/>
          <p:cNvSpPr>
            <a:spLocks noChangeShapeType="1"/>
          </p:cNvSpPr>
          <p:nvPr/>
        </p:nvSpPr>
        <p:spPr bwMode="auto">
          <a:xfrm flipH="1">
            <a:off x="3535680" y="1417320"/>
            <a:ext cx="0" cy="868680"/>
          </a:xfrm>
          <a:prstGeom prst="line">
            <a:avLst/>
          </a:prstGeom>
          <a:noFill/>
          <a:ln w="57150">
            <a:solidFill>
              <a:schemeClr val="hlink"/>
            </a:solidFill>
            <a:round/>
            <a:headEnd type="triangle" w="med" len="lg"/>
            <a:tailEnd type="none" w="med" len="lg"/>
          </a:ln>
          <a:effectLst/>
        </p:spPr>
        <p:txBody>
          <a:bodyPr lIns="65306" tIns="32653" rIns="65306" bIns="32653"/>
          <a:lstStyle/>
          <a:p>
            <a:endParaRPr lang="en-US"/>
          </a:p>
        </p:txBody>
      </p:sp>
      <p:sp>
        <p:nvSpPr>
          <p:cNvPr id="258071" name="Text Box 23"/>
          <p:cNvSpPr txBox="1">
            <a:spLocks noChangeArrowheads="1"/>
          </p:cNvSpPr>
          <p:nvPr/>
        </p:nvSpPr>
        <p:spPr bwMode="auto">
          <a:xfrm>
            <a:off x="3535680" y="1600200"/>
            <a:ext cx="48768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pPr>
            <a:r>
              <a:rPr lang="en-US" sz="2000" dirty="0" err="1"/>
              <a:t>N</a:t>
            </a:r>
            <a:r>
              <a:rPr lang="en-US" sz="2000" baseline="-25000" dirty="0" err="1"/>
              <a:t>p</a:t>
            </a:r>
            <a:endParaRPr lang="en-US" sz="2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a:lstStyle/>
          <a:p>
            <a:r>
              <a:rPr lang="en-US"/>
              <a:t>This is still broken!</a:t>
            </a:r>
          </a:p>
        </p:txBody>
      </p:sp>
      <p:sp>
        <p:nvSpPr>
          <p:cNvPr id="260099" name="AutoShape 3"/>
          <p:cNvSpPr>
            <a:spLocks noChangeArrowheads="1"/>
          </p:cNvSpPr>
          <p:nvPr/>
        </p:nvSpPr>
        <p:spPr bwMode="auto">
          <a:xfrm>
            <a:off x="182880" y="1783080"/>
            <a:ext cx="365760" cy="274320"/>
          </a:xfrm>
          <a:prstGeom prst="sun">
            <a:avLst>
              <a:gd name="adj" fmla="val 25000"/>
            </a:avLst>
          </a:prstGeom>
          <a:solidFill>
            <a:srgbClr val="FF0000"/>
          </a:solidFill>
          <a:ln w="9525" algn="ctr">
            <a:noFill/>
            <a:miter lim="800000"/>
            <a:headEnd/>
            <a:tailEnd/>
          </a:ln>
          <a:effectLst/>
        </p:spPr>
        <p:txBody>
          <a:bodyPr wrap="none" lIns="65306" tIns="32653" rIns="65306" bIns="32653" anchor="ctr"/>
          <a:lstStyle/>
          <a:p>
            <a:endParaRPr lang="en-US"/>
          </a:p>
        </p:txBody>
      </p:sp>
      <p:sp>
        <p:nvSpPr>
          <p:cNvPr id="260100" name="Oval 4"/>
          <p:cNvSpPr>
            <a:spLocks noChangeArrowheads="1"/>
          </p:cNvSpPr>
          <p:nvPr/>
        </p:nvSpPr>
        <p:spPr bwMode="auto">
          <a:xfrm>
            <a:off x="2499360" y="2194560"/>
            <a:ext cx="243840" cy="182880"/>
          </a:xfrm>
          <a:prstGeom prst="ellipse">
            <a:avLst/>
          </a:prstGeom>
          <a:solidFill>
            <a:srgbClr val="FF0000"/>
          </a:solidFill>
          <a:ln w="9525" algn="ctr">
            <a:noFill/>
            <a:round/>
            <a:headEnd/>
            <a:tailEnd/>
          </a:ln>
          <a:effectLst/>
        </p:spPr>
        <p:txBody>
          <a:bodyPr wrap="none" lIns="65306" tIns="32653" rIns="65306" bIns="32653" anchor="ctr"/>
          <a:lstStyle/>
          <a:p>
            <a:endParaRPr lang="en-US"/>
          </a:p>
        </p:txBody>
      </p:sp>
      <p:sp>
        <p:nvSpPr>
          <p:cNvPr id="260101" name="Line 5"/>
          <p:cNvSpPr>
            <a:spLocks noChangeShapeType="1"/>
          </p:cNvSpPr>
          <p:nvPr/>
        </p:nvSpPr>
        <p:spPr bwMode="auto">
          <a:xfrm>
            <a:off x="914400" y="2011680"/>
            <a:ext cx="1706880" cy="274320"/>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260102" name="Text Box 6"/>
          <p:cNvSpPr txBox="1">
            <a:spLocks noChangeArrowheads="1"/>
          </p:cNvSpPr>
          <p:nvPr/>
        </p:nvSpPr>
        <p:spPr bwMode="auto">
          <a:xfrm>
            <a:off x="243840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effectLst>
                  <a:outerShdw blurRad="38100" dist="38100" dir="2700000" algn="tl">
                    <a:srgbClr val="000000"/>
                  </a:outerShdw>
                </a:effectLst>
              </a:rPr>
              <a:t>A</a:t>
            </a:r>
            <a:endParaRPr lang="en-US" sz="2000" baseline="-25000" dirty="0">
              <a:effectLst>
                <a:outerShdw blurRad="38100" dist="38100" dir="2700000" algn="tl">
                  <a:srgbClr val="000000"/>
                </a:outerShdw>
              </a:effectLst>
            </a:endParaRPr>
          </a:p>
        </p:txBody>
      </p:sp>
      <p:sp>
        <p:nvSpPr>
          <p:cNvPr id="260103" name="Text Box 7"/>
          <p:cNvSpPr txBox="1">
            <a:spLocks noChangeArrowheads="1"/>
          </p:cNvSpPr>
          <p:nvPr/>
        </p:nvSpPr>
        <p:spPr bwMode="auto">
          <a:xfrm>
            <a:off x="1219200" y="1783080"/>
            <a:ext cx="60960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err="1">
                <a:effectLst>
                  <a:outerShdw blurRad="38100" dist="38100" dir="2700000" algn="tl">
                    <a:srgbClr val="000000"/>
                  </a:outerShdw>
                </a:effectLst>
              </a:rPr>
              <a:t>L</a:t>
            </a:r>
            <a:r>
              <a:rPr lang="en-US" sz="2000" baseline="-25000" dirty="0" err="1">
                <a:effectLst>
                  <a:outerShdw blurRad="38100" dist="38100" dir="2700000" algn="tl">
                    <a:srgbClr val="000000"/>
                  </a:outerShdw>
                </a:effectLst>
              </a:rPr>
              <a:t>red</a:t>
            </a:r>
            <a:endParaRPr lang="en-US" sz="2000" baseline="-25000" dirty="0">
              <a:effectLst>
                <a:outerShdw blurRad="38100" dist="38100" dir="2700000" algn="tl">
                  <a:srgbClr val="000000"/>
                </a:outerShdw>
              </a:effectLst>
            </a:endParaRPr>
          </a:p>
        </p:txBody>
      </p:sp>
      <p:sp>
        <p:nvSpPr>
          <p:cNvPr id="260104" name="Oval 8"/>
          <p:cNvSpPr>
            <a:spLocks noChangeArrowheads="1"/>
          </p:cNvSpPr>
          <p:nvPr/>
        </p:nvSpPr>
        <p:spPr bwMode="auto">
          <a:xfrm>
            <a:off x="4206240" y="2194560"/>
            <a:ext cx="243840" cy="182880"/>
          </a:xfrm>
          <a:prstGeom prst="ellipse">
            <a:avLst/>
          </a:prstGeom>
          <a:solidFill>
            <a:srgbClr val="00CCFF"/>
          </a:solidFill>
          <a:ln w="9525" algn="ctr">
            <a:solidFill>
              <a:srgbClr val="00CCFF"/>
            </a:solidFill>
            <a:round/>
            <a:headEnd/>
            <a:tailEnd/>
          </a:ln>
          <a:effectLst/>
        </p:spPr>
        <p:txBody>
          <a:bodyPr wrap="none" lIns="65306" tIns="32653" rIns="65306" bIns="32653" anchor="ctr"/>
          <a:lstStyle/>
          <a:p>
            <a:endParaRPr lang="en-US"/>
          </a:p>
        </p:txBody>
      </p:sp>
      <p:sp>
        <p:nvSpPr>
          <p:cNvPr id="260105" name="Text Box 9"/>
          <p:cNvSpPr txBox="1">
            <a:spLocks noChangeArrowheads="1"/>
          </p:cNvSpPr>
          <p:nvPr/>
        </p:nvSpPr>
        <p:spPr bwMode="auto">
          <a:xfrm>
            <a:off x="408432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effectLst>
                  <a:outerShdw blurRad="38100" dist="38100" dir="2700000" algn="tl">
                    <a:srgbClr val="000000"/>
                  </a:outerShdw>
                </a:effectLst>
              </a:rPr>
              <a:t>B</a:t>
            </a:r>
            <a:endParaRPr lang="en-US" sz="2000" baseline="-25000" dirty="0">
              <a:effectLst>
                <a:outerShdw blurRad="38100" dist="38100" dir="2700000" algn="tl">
                  <a:srgbClr val="000000"/>
                </a:outerShdw>
              </a:effectLst>
            </a:endParaRPr>
          </a:p>
        </p:txBody>
      </p:sp>
      <p:sp>
        <p:nvSpPr>
          <p:cNvPr id="260106" name="Line 10"/>
          <p:cNvSpPr>
            <a:spLocks noChangeShapeType="1"/>
          </p:cNvSpPr>
          <p:nvPr/>
        </p:nvSpPr>
        <p:spPr bwMode="auto">
          <a:xfrm>
            <a:off x="2255520" y="1371600"/>
            <a:ext cx="365760" cy="914400"/>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260107" name="Text Box 11"/>
          <p:cNvSpPr txBox="1">
            <a:spLocks noChangeArrowheads="1"/>
          </p:cNvSpPr>
          <p:nvPr/>
        </p:nvSpPr>
        <p:spPr bwMode="auto">
          <a:xfrm>
            <a:off x="2438400" y="1600200"/>
            <a:ext cx="48768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pPr>
            <a:r>
              <a:rPr lang="en-US" sz="2000" dirty="0">
                <a:effectLst>
                  <a:outerShdw blurRad="38100" dist="38100" dir="2700000" algn="tl">
                    <a:srgbClr val="000000"/>
                  </a:outerShdw>
                </a:effectLst>
              </a:rPr>
              <a:t>N</a:t>
            </a:r>
            <a:r>
              <a:rPr lang="en-US" sz="2000" baseline="-25000" dirty="0">
                <a:effectLst>
                  <a:outerShdw blurRad="38100" dist="38100" dir="2700000" algn="tl">
                    <a:srgbClr val="000000"/>
                  </a:outerShdw>
                </a:effectLst>
              </a:rPr>
              <a:t>a</a:t>
            </a:r>
            <a:endParaRPr lang="en-US" sz="2000" dirty="0">
              <a:effectLst>
                <a:outerShdw blurRad="38100" dist="38100" dir="2700000" algn="tl">
                  <a:srgbClr val="000000"/>
                </a:outerShdw>
              </a:effectLst>
            </a:endParaRPr>
          </a:p>
        </p:txBody>
      </p:sp>
      <p:sp>
        <p:nvSpPr>
          <p:cNvPr id="260108" name="Line 12"/>
          <p:cNvSpPr>
            <a:spLocks noChangeShapeType="1"/>
          </p:cNvSpPr>
          <p:nvPr/>
        </p:nvSpPr>
        <p:spPr bwMode="auto">
          <a:xfrm flipH="1">
            <a:off x="4328160" y="1417320"/>
            <a:ext cx="365760" cy="868680"/>
          </a:xfrm>
          <a:prstGeom prst="line">
            <a:avLst/>
          </a:prstGeom>
          <a:noFill/>
          <a:ln w="57150">
            <a:solidFill>
              <a:srgbClr val="00CCFF"/>
            </a:solidFill>
            <a:round/>
            <a:headEnd type="triangle" w="med" len="lg"/>
            <a:tailEnd type="none" w="med" len="lg"/>
          </a:ln>
          <a:effectLst/>
        </p:spPr>
        <p:txBody>
          <a:bodyPr lIns="65306" tIns="32653" rIns="65306" bIns="32653"/>
          <a:lstStyle/>
          <a:p>
            <a:endParaRPr lang="en-US"/>
          </a:p>
        </p:txBody>
      </p:sp>
      <p:sp>
        <p:nvSpPr>
          <p:cNvPr id="260109" name="Text Box 13"/>
          <p:cNvSpPr txBox="1">
            <a:spLocks noChangeArrowheads="1"/>
          </p:cNvSpPr>
          <p:nvPr/>
        </p:nvSpPr>
        <p:spPr bwMode="auto">
          <a:xfrm>
            <a:off x="4023360" y="1600200"/>
            <a:ext cx="48768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pPr>
            <a:r>
              <a:rPr lang="en-US" sz="2000" dirty="0" err="1">
                <a:effectLst>
                  <a:outerShdw blurRad="38100" dist="38100" dir="2700000" algn="tl">
                    <a:srgbClr val="000000"/>
                  </a:outerShdw>
                </a:effectLst>
              </a:rPr>
              <a:t>N</a:t>
            </a:r>
            <a:r>
              <a:rPr lang="en-US" sz="2000" baseline="-25000" dirty="0" err="1">
                <a:effectLst>
                  <a:outerShdw blurRad="38100" dist="38100" dir="2700000" algn="tl">
                    <a:srgbClr val="000000"/>
                  </a:outerShdw>
                </a:effectLst>
              </a:rPr>
              <a:t>b</a:t>
            </a:r>
            <a:endParaRPr lang="en-US" sz="2000" dirty="0">
              <a:effectLst>
                <a:outerShdw blurRad="38100" dist="38100" dir="2700000" algn="tl">
                  <a:srgbClr val="000000"/>
                </a:outerShdw>
              </a:effectLst>
            </a:endParaRPr>
          </a:p>
        </p:txBody>
      </p:sp>
      <p:sp>
        <p:nvSpPr>
          <p:cNvPr id="260110" name="AutoShape 14"/>
          <p:cNvSpPr>
            <a:spLocks noChangeArrowheads="1"/>
          </p:cNvSpPr>
          <p:nvPr/>
        </p:nvSpPr>
        <p:spPr bwMode="auto">
          <a:xfrm>
            <a:off x="6705600" y="1783080"/>
            <a:ext cx="365760" cy="274320"/>
          </a:xfrm>
          <a:prstGeom prst="sun">
            <a:avLst>
              <a:gd name="adj" fmla="val 25000"/>
            </a:avLst>
          </a:prstGeom>
          <a:solidFill>
            <a:srgbClr val="00CCFF"/>
          </a:solidFill>
          <a:ln w="9525" algn="ctr">
            <a:noFill/>
            <a:miter lim="800000"/>
            <a:headEnd/>
            <a:tailEnd/>
          </a:ln>
          <a:effectLst/>
        </p:spPr>
        <p:txBody>
          <a:bodyPr wrap="none" lIns="65306" tIns="32653" rIns="65306" bIns="32653" anchor="ctr"/>
          <a:lstStyle/>
          <a:p>
            <a:endParaRPr lang="en-US"/>
          </a:p>
        </p:txBody>
      </p:sp>
      <p:sp>
        <p:nvSpPr>
          <p:cNvPr id="260111" name="Line 15"/>
          <p:cNvSpPr>
            <a:spLocks noChangeShapeType="1"/>
          </p:cNvSpPr>
          <p:nvPr/>
        </p:nvSpPr>
        <p:spPr bwMode="auto">
          <a:xfrm flipH="1">
            <a:off x="4328160" y="2057400"/>
            <a:ext cx="1584960" cy="228600"/>
          </a:xfrm>
          <a:prstGeom prst="line">
            <a:avLst/>
          </a:prstGeom>
          <a:noFill/>
          <a:ln w="57150">
            <a:solidFill>
              <a:srgbClr val="00CCFF"/>
            </a:solidFill>
            <a:round/>
            <a:headEnd type="triangle" w="med" len="lg"/>
            <a:tailEnd type="none" w="med" len="lg"/>
          </a:ln>
          <a:effectLst/>
        </p:spPr>
        <p:txBody>
          <a:bodyPr lIns="65306" tIns="32653" rIns="65306" bIns="32653"/>
          <a:lstStyle/>
          <a:p>
            <a:endParaRPr lang="en-US"/>
          </a:p>
        </p:txBody>
      </p:sp>
      <p:sp>
        <p:nvSpPr>
          <p:cNvPr id="260112" name="Text Box 16"/>
          <p:cNvSpPr txBox="1">
            <a:spLocks noChangeArrowheads="1"/>
          </p:cNvSpPr>
          <p:nvPr/>
        </p:nvSpPr>
        <p:spPr bwMode="auto">
          <a:xfrm>
            <a:off x="4937760" y="1783080"/>
            <a:ext cx="73152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err="1">
                <a:effectLst>
                  <a:outerShdw blurRad="38100" dist="38100" dir="2700000" algn="tl">
                    <a:srgbClr val="000000"/>
                  </a:outerShdw>
                </a:effectLst>
              </a:rPr>
              <a:t>L</a:t>
            </a:r>
            <a:r>
              <a:rPr lang="en-US" sz="2000" baseline="-25000" dirty="0" err="1">
                <a:effectLst>
                  <a:outerShdw blurRad="38100" dist="38100" dir="2700000" algn="tl">
                    <a:srgbClr val="000000"/>
                  </a:outerShdw>
                </a:effectLst>
              </a:rPr>
              <a:t>blue</a:t>
            </a:r>
            <a:endParaRPr lang="en-US" sz="2000" baseline="-25000" dirty="0">
              <a:effectLst>
                <a:outerShdw blurRad="38100" dist="38100" dir="2700000" algn="tl">
                  <a:srgbClr val="000000"/>
                </a:outerShdw>
              </a:effectLst>
            </a:endParaRPr>
          </a:p>
        </p:txBody>
      </p:sp>
      <p:sp>
        <p:nvSpPr>
          <p:cNvPr id="260114" name="Text Box 18"/>
          <p:cNvSpPr txBox="1">
            <a:spLocks noChangeArrowheads="1"/>
          </p:cNvSpPr>
          <p:nvPr/>
        </p:nvSpPr>
        <p:spPr bwMode="auto">
          <a:xfrm>
            <a:off x="3291840" y="2468880"/>
            <a:ext cx="548640" cy="342943"/>
          </a:xfrm>
          <a:prstGeom prst="rect">
            <a:avLst/>
          </a:prstGeom>
          <a:noFill/>
          <a:ln w="9525" algn="ctr">
            <a:noFill/>
            <a:miter lim="800000"/>
            <a:headEnd/>
            <a:tailEnd/>
          </a:ln>
          <a:effectLst/>
        </p:spPr>
        <p:txBody>
          <a:bodyPr lIns="65306" tIns="32653" rIns="65306" bIns="32653">
            <a:spAutoFit/>
          </a:bodyPr>
          <a:lstStyle/>
          <a:p>
            <a:pPr marL="244899" indent="-244899">
              <a:lnSpc>
                <a:spcPct val="90000"/>
              </a:lnSpc>
              <a:spcBef>
                <a:spcPct val="50000"/>
              </a:spcBef>
            </a:pPr>
            <a:r>
              <a:rPr lang="en-US" sz="2000" dirty="0">
                <a:effectLst>
                  <a:outerShdw blurRad="38100" dist="38100" dir="2700000" algn="tl">
                    <a:srgbClr val="000000"/>
                  </a:outerShdw>
                </a:effectLst>
              </a:rPr>
              <a:t>P</a:t>
            </a:r>
            <a:endParaRPr lang="en-US" sz="2000" baseline="-25000" dirty="0">
              <a:effectLst>
                <a:outerShdw blurRad="38100" dist="38100" dir="2700000" algn="tl">
                  <a:srgbClr val="000000"/>
                </a:outerShdw>
              </a:effectLst>
            </a:endParaRPr>
          </a:p>
        </p:txBody>
      </p:sp>
      <p:sp>
        <p:nvSpPr>
          <p:cNvPr id="260115" name="AutoShape 19"/>
          <p:cNvSpPr>
            <a:spLocks noChangeArrowheads="1"/>
          </p:cNvSpPr>
          <p:nvPr/>
        </p:nvSpPr>
        <p:spPr bwMode="auto">
          <a:xfrm>
            <a:off x="3291840" y="1783080"/>
            <a:ext cx="365760" cy="274320"/>
          </a:xfrm>
          <a:prstGeom prst="sun">
            <a:avLst>
              <a:gd name="adj" fmla="val 25000"/>
            </a:avLst>
          </a:prstGeom>
          <a:solidFill>
            <a:srgbClr val="FF00FF"/>
          </a:solidFill>
          <a:ln w="9525" algn="ctr">
            <a:noFill/>
            <a:miter lim="800000"/>
            <a:headEnd/>
            <a:tailEnd/>
          </a:ln>
          <a:effectLst/>
        </p:spPr>
        <p:txBody>
          <a:bodyPr wrap="none" lIns="65306" tIns="32653" rIns="65306" bIns="32653" anchor="ctr"/>
          <a:lstStyle/>
          <a:p>
            <a:endParaRPr lang="en-US"/>
          </a:p>
        </p:txBody>
      </p:sp>
      <p:sp>
        <p:nvSpPr>
          <p:cNvPr id="260120" name="Oval 24"/>
          <p:cNvSpPr>
            <a:spLocks noChangeArrowheads="1"/>
          </p:cNvSpPr>
          <p:nvPr/>
        </p:nvSpPr>
        <p:spPr bwMode="auto">
          <a:xfrm>
            <a:off x="3291840" y="2194560"/>
            <a:ext cx="365760" cy="274320"/>
          </a:xfrm>
          <a:prstGeom prst="ellipse">
            <a:avLst/>
          </a:prstGeom>
          <a:solidFill>
            <a:srgbClr val="FF00FF"/>
          </a:solidFill>
          <a:ln w="9525" algn="ctr">
            <a:noFill/>
            <a:round/>
            <a:headEnd/>
            <a:tailEnd/>
          </a:ln>
          <a:effectLst/>
        </p:spPr>
        <p:txBody>
          <a:bodyPr wrap="none" lIns="65306" tIns="32653" rIns="65306" bIns="32653" anchor="ct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7" name="Picture 5" descr="broken_light"/>
          <p:cNvPicPr>
            <a:picLocks noChangeAspect="1" noChangeArrowheads="1"/>
          </p:cNvPicPr>
          <p:nvPr/>
        </p:nvPicPr>
        <p:blipFill>
          <a:blip r:embed="rId2"/>
          <a:srcRect l="13750" t="2222" r="13750" b="2222"/>
          <a:stretch>
            <a:fillRect/>
          </a:stretch>
        </p:blipFill>
        <p:spPr bwMode="auto">
          <a:xfrm>
            <a:off x="1143000" y="675174"/>
            <a:ext cx="5135880" cy="3439626"/>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r>
              <a:rPr lang="en-US"/>
              <a:t>Fix it</a:t>
            </a:r>
          </a:p>
        </p:txBody>
      </p:sp>
      <p:sp>
        <p:nvSpPr>
          <p:cNvPr id="81923" name="Rectangle 3"/>
          <p:cNvSpPr>
            <a:spLocks noGrp="1" noChangeArrowheads="1"/>
          </p:cNvSpPr>
          <p:nvPr>
            <p:ph type="body" idx="1"/>
          </p:nvPr>
        </p:nvSpPr>
        <p:spPr>
          <a:xfrm>
            <a:off x="152400" y="731520"/>
            <a:ext cx="7010400" cy="3078480"/>
          </a:xfrm>
        </p:spPr>
        <p:txBody>
          <a:bodyPr>
            <a:normAutofit fontScale="92500" lnSpcReduction="10000"/>
          </a:bodyPr>
          <a:lstStyle/>
          <a:p>
            <a:pPr>
              <a:buFont typeface="Wingdings" pitchFamily="2" charset="2"/>
              <a:buChar char="§"/>
            </a:pPr>
            <a:r>
              <a:rPr lang="en-US" dirty="0">
                <a:effectLst/>
              </a:rPr>
              <a:t>In the fragment program we get light position interpolated from vertices</a:t>
            </a:r>
          </a:p>
          <a:p>
            <a:pPr>
              <a:buFont typeface="Wingdings" pitchFamily="2" charset="2"/>
              <a:buChar char="§"/>
            </a:pPr>
            <a:r>
              <a:rPr lang="en-US" dirty="0">
                <a:effectLst/>
              </a:rPr>
              <a:t>We then calculate the light vector and normalize it before computing N dot L</a:t>
            </a:r>
          </a:p>
          <a:p>
            <a:pPr>
              <a:buFont typeface="Wingdings" pitchFamily="2" charset="2"/>
              <a:buChar char="§"/>
            </a:pPr>
            <a:r>
              <a:rPr lang="en-US" dirty="0">
                <a:effectLst/>
              </a:rPr>
              <a:t>Stop normalizing if interpolated light vector if it is shorter than a threshold</a:t>
            </a:r>
          </a:p>
          <a:p>
            <a:pPr>
              <a:buFont typeface="Wingdings" pitchFamily="2" charset="2"/>
              <a:buChar char="§"/>
            </a:pPr>
            <a:r>
              <a:rPr lang="en-US" dirty="0">
                <a:effectLst/>
              </a:rPr>
              <a:t>Takes care of the problem nicely</a:t>
            </a:r>
          </a:p>
          <a:p>
            <a:pPr>
              <a:buFont typeface="Wingdings" pitchFamily="2" charset="2"/>
              <a:buChar char="§"/>
            </a:pPr>
            <a:endParaRPr lang="en-US" dirty="0">
              <a:effectLs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948" name="Picture 4" descr="fixed_light"/>
          <p:cNvPicPr>
            <a:picLocks noChangeAspect="1" noChangeArrowheads="1"/>
          </p:cNvPicPr>
          <p:nvPr/>
        </p:nvPicPr>
        <p:blipFill>
          <a:blip r:embed="rId3"/>
          <a:srcRect l="13750" t="2222" r="13750" b="2222"/>
          <a:stretch>
            <a:fillRect/>
          </a:stretch>
        </p:blipFill>
        <p:spPr bwMode="auto">
          <a:xfrm>
            <a:off x="1371600" y="627203"/>
            <a:ext cx="4876800" cy="3487598"/>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1" name="Rectangle 3"/>
          <p:cNvSpPr>
            <a:spLocks noGrp="1" noChangeArrowheads="1"/>
          </p:cNvSpPr>
          <p:nvPr>
            <p:ph type="body" idx="1"/>
          </p:nvPr>
        </p:nvSpPr>
        <p:spPr>
          <a:xfrm>
            <a:off x="365760" y="594360"/>
            <a:ext cx="6720840" cy="3139440"/>
          </a:xfrm>
        </p:spPr>
        <p:txBody>
          <a:bodyPr/>
          <a:lstStyle/>
          <a:p>
            <a:pPr>
              <a:lnSpc>
                <a:spcPct val="90000"/>
              </a:lnSpc>
              <a:buFont typeface="Wingdings" pitchFamily="2" charset="2"/>
              <a:buChar char="§"/>
            </a:pPr>
            <a:r>
              <a:rPr lang="en-US" b="1">
                <a:effectLst/>
              </a:rPr>
              <a:t>We came up with a way to calculate aggregate light position</a:t>
            </a:r>
          </a:p>
          <a:p>
            <a:pPr>
              <a:lnSpc>
                <a:spcPct val="90000"/>
              </a:lnSpc>
              <a:buFont typeface="Wingdings" pitchFamily="2" charset="2"/>
              <a:buChar char="§"/>
            </a:pPr>
            <a:r>
              <a:rPr lang="en-US" b="1">
                <a:effectLst/>
              </a:rPr>
              <a:t>We know how to eliminate back facing lights</a:t>
            </a:r>
          </a:p>
          <a:p>
            <a:pPr>
              <a:lnSpc>
                <a:spcPct val="90000"/>
              </a:lnSpc>
              <a:buFont typeface="Wingdings" pitchFamily="2" charset="2"/>
              <a:buChar char="§"/>
            </a:pPr>
            <a:r>
              <a:rPr lang="en-US" b="1">
                <a:effectLst/>
              </a:rPr>
              <a:t>We have chosen our falloff function</a:t>
            </a:r>
          </a:p>
          <a:p>
            <a:pPr>
              <a:lnSpc>
                <a:spcPct val="90000"/>
              </a:lnSpc>
              <a:buFont typeface="Wingdings" pitchFamily="2" charset="2"/>
              <a:buChar char="§"/>
            </a:pPr>
            <a:r>
              <a:rPr lang="en-US" b="1">
                <a:effectLst/>
              </a:rPr>
              <a:t>Now we need a way to calculate aggregate light color.</a:t>
            </a:r>
          </a:p>
          <a:p>
            <a:pPr>
              <a:lnSpc>
                <a:spcPct val="90000"/>
              </a:lnSpc>
              <a:buFont typeface="Wingdings" pitchFamily="2" charset="2"/>
              <a:buChar char="§"/>
            </a:pPr>
            <a:endParaRPr lang="en-US">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p:txBody>
          <a:bodyPr/>
          <a:lstStyle/>
          <a:p>
            <a:r>
              <a:rPr lang="en-US" sz="2900" dirty="0"/>
              <a:t>Hybrid vertex </a:t>
            </a:r>
            <a:r>
              <a:rPr lang="en-US" sz="2900" dirty="0" smtClean="0"/>
              <a:t>lights</a:t>
            </a:r>
            <a:endParaRPr lang="en-US" sz="29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r>
              <a:rPr lang="en-US"/>
              <a:t>Aggregate Light Color</a:t>
            </a:r>
          </a:p>
        </p:txBody>
      </p:sp>
      <p:sp>
        <p:nvSpPr>
          <p:cNvPr id="46083" name="Rectangle 3"/>
          <p:cNvSpPr>
            <a:spLocks noGrp="1" noChangeArrowheads="1"/>
          </p:cNvSpPr>
          <p:nvPr>
            <p:ph type="body" idx="1"/>
          </p:nvPr>
        </p:nvSpPr>
        <p:spPr>
          <a:xfrm>
            <a:off x="365760" y="960120"/>
            <a:ext cx="6644640" cy="2773680"/>
          </a:xfrm>
        </p:spPr>
        <p:txBody>
          <a:bodyPr/>
          <a:lstStyle/>
          <a:p>
            <a:pPr>
              <a:buFont typeface="Wingdings" pitchFamily="2" charset="2"/>
              <a:buChar char="§"/>
            </a:pPr>
            <a:r>
              <a:rPr lang="en-US">
                <a:effectLst/>
              </a:rPr>
              <a:t>Data to calculate a “physically correct” value is lost</a:t>
            </a:r>
          </a:p>
          <a:p>
            <a:pPr>
              <a:buFont typeface="Wingdings" pitchFamily="2" charset="2"/>
              <a:buChar char="§"/>
            </a:pPr>
            <a:r>
              <a:rPr lang="en-US">
                <a:effectLst/>
              </a:rPr>
              <a:t>We need to settle for something that will give reasonable result when interpolated in the fragment program</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8290" name="Rectangle 2"/>
          <p:cNvSpPr>
            <a:spLocks noGrp="1" noRot="1" noChangeArrowheads="1"/>
          </p:cNvSpPr>
          <p:nvPr>
            <p:ph type="title"/>
          </p:nvPr>
        </p:nvSpPr>
        <p:spPr/>
        <p:txBody>
          <a:bodyPr/>
          <a:lstStyle/>
          <a:p>
            <a:r>
              <a:rPr lang="en-US"/>
              <a:t>Our method</a:t>
            </a:r>
          </a:p>
        </p:txBody>
      </p:sp>
      <p:grpSp>
        <p:nvGrpSpPr>
          <p:cNvPr id="7" name="Group 6"/>
          <p:cNvGrpSpPr/>
          <p:nvPr/>
        </p:nvGrpSpPr>
        <p:grpSpPr>
          <a:xfrm>
            <a:off x="3474720" y="990600"/>
            <a:ext cx="3840480" cy="2788920"/>
            <a:chOff x="1280160" y="1417320"/>
            <a:chExt cx="4389120" cy="2286000"/>
          </a:xfrm>
        </p:grpSpPr>
        <p:sp>
          <p:nvSpPr>
            <p:cNvPr id="8" name="AutoShape 4"/>
            <p:cNvSpPr>
              <a:spLocks noChangeArrowheads="1"/>
            </p:cNvSpPr>
            <p:nvPr/>
          </p:nvSpPr>
          <p:spPr bwMode="auto">
            <a:xfrm>
              <a:off x="1280160" y="1417320"/>
              <a:ext cx="454660" cy="351473"/>
            </a:xfrm>
            <a:prstGeom prst="sun">
              <a:avLst>
                <a:gd name="adj" fmla="val 25000"/>
              </a:avLst>
            </a:prstGeom>
            <a:solidFill>
              <a:srgbClr val="FF0000"/>
            </a:solidFill>
            <a:ln w="9525" algn="ctr">
              <a:noFill/>
              <a:miter lim="800000"/>
              <a:headEnd/>
              <a:tailEnd/>
            </a:ln>
            <a:effectLst/>
          </p:spPr>
          <p:txBody>
            <a:bodyPr wrap="none" lIns="65306" tIns="32653" rIns="65306" bIns="32653" anchor="ctr"/>
            <a:lstStyle/>
            <a:p>
              <a:endParaRPr lang="en-US"/>
            </a:p>
          </p:txBody>
        </p:sp>
        <p:sp>
          <p:nvSpPr>
            <p:cNvPr id="9" name="AutoShape 5"/>
            <p:cNvSpPr>
              <a:spLocks noChangeArrowheads="1"/>
            </p:cNvSpPr>
            <p:nvPr/>
          </p:nvSpPr>
          <p:spPr bwMode="auto">
            <a:xfrm>
              <a:off x="5214620" y="2824163"/>
              <a:ext cx="454660" cy="351472"/>
            </a:xfrm>
            <a:prstGeom prst="sun">
              <a:avLst>
                <a:gd name="adj" fmla="val 25000"/>
              </a:avLst>
            </a:prstGeom>
            <a:solidFill>
              <a:srgbClr val="FFC000"/>
            </a:solidFill>
            <a:ln w="9525" algn="ctr">
              <a:noFill/>
              <a:miter lim="800000"/>
              <a:headEnd/>
              <a:tailEnd/>
            </a:ln>
            <a:effectLst/>
          </p:spPr>
          <p:txBody>
            <a:bodyPr wrap="none" lIns="65306" tIns="32653" rIns="65306" bIns="32653" anchor="ctr"/>
            <a:lstStyle/>
            <a:p>
              <a:endParaRPr lang="en-US"/>
            </a:p>
          </p:txBody>
        </p:sp>
        <p:sp>
          <p:nvSpPr>
            <p:cNvPr id="10" name="Oval 6"/>
            <p:cNvSpPr>
              <a:spLocks noChangeArrowheads="1"/>
            </p:cNvSpPr>
            <p:nvPr/>
          </p:nvSpPr>
          <p:spPr bwMode="auto">
            <a:xfrm>
              <a:off x="3398520" y="3409950"/>
              <a:ext cx="378460" cy="293370"/>
            </a:xfrm>
            <a:prstGeom prst="ellipse">
              <a:avLst/>
            </a:prstGeom>
            <a:solidFill>
              <a:srgbClr val="00FFFF"/>
            </a:solidFill>
            <a:ln w="9525" algn="ctr">
              <a:noFill/>
              <a:round/>
              <a:headEnd/>
              <a:tailEnd/>
            </a:ln>
            <a:effectLst/>
          </p:spPr>
          <p:txBody>
            <a:bodyPr wrap="none" lIns="65306" tIns="32653" rIns="65306" bIns="32653" anchor="ctr"/>
            <a:lstStyle/>
            <a:p>
              <a:endParaRPr lang="en-US"/>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2" name="Rectangle 2"/>
          <p:cNvSpPr>
            <a:spLocks noGrp="1" noRot="1" noChangeArrowheads="1"/>
          </p:cNvSpPr>
          <p:nvPr>
            <p:ph type="title"/>
          </p:nvPr>
        </p:nvSpPr>
        <p:spPr/>
        <p:txBody>
          <a:bodyPr/>
          <a:lstStyle/>
          <a:p>
            <a:r>
              <a:rPr lang="en-US"/>
              <a:t>Our method</a:t>
            </a:r>
          </a:p>
        </p:txBody>
      </p:sp>
      <p:sp>
        <p:nvSpPr>
          <p:cNvPr id="8" name="Text Box 3"/>
          <p:cNvSpPr txBox="1">
            <a:spLocks noChangeArrowheads="1"/>
          </p:cNvSpPr>
          <p:nvPr/>
        </p:nvSpPr>
        <p:spPr bwMode="auto">
          <a:xfrm>
            <a:off x="0" y="685800"/>
            <a:ext cx="3352800" cy="619942"/>
          </a:xfrm>
          <a:prstGeom prst="rect">
            <a:avLst/>
          </a:prstGeom>
          <a:noFill/>
          <a:ln w="9525" algn="ctr">
            <a:noFill/>
            <a:miter lim="800000"/>
            <a:headEnd/>
            <a:tailEnd/>
          </a:ln>
          <a:effectLst/>
        </p:spPr>
        <p:txBody>
          <a:bodyPr wrap="square" lIns="65306" tIns="32653" rIns="65306" bIns="32653">
            <a:spAutoFit/>
          </a:bodyPr>
          <a:lstStyle/>
          <a:p>
            <a:pPr marL="244899" indent="-244899">
              <a:spcBef>
                <a:spcPct val="50000"/>
              </a:spcBef>
              <a:buClr>
                <a:schemeClr val="accent6"/>
              </a:buClr>
              <a:buFont typeface="Wingdings" pitchFamily="2" charset="2"/>
              <a:buChar char="§"/>
            </a:pPr>
            <a:r>
              <a:rPr lang="en-US" dirty="0">
                <a:solidFill>
                  <a:schemeClr val="tx1"/>
                </a:solidFill>
              </a:rPr>
              <a:t>Calculate aggregate light position </a:t>
            </a:r>
          </a:p>
        </p:txBody>
      </p:sp>
      <p:grpSp>
        <p:nvGrpSpPr>
          <p:cNvPr id="9" name="Group 8"/>
          <p:cNvGrpSpPr/>
          <p:nvPr/>
        </p:nvGrpSpPr>
        <p:grpSpPr>
          <a:xfrm>
            <a:off x="3474720" y="990600"/>
            <a:ext cx="3840480" cy="2788920"/>
            <a:chOff x="1280160" y="1417320"/>
            <a:chExt cx="4389120" cy="2286000"/>
          </a:xfrm>
        </p:grpSpPr>
        <p:sp>
          <p:nvSpPr>
            <p:cNvPr id="10" name="AutoShape 4"/>
            <p:cNvSpPr>
              <a:spLocks noChangeArrowheads="1"/>
            </p:cNvSpPr>
            <p:nvPr/>
          </p:nvSpPr>
          <p:spPr bwMode="auto">
            <a:xfrm>
              <a:off x="1280160" y="1417320"/>
              <a:ext cx="454660" cy="351473"/>
            </a:xfrm>
            <a:prstGeom prst="sun">
              <a:avLst>
                <a:gd name="adj" fmla="val 25000"/>
              </a:avLst>
            </a:prstGeom>
            <a:solidFill>
              <a:srgbClr val="FF0000"/>
            </a:solidFill>
            <a:ln w="9525" algn="ctr">
              <a:noFill/>
              <a:miter lim="800000"/>
              <a:headEnd/>
              <a:tailEnd/>
            </a:ln>
            <a:effectLst/>
          </p:spPr>
          <p:txBody>
            <a:bodyPr wrap="none" lIns="65306" tIns="32653" rIns="65306" bIns="32653" anchor="ctr"/>
            <a:lstStyle/>
            <a:p>
              <a:endParaRPr lang="en-US"/>
            </a:p>
          </p:txBody>
        </p:sp>
        <p:sp>
          <p:nvSpPr>
            <p:cNvPr id="11" name="AutoShape 5"/>
            <p:cNvSpPr>
              <a:spLocks noChangeArrowheads="1"/>
            </p:cNvSpPr>
            <p:nvPr/>
          </p:nvSpPr>
          <p:spPr bwMode="auto">
            <a:xfrm>
              <a:off x="5214620" y="2824163"/>
              <a:ext cx="454660" cy="351472"/>
            </a:xfrm>
            <a:prstGeom prst="sun">
              <a:avLst>
                <a:gd name="adj" fmla="val 25000"/>
              </a:avLst>
            </a:prstGeom>
            <a:solidFill>
              <a:srgbClr val="FFC000"/>
            </a:solidFill>
            <a:ln w="9525" algn="ctr">
              <a:noFill/>
              <a:miter lim="800000"/>
              <a:headEnd/>
              <a:tailEnd/>
            </a:ln>
            <a:effectLst/>
          </p:spPr>
          <p:txBody>
            <a:bodyPr wrap="none" lIns="65306" tIns="32653" rIns="65306" bIns="32653" anchor="ctr"/>
            <a:lstStyle/>
            <a:p>
              <a:endParaRPr lang="en-US"/>
            </a:p>
          </p:txBody>
        </p:sp>
        <p:sp>
          <p:nvSpPr>
            <p:cNvPr id="12" name="Oval 6"/>
            <p:cNvSpPr>
              <a:spLocks noChangeArrowheads="1"/>
            </p:cNvSpPr>
            <p:nvPr/>
          </p:nvSpPr>
          <p:spPr bwMode="auto">
            <a:xfrm>
              <a:off x="3398520" y="3409950"/>
              <a:ext cx="378460" cy="293370"/>
            </a:xfrm>
            <a:prstGeom prst="ellipse">
              <a:avLst/>
            </a:prstGeom>
            <a:solidFill>
              <a:srgbClr val="00FFFF"/>
            </a:solidFill>
            <a:ln w="9525" algn="ctr">
              <a:noFill/>
              <a:round/>
              <a:headEnd/>
              <a:tailEnd/>
            </a:ln>
            <a:effectLst/>
          </p:spPr>
          <p:txBody>
            <a:bodyPr wrap="none" lIns="65306" tIns="32653" rIns="65306" bIns="32653" anchor="ctr"/>
            <a:lstStyle/>
            <a:p>
              <a:endParaRPr lang="en-US"/>
            </a:p>
          </p:txBody>
        </p:sp>
        <p:sp>
          <p:nvSpPr>
            <p:cNvPr id="13" name="AutoShape 7"/>
            <p:cNvSpPr>
              <a:spLocks noChangeArrowheads="1"/>
            </p:cNvSpPr>
            <p:nvPr/>
          </p:nvSpPr>
          <p:spPr bwMode="auto">
            <a:xfrm>
              <a:off x="2868931" y="1945005"/>
              <a:ext cx="454660" cy="351473"/>
            </a:xfrm>
            <a:prstGeom prst="sun">
              <a:avLst>
                <a:gd name="adj" fmla="val 25000"/>
              </a:avLst>
            </a:prstGeom>
            <a:solidFill>
              <a:schemeClr val="bg2">
                <a:lumMod val="50000"/>
                <a:lumOff val="50000"/>
              </a:schemeClr>
            </a:solidFill>
            <a:ln w="9525" algn="ctr">
              <a:noFill/>
              <a:miter lim="800000"/>
              <a:headEnd/>
              <a:tailEnd/>
            </a:ln>
            <a:effectLst/>
          </p:spPr>
          <p:txBody>
            <a:bodyPr wrap="none" lIns="65306" tIns="32653" rIns="65306" bIns="32653" anchor="ctr"/>
            <a:lstStyle/>
            <a:p>
              <a:endParaRPr lang="en-US"/>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9314" name="Rectangle 2"/>
          <p:cNvSpPr>
            <a:spLocks noGrp="1" noRot="1" noChangeArrowheads="1"/>
          </p:cNvSpPr>
          <p:nvPr>
            <p:ph type="title"/>
          </p:nvPr>
        </p:nvSpPr>
        <p:spPr/>
        <p:txBody>
          <a:bodyPr/>
          <a:lstStyle/>
          <a:p>
            <a:r>
              <a:rPr lang="en-US"/>
              <a:t>Our method</a:t>
            </a:r>
          </a:p>
        </p:txBody>
      </p:sp>
      <p:sp>
        <p:nvSpPr>
          <p:cNvPr id="13" name="Text Box 3"/>
          <p:cNvSpPr txBox="1">
            <a:spLocks noChangeArrowheads="1"/>
          </p:cNvSpPr>
          <p:nvPr/>
        </p:nvSpPr>
        <p:spPr bwMode="auto">
          <a:xfrm>
            <a:off x="0" y="685800"/>
            <a:ext cx="3352800" cy="1727937"/>
          </a:xfrm>
          <a:prstGeom prst="rect">
            <a:avLst/>
          </a:prstGeom>
          <a:noFill/>
          <a:ln w="9525" algn="ctr">
            <a:noFill/>
            <a:miter lim="800000"/>
            <a:headEnd/>
            <a:tailEnd/>
          </a:ln>
          <a:effectLst/>
        </p:spPr>
        <p:txBody>
          <a:bodyPr wrap="square" lIns="65306" tIns="32653" rIns="65306" bIns="32653">
            <a:spAutoFit/>
          </a:bodyPr>
          <a:lstStyle/>
          <a:p>
            <a:pPr marL="244899" indent="-244899">
              <a:spcBef>
                <a:spcPct val="50000"/>
              </a:spcBef>
              <a:buClr>
                <a:schemeClr val="accent6"/>
              </a:buClr>
              <a:buFont typeface="Wingdings" pitchFamily="2" charset="2"/>
              <a:buChar char="§"/>
            </a:pPr>
            <a:r>
              <a:rPr lang="en-US" dirty="0">
                <a:solidFill>
                  <a:schemeClr val="tx1"/>
                </a:solidFill>
              </a:rPr>
              <a:t>Calculate aggregate light position </a:t>
            </a:r>
          </a:p>
          <a:p>
            <a:pPr marL="244899" indent="-244899">
              <a:spcBef>
                <a:spcPct val="50000"/>
              </a:spcBef>
              <a:buClr>
                <a:schemeClr val="accent6"/>
              </a:buClr>
              <a:buFont typeface="Wingdings" pitchFamily="2" charset="2"/>
              <a:buChar char="§"/>
            </a:pPr>
            <a:r>
              <a:rPr lang="en-US" dirty="0">
                <a:solidFill>
                  <a:schemeClr val="tx1"/>
                </a:solidFill>
              </a:rPr>
              <a:t>Calculate normalized light directions</a:t>
            </a:r>
          </a:p>
          <a:p>
            <a:pPr marL="244899" indent="-244899">
              <a:spcBef>
                <a:spcPct val="50000"/>
              </a:spcBef>
              <a:buClr>
                <a:schemeClr val="accent6"/>
              </a:buClr>
            </a:pPr>
            <a:endParaRPr lang="en-US" dirty="0">
              <a:solidFill>
                <a:schemeClr val="tx1"/>
              </a:solidFill>
            </a:endParaRPr>
          </a:p>
        </p:txBody>
      </p:sp>
      <p:grpSp>
        <p:nvGrpSpPr>
          <p:cNvPr id="14" name="Group 13"/>
          <p:cNvGrpSpPr/>
          <p:nvPr/>
        </p:nvGrpSpPr>
        <p:grpSpPr>
          <a:xfrm>
            <a:off x="3474720" y="990600"/>
            <a:ext cx="3840480" cy="2788920"/>
            <a:chOff x="1280160" y="1417320"/>
            <a:chExt cx="4389120" cy="2286000"/>
          </a:xfrm>
        </p:grpSpPr>
        <p:sp>
          <p:nvSpPr>
            <p:cNvPr id="15" name="AutoShape 4"/>
            <p:cNvSpPr>
              <a:spLocks noChangeArrowheads="1"/>
            </p:cNvSpPr>
            <p:nvPr/>
          </p:nvSpPr>
          <p:spPr bwMode="auto">
            <a:xfrm>
              <a:off x="1280160" y="1417320"/>
              <a:ext cx="454660" cy="351473"/>
            </a:xfrm>
            <a:prstGeom prst="sun">
              <a:avLst>
                <a:gd name="adj" fmla="val 25000"/>
              </a:avLst>
            </a:prstGeom>
            <a:solidFill>
              <a:srgbClr val="FF0000"/>
            </a:solidFill>
            <a:ln w="9525" algn="ctr">
              <a:noFill/>
              <a:miter lim="800000"/>
              <a:headEnd/>
              <a:tailEnd/>
            </a:ln>
            <a:effectLst/>
          </p:spPr>
          <p:txBody>
            <a:bodyPr wrap="none" lIns="65306" tIns="32653" rIns="65306" bIns="32653" anchor="ctr"/>
            <a:lstStyle/>
            <a:p>
              <a:endParaRPr lang="en-US"/>
            </a:p>
          </p:txBody>
        </p:sp>
        <p:sp>
          <p:nvSpPr>
            <p:cNvPr id="16" name="AutoShape 5"/>
            <p:cNvSpPr>
              <a:spLocks noChangeArrowheads="1"/>
            </p:cNvSpPr>
            <p:nvPr/>
          </p:nvSpPr>
          <p:spPr bwMode="auto">
            <a:xfrm>
              <a:off x="5214620" y="2824163"/>
              <a:ext cx="454660" cy="351472"/>
            </a:xfrm>
            <a:prstGeom prst="sun">
              <a:avLst>
                <a:gd name="adj" fmla="val 25000"/>
              </a:avLst>
            </a:prstGeom>
            <a:solidFill>
              <a:srgbClr val="FFC000"/>
            </a:solidFill>
            <a:ln w="9525" algn="ctr">
              <a:noFill/>
              <a:miter lim="800000"/>
              <a:headEnd/>
              <a:tailEnd/>
            </a:ln>
            <a:effectLst/>
          </p:spPr>
          <p:txBody>
            <a:bodyPr wrap="none" lIns="65306" tIns="32653" rIns="65306" bIns="32653" anchor="ctr"/>
            <a:lstStyle/>
            <a:p>
              <a:endParaRPr lang="en-US"/>
            </a:p>
          </p:txBody>
        </p:sp>
        <p:sp>
          <p:nvSpPr>
            <p:cNvPr id="17" name="Oval 6"/>
            <p:cNvSpPr>
              <a:spLocks noChangeArrowheads="1"/>
            </p:cNvSpPr>
            <p:nvPr/>
          </p:nvSpPr>
          <p:spPr bwMode="auto">
            <a:xfrm>
              <a:off x="3398520" y="3409950"/>
              <a:ext cx="378460" cy="293370"/>
            </a:xfrm>
            <a:prstGeom prst="ellipse">
              <a:avLst/>
            </a:prstGeom>
            <a:solidFill>
              <a:srgbClr val="00FFFF"/>
            </a:solidFill>
            <a:ln w="9525" algn="ctr">
              <a:noFill/>
              <a:round/>
              <a:headEnd/>
              <a:tailEnd/>
            </a:ln>
            <a:effectLst/>
          </p:spPr>
          <p:txBody>
            <a:bodyPr wrap="none" lIns="65306" tIns="32653" rIns="65306" bIns="32653" anchor="ctr"/>
            <a:lstStyle/>
            <a:p>
              <a:endParaRPr lang="en-US"/>
            </a:p>
          </p:txBody>
        </p:sp>
        <p:sp>
          <p:nvSpPr>
            <p:cNvPr id="18" name="AutoShape 7"/>
            <p:cNvSpPr>
              <a:spLocks noChangeArrowheads="1"/>
            </p:cNvSpPr>
            <p:nvPr/>
          </p:nvSpPr>
          <p:spPr bwMode="auto">
            <a:xfrm>
              <a:off x="2868931" y="1945005"/>
              <a:ext cx="454660" cy="351473"/>
            </a:xfrm>
            <a:prstGeom prst="sun">
              <a:avLst>
                <a:gd name="adj" fmla="val 25000"/>
              </a:avLst>
            </a:prstGeom>
            <a:solidFill>
              <a:srgbClr val="FF6600"/>
            </a:solidFill>
            <a:ln w="9525" algn="ctr">
              <a:noFill/>
              <a:miter lim="800000"/>
              <a:headEnd/>
              <a:tailEnd/>
            </a:ln>
            <a:effectLst/>
          </p:spPr>
          <p:txBody>
            <a:bodyPr wrap="none" lIns="65306" tIns="32653" rIns="65306" bIns="32653" anchor="ctr"/>
            <a:lstStyle/>
            <a:p>
              <a:endParaRPr lang="en-US"/>
            </a:p>
          </p:txBody>
        </p:sp>
        <p:sp>
          <p:nvSpPr>
            <p:cNvPr id="19" name="Line 8"/>
            <p:cNvSpPr>
              <a:spLocks noChangeShapeType="1"/>
            </p:cNvSpPr>
            <p:nvPr/>
          </p:nvSpPr>
          <p:spPr bwMode="auto">
            <a:xfrm>
              <a:off x="2490470" y="2530793"/>
              <a:ext cx="1060450" cy="996315"/>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20" name="Line 9"/>
            <p:cNvSpPr>
              <a:spLocks noChangeShapeType="1"/>
            </p:cNvSpPr>
            <p:nvPr/>
          </p:nvSpPr>
          <p:spPr bwMode="auto">
            <a:xfrm flipH="1">
              <a:off x="3550921" y="3117533"/>
              <a:ext cx="1588770" cy="409575"/>
            </a:xfrm>
            <a:prstGeom prst="line">
              <a:avLst/>
            </a:prstGeom>
            <a:noFill/>
            <a:ln w="57150">
              <a:solidFill>
                <a:srgbClr val="FFC000"/>
              </a:solidFill>
              <a:round/>
              <a:headEnd type="triangle" w="med" len="lg"/>
              <a:tailEnd type="none" w="med" len="lg"/>
            </a:ln>
            <a:effectLst/>
          </p:spPr>
          <p:txBody>
            <a:bodyPr lIns="65306" tIns="32653" rIns="65306" bIns="32653"/>
            <a:lstStyle/>
            <a:p>
              <a:endParaRPr lang="en-US"/>
            </a:p>
          </p:txBody>
        </p:sp>
        <p:sp>
          <p:nvSpPr>
            <p:cNvPr id="21" name="Line 10"/>
            <p:cNvSpPr>
              <a:spLocks noChangeShapeType="1"/>
            </p:cNvSpPr>
            <p:nvPr/>
          </p:nvSpPr>
          <p:spPr bwMode="auto">
            <a:xfrm>
              <a:off x="3096260" y="2238375"/>
              <a:ext cx="454660" cy="1288733"/>
            </a:xfrm>
            <a:prstGeom prst="line">
              <a:avLst/>
            </a:prstGeom>
            <a:noFill/>
            <a:ln w="57150">
              <a:solidFill>
                <a:srgbClr val="FF6600"/>
              </a:solidFill>
              <a:round/>
              <a:headEnd type="triangle" w="med" len="lg"/>
              <a:tailEnd type="none" w="med" len="lg"/>
            </a:ln>
            <a:effectLst/>
          </p:spPr>
          <p:txBody>
            <a:bodyPr lIns="65306" tIns="32653" rIns="65306" bIns="32653"/>
            <a:lstStyle/>
            <a:p>
              <a:endParaRPr lang="en-US"/>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578" name="Rectangle 2"/>
          <p:cNvSpPr>
            <a:spLocks noGrp="1" noRot="1" noChangeArrowheads="1"/>
          </p:cNvSpPr>
          <p:nvPr>
            <p:ph type="title"/>
          </p:nvPr>
        </p:nvSpPr>
        <p:spPr/>
        <p:txBody>
          <a:bodyPr/>
          <a:lstStyle/>
          <a:p>
            <a:r>
              <a:rPr lang="en-US"/>
              <a:t>Our method</a:t>
            </a:r>
          </a:p>
        </p:txBody>
      </p:sp>
      <p:sp>
        <p:nvSpPr>
          <p:cNvPr id="280579" name="Text Box 3"/>
          <p:cNvSpPr txBox="1">
            <a:spLocks noChangeArrowheads="1"/>
          </p:cNvSpPr>
          <p:nvPr/>
        </p:nvSpPr>
        <p:spPr bwMode="auto">
          <a:xfrm>
            <a:off x="0" y="685800"/>
            <a:ext cx="3352800" cy="1727937"/>
          </a:xfrm>
          <a:prstGeom prst="rect">
            <a:avLst/>
          </a:prstGeom>
          <a:noFill/>
          <a:ln w="9525" algn="ctr">
            <a:noFill/>
            <a:miter lim="800000"/>
            <a:headEnd/>
            <a:tailEnd/>
          </a:ln>
          <a:effectLst/>
        </p:spPr>
        <p:txBody>
          <a:bodyPr wrap="square" lIns="65306" tIns="32653" rIns="65306" bIns="32653">
            <a:spAutoFit/>
          </a:bodyPr>
          <a:lstStyle/>
          <a:p>
            <a:pPr marL="244899" indent="-244899">
              <a:spcBef>
                <a:spcPct val="50000"/>
              </a:spcBef>
              <a:buClr>
                <a:schemeClr val="accent6"/>
              </a:buClr>
              <a:buFont typeface="Wingdings" pitchFamily="2" charset="2"/>
              <a:buChar char="§"/>
            </a:pPr>
            <a:r>
              <a:rPr lang="en-US" dirty="0">
                <a:solidFill>
                  <a:schemeClr val="tx1"/>
                </a:solidFill>
              </a:rPr>
              <a:t>Calculate aggregate light position </a:t>
            </a:r>
          </a:p>
          <a:p>
            <a:pPr marL="244899" indent="-244899">
              <a:spcBef>
                <a:spcPct val="50000"/>
              </a:spcBef>
              <a:buClr>
                <a:schemeClr val="accent6"/>
              </a:buClr>
              <a:buFont typeface="Wingdings" pitchFamily="2" charset="2"/>
              <a:buChar char="§"/>
            </a:pPr>
            <a:r>
              <a:rPr lang="en-US" dirty="0">
                <a:solidFill>
                  <a:schemeClr val="tx1"/>
                </a:solidFill>
              </a:rPr>
              <a:t>Calculate normalized light directions</a:t>
            </a:r>
          </a:p>
          <a:p>
            <a:pPr marL="244899" indent="-244899">
              <a:spcBef>
                <a:spcPct val="50000"/>
              </a:spcBef>
              <a:buClr>
                <a:schemeClr val="accent6"/>
              </a:buClr>
              <a:buFont typeface="Wingdings" pitchFamily="2" charset="2"/>
              <a:buChar char="§"/>
            </a:pPr>
            <a:r>
              <a:rPr lang="en-US" dirty="0">
                <a:solidFill>
                  <a:schemeClr val="tx1"/>
                </a:solidFill>
              </a:rPr>
              <a:t>Calculate dot products</a:t>
            </a:r>
          </a:p>
        </p:txBody>
      </p:sp>
      <p:grpSp>
        <p:nvGrpSpPr>
          <p:cNvPr id="15" name="Group 14"/>
          <p:cNvGrpSpPr/>
          <p:nvPr/>
        </p:nvGrpSpPr>
        <p:grpSpPr>
          <a:xfrm>
            <a:off x="3474720" y="990600"/>
            <a:ext cx="3840480" cy="2788920"/>
            <a:chOff x="1280160" y="1417320"/>
            <a:chExt cx="4389120" cy="2286000"/>
          </a:xfrm>
        </p:grpSpPr>
        <p:sp>
          <p:nvSpPr>
            <p:cNvPr id="280580" name="AutoShape 4"/>
            <p:cNvSpPr>
              <a:spLocks noChangeArrowheads="1"/>
            </p:cNvSpPr>
            <p:nvPr/>
          </p:nvSpPr>
          <p:spPr bwMode="auto">
            <a:xfrm>
              <a:off x="1280160" y="1417320"/>
              <a:ext cx="454660" cy="351473"/>
            </a:xfrm>
            <a:prstGeom prst="sun">
              <a:avLst>
                <a:gd name="adj" fmla="val 25000"/>
              </a:avLst>
            </a:prstGeom>
            <a:solidFill>
              <a:srgbClr val="FF0000"/>
            </a:solidFill>
            <a:ln w="9525" algn="ctr">
              <a:noFill/>
              <a:miter lim="800000"/>
              <a:headEnd/>
              <a:tailEnd/>
            </a:ln>
            <a:effectLst/>
          </p:spPr>
          <p:txBody>
            <a:bodyPr wrap="none" lIns="65306" tIns="32653" rIns="65306" bIns="32653" anchor="ctr"/>
            <a:lstStyle/>
            <a:p>
              <a:endParaRPr lang="en-US"/>
            </a:p>
          </p:txBody>
        </p:sp>
        <p:sp>
          <p:nvSpPr>
            <p:cNvPr id="280581" name="AutoShape 5"/>
            <p:cNvSpPr>
              <a:spLocks noChangeArrowheads="1"/>
            </p:cNvSpPr>
            <p:nvPr/>
          </p:nvSpPr>
          <p:spPr bwMode="auto">
            <a:xfrm>
              <a:off x="5214620" y="2824163"/>
              <a:ext cx="454660" cy="351472"/>
            </a:xfrm>
            <a:prstGeom prst="sun">
              <a:avLst>
                <a:gd name="adj" fmla="val 25000"/>
              </a:avLst>
            </a:prstGeom>
            <a:solidFill>
              <a:srgbClr val="FFC000"/>
            </a:solidFill>
            <a:ln w="9525" algn="ctr">
              <a:noFill/>
              <a:miter lim="800000"/>
              <a:headEnd/>
              <a:tailEnd/>
            </a:ln>
            <a:effectLst/>
          </p:spPr>
          <p:txBody>
            <a:bodyPr wrap="none" lIns="65306" tIns="32653" rIns="65306" bIns="32653" anchor="ctr"/>
            <a:lstStyle/>
            <a:p>
              <a:endParaRPr lang="en-US"/>
            </a:p>
          </p:txBody>
        </p:sp>
        <p:sp>
          <p:nvSpPr>
            <p:cNvPr id="280582" name="Oval 6"/>
            <p:cNvSpPr>
              <a:spLocks noChangeArrowheads="1"/>
            </p:cNvSpPr>
            <p:nvPr/>
          </p:nvSpPr>
          <p:spPr bwMode="auto">
            <a:xfrm>
              <a:off x="3398520" y="3409950"/>
              <a:ext cx="378460" cy="293370"/>
            </a:xfrm>
            <a:prstGeom prst="ellipse">
              <a:avLst/>
            </a:prstGeom>
            <a:solidFill>
              <a:srgbClr val="00FFFF"/>
            </a:solidFill>
            <a:ln w="9525" algn="ctr">
              <a:noFill/>
              <a:round/>
              <a:headEnd/>
              <a:tailEnd/>
            </a:ln>
            <a:effectLst/>
          </p:spPr>
          <p:txBody>
            <a:bodyPr wrap="none" lIns="65306" tIns="32653" rIns="65306" bIns="32653" anchor="ctr"/>
            <a:lstStyle/>
            <a:p>
              <a:endParaRPr lang="en-US"/>
            </a:p>
          </p:txBody>
        </p:sp>
        <p:sp>
          <p:nvSpPr>
            <p:cNvPr id="280583" name="AutoShape 7"/>
            <p:cNvSpPr>
              <a:spLocks noChangeArrowheads="1"/>
            </p:cNvSpPr>
            <p:nvPr/>
          </p:nvSpPr>
          <p:spPr bwMode="auto">
            <a:xfrm>
              <a:off x="2868931" y="1945005"/>
              <a:ext cx="454660" cy="351473"/>
            </a:xfrm>
            <a:prstGeom prst="sun">
              <a:avLst>
                <a:gd name="adj" fmla="val 25000"/>
              </a:avLst>
            </a:prstGeom>
            <a:solidFill>
              <a:srgbClr val="FF6600"/>
            </a:solidFill>
            <a:ln w="9525" algn="ctr">
              <a:noFill/>
              <a:miter lim="800000"/>
              <a:headEnd/>
              <a:tailEnd/>
            </a:ln>
            <a:effectLst/>
          </p:spPr>
          <p:txBody>
            <a:bodyPr wrap="none" lIns="65306" tIns="32653" rIns="65306" bIns="32653" anchor="ctr"/>
            <a:lstStyle/>
            <a:p>
              <a:endParaRPr lang="en-US"/>
            </a:p>
          </p:txBody>
        </p:sp>
        <p:sp>
          <p:nvSpPr>
            <p:cNvPr id="280584" name="Line 8"/>
            <p:cNvSpPr>
              <a:spLocks noChangeShapeType="1"/>
            </p:cNvSpPr>
            <p:nvPr/>
          </p:nvSpPr>
          <p:spPr bwMode="auto">
            <a:xfrm>
              <a:off x="2490470" y="2530793"/>
              <a:ext cx="1060450" cy="996315"/>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280585" name="Line 9"/>
            <p:cNvSpPr>
              <a:spLocks noChangeShapeType="1"/>
            </p:cNvSpPr>
            <p:nvPr/>
          </p:nvSpPr>
          <p:spPr bwMode="auto">
            <a:xfrm flipH="1">
              <a:off x="3550921" y="3117533"/>
              <a:ext cx="1588770" cy="409575"/>
            </a:xfrm>
            <a:prstGeom prst="line">
              <a:avLst/>
            </a:prstGeom>
            <a:noFill/>
            <a:ln w="57150">
              <a:solidFill>
                <a:srgbClr val="FFC000"/>
              </a:solidFill>
              <a:round/>
              <a:headEnd type="triangle" w="med" len="lg"/>
              <a:tailEnd type="none" w="med" len="lg"/>
            </a:ln>
            <a:effectLst/>
          </p:spPr>
          <p:txBody>
            <a:bodyPr lIns="65306" tIns="32653" rIns="65306" bIns="32653"/>
            <a:lstStyle/>
            <a:p>
              <a:endParaRPr lang="en-US"/>
            </a:p>
          </p:txBody>
        </p:sp>
        <p:sp>
          <p:nvSpPr>
            <p:cNvPr id="280586" name="Line 10"/>
            <p:cNvSpPr>
              <a:spLocks noChangeShapeType="1"/>
            </p:cNvSpPr>
            <p:nvPr/>
          </p:nvSpPr>
          <p:spPr bwMode="auto">
            <a:xfrm>
              <a:off x="3096260" y="2238375"/>
              <a:ext cx="454660" cy="1288733"/>
            </a:xfrm>
            <a:prstGeom prst="line">
              <a:avLst/>
            </a:prstGeom>
            <a:noFill/>
            <a:ln w="57150">
              <a:solidFill>
                <a:srgbClr val="FF6600"/>
              </a:solidFill>
              <a:round/>
              <a:headEnd type="triangle" w="med" len="lg"/>
              <a:tailEnd type="none" w="med" len="lg"/>
            </a:ln>
            <a:effectLst/>
          </p:spPr>
          <p:txBody>
            <a:bodyPr lIns="65306" tIns="32653" rIns="65306" bIns="32653"/>
            <a:lstStyle/>
            <a:p>
              <a:endParaRPr lang="en-US"/>
            </a:p>
          </p:txBody>
        </p:sp>
        <p:sp>
          <p:nvSpPr>
            <p:cNvPr id="280587" name="Line 11"/>
            <p:cNvSpPr>
              <a:spLocks noChangeShapeType="1"/>
            </p:cNvSpPr>
            <p:nvPr/>
          </p:nvSpPr>
          <p:spPr bwMode="auto">
            <a:xfrm flipV="1">
              <a:off x="2533650" y="2372678"/>
              <a:ext cx="574040" cy="183832"/>
            </a:xfrm>
            <a:prstGeom prst="line">
              <a:avLst/>
            </a:prstGeom>
            <a:noFill/>
            <a:ln w="50800">
              <a:solidFill>
                <a:schemeClr val="tx1"/>
              </a:solidFill>
              <a:prstDash val="sysDot"/>
              <a:round/>
              <a:headEnd/>
              <a:tailEnd/>
            </a:ln>
            <a:effectLst/>
          </p:spPr>
          <p:txBody>
            <a:bodyPr wrap="none" lIns="65306" tIns="32653" rIns="65306" bIns="32653" anchor="ctr"/>
            <a:lstStyle/>
            <a:p>
              <a:endParaRPr lang="en-US"/>
            </a:p>
          </p:txBody>
        </p:sp>
        <p:sp>
          <p:nvSpPr>
            <p:cNvPr id="280588" name="Line 12"/>
            <p:cNvSpPr>
              <a:spLocks noChangeShapeType="1"/>
            </p:cNvSpPr>
            <p:nvPr/>
          </p:nvSpPr>
          <p:spPr bwMode="auto">
            <a:xfrm>
              <a:off x="3129280" y="2364105"/>
              <a:ext cx="421640" cy="1163003"/>
            </a:xfrm>
            <a:prstGeom prst="line">
              <a:avLst/>
            </a:prstGeom>
            <a:noFill/>
            <a:ln w="63500">
              <a:solidFill>
                <a:srgbClr val="800000"/>
              </a:solidFill>
              <a:round/>
              <a:headEnd type="oval" w="sm" len="sm"/>
              <a:tailEnd type="oval" w="sm" len="sm"/>
            </a:ln>
            <a:effectLst/>
          </p:spPr>
          <p:txBody>
            <a:bodyPr wrap="none" lIns="65306" tIns="32653" rIns="65306" bIns="32653" anchor="ctr"/>
            <a:lstStyle/>
            <a:p>
              <a:endParaRPr lang="en-US"/>
            </a:p>
          </p:txBody>
        </p:sp>
        <p:sp>
          <p:nvSpPr>
            <p:cNvPr id="280589" name="Line 13"/>
            <p:cNvSpPr>
              <a:spLocks noChangeShapeType="1"/>
            </p:cNvSpPr>
            <p:nvPr/>
          </p:nvSpPr>
          <p:spPr bwMode="auto">
            <a:xfrm flipV="1">
              <a:off x="3492500" y="3122295"/>
              <a:ext cx="1628140" cy="262890"/>
            </a:xfrm>
            <a:prstGeom prst="line">
              <a:avLst/>
            </a:prstGeom>
            <a:noFill/>
            <a:ln w="50800">
              <a:solidFill>
                <a:schemeClr val="tx1"/>
              </a:solidFill>
              <a:prstDash val="sysDot"/>
              <a:round/>
              <a:headEnd/>
              <a:tailEnd/>
            </a:ln>
            <a:effectLst/>
          </p:spPr>
          <p:txBody>
            <a:bodyPr wrap="none" lIns="65306" tIns="32653" rIns="65306" bIns="32653" anchor="ctr"/>
            <a:lstStyle/>
            <a:p>
              <a:endParaRPr lang="en-US"/>
            </a:p>
          </p:txBody>
        </p:sp>
        <p:sp>
          <p:nvSpPr>
            <p:cNvPr id="280590" name="Line 14"/>
            <p:cNvSpPr>
              <a:spLocks noChangeShapeType="1"/>
            </p:cNvSpPr>
            <p:nvPr/>
          </p:nvSpPr>
          <p:spPr bwMode="auto">
            <a:xfrm>
              <a:off x="3501390" y="3389948"/>
              <a:ext cx="49530" cy="137160"/>
            </a:xfrm>
            <a:prstGeom prst="line">
              <a:avLst/>
            </a:prstGeom>
            <a:noFill/>
            <a:ln w="63500">
              <a:solidFill>
                <a:srgbClr val="FFFF99"/>
              </a:solidFill>
              <a:round/>
              <a:headEnd type="oval" w="sm" len="sm"/>
              <a:tailEnd type="oval" w="sm" len="sm"/>
            </a:ln>
            <a:effectLst/>
          </p:spPr>
          <p:txBody>
            <a:bodyPr wrap="none" lIns="65306" tIns="32653" rIns="65306" bIns="32653" anchor="ctr"/>
            <a:lstStyle/>
            <a:p>
              <a:endParaRPr lang="en-US"/>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p:txBody>
          <a:bodyPr/>
          <a:lstStyle/>
          <a:p>
            <a:r>
              <a:rPr lang="en-US"/>
              <a:t>Our method</a:t>
            </a:r>
          </a:p>
        </p:txBody>
      </p:sp>
      <p:sp>
        <p:nvSpPr>
          <p:cNvPr id="282627" name="Text Box 3"/>
          <p:cNvSpPr txBox="1">
            <a:spLocks noChangeArrowheads="1"/>
          </p:cNvSpPr>
          <p:nvPr/>
        </p:nvSpPr>
        <p:spPr bwMode="auto">
          <a:xfrm>
            <a:off x="473446" y="640080"/>
            <a:ext cx="6415034" cy="1173939"/>
          </a:xfrm>
          <a:prstGeom prst="rect">
            <a:avLst/>
          </a:prstGeom>
          <a:noFill/>
          <a:ln w="9525" algn="ctr">
            <a:noFill/>
            <a:miter lim="800000"/>
            <a:headEnd/>
            <a:tailEnd/>
          </a:ln>
          <a:effectLst/>
        </p:spPr>
        <p:txBody>
          <a:bodyPr wrap="square" lIns="65306" tIns="32653" rIns="65306" bIns="32653">
            <a:spAutoFit/>
          </a:bodyPr>
          <a:lstStyle/>
          <a:p>
            <a:pPr marL="244899" indent="-244899">
              <a:spcBef>
                <a:spcPct val="50000"/>
              </a:spcBef>
            </a:pPr>
            <a:r>
              <a:rPr lang="en-US" dirty="0">
                <a:solidFill>
                  <a:schemeClr val="tx1"/>
                </a:solidFill>
              </a:rPr>
              <a:t>Calculate aggregate light position </a:t>
            </a:r>
          </a:p>
          <a:p>
            <a:pPr marL="244899" indent="-244899">
              <a:spcBef>
                <a:spcPct val="50000"/>
              </a:spcBef>
            </a:pPr>
            <a:r>
              <a:rPr lang="en-US" dirty="0">
                <a:solidFill>
                  <a:schemeClr val="tx1"/>
                </a:solidFill>
              </a:rPr>
              <a:t>Calculate normalized light directions</a:t>
            </a:r>
          </a:p>
          <a:p>
            <a:pPr marL="244899" indent="-244899">
              <a:spcBef>
                <a:spcPct val="50000"/>
              </a:spcBef>
            </a:pPr>
            <a:r>
              <a:rPr lang="en-US" dirty="0">
                <a:solidFill>
                  <a:schemeClr val="tx1"/>
                </a:solidFill>
              </a:rPr>
              <a:t>Calculate dot products</a:t>
            </a:r>
          </a:p>
        </p:txBody>
      </p:sp>
      <p:grpSp>
        <p:nvGrpSpPr>
          <p:cNvPr id="2" name="Group 22"/>
          <p:cNvGrpSpPr>
            <a:grpSpLocks/>
          </p:cNvGrpSpPr>
          <p:nvPr/>
        </p:nvGrpSpPr>
        <p:grpSpPr bwMode="auto">
          <a:xfrm>
            <a:off x="838200" y="2133600"/>
            <a:ext cx="5440680" cy="1183005"/>
            <a:chOff x="96" y="2112"/>
            <a:chExt cx="5088" cy="1242"/>
          </a:xfrm>
        </p:grpSpPr>
        <p:sp>
          <p:nvSpPr>
            <p:cNvPr id="282628" name="AutoShape 4"/>
            <p:cNvSpPr>
              <a:spLocks noChangeArrowheads="1"/>
            </p:cNvSpPr>
            <p:nvPr/>
          </p:nvSpPr>
          <p:spPr bwMode="auto">
            <a:xfrm>
              <a:off x="96" y="2400"/>
              <a:ext cx="768" cy="768"/>
            </a:xfrm>
            <a:prstGeom prst="sun">
              <a:avLst>
                <a:gd name="adj" fmla="val 25000"/>
              </a:avLst>
            </a:prstGeom>
            <a:solidFill>
              <a:srgbClr val="FF0000"/>
            </a:solidFill>
            <a:ln w="9525" algn="ctr">
              <a:noFill/>
              <a:miter lim="800000"/>
              <a:headEnd/>
              <a:tailEnd/>
            </a:ln>
            <a:effectLst/>
          </p:spPr>
          <p:txBody>
            <a:bodyPr wrap="none" anchor="ctr"/>
            <a:lstStyle/>
            <a:p>
              <a:endParaRPr lang="en-US"/>
            </a:p>
          </p:txBody>
        </p:sp>
        <p:sp>
          <p:nvSpPr>
            <p:cNvPr id="282629" name="AutoShape 5"/>
            <p:cNvSpPr>
              <a:spLocks noChangeArrowheads="1"/>
            </p:cNvSpPr>
            <p:nvPr/>
          </p:nvSpPr>
          <p:spPr bwMode="auto">
            <a:xfrm>
              <a:off x="2256" y="2400"/>
              <a:ext cx="720" cy="705"/>
            </a:xfrm>
            <a:prstGeom prst="sun">
              <a:avLst>
                <a:gd name="adj" fmla="val 25000"/>
              </a:avLst>
            </a:prstGeom>
            <a:solidFill>
              <a:srgbClr val="FFC000"/>
            </a:solidFill>
            <a:ln w="9525" algn="ctr">
              <a:noFill/>
              <a:miter lim="800000"/>
              <a:headEnd/>
              <a:tailEnd/>
            </a:ln>
            <a:effectLst/>
          </p:spPr>
          <p:txBody>
            <a:bodyPr wrap="none" anchor="ctr"/>
            <a:lstStyle/>
            <a:p>
              <a:endParaRPr lang="en-US"/>
            </a:p>
          </p:txBody>
        </p:sp>
        <p:sp>
          <p:nvSpPr>
            <p:cNvPr id="282631" name="AutoShape 7"/>
            <p:cNvSpPr>
              <a:spLocks noChangeArrowheads="1"/>
            </p:cNvSpPr>
            <p:nvPr/>
          </p:nvSpPr>
          <p:spPr bwMode="auto">
            <a:xfrm>
              <a:off x="4320" y="2304"/>
              <a:ext cx="864" cy="864"/>
            </a:xfrm>
            <a:prstGeom prst="sun">
              <a:avLst>
                <a:gd name="adj" fmla="val 25000"/>
              </a:avLst>
            </a:prstGeom>
            <a:solidFill>
              <a:srgbClr val="FF6600"/>
            </a:solidFill>
            <a:ln w="9525" algn="ctr">
              <a:noFill/>
              <a:miter lim="800000"/>
              <a:headEnd/>
              <a:tailEnd/>
            </a:ln>
            <a:effectLst/>
          </p:spPr>
          <p:txBody>
            <a:bodyPr wrap="none" anchor="ctr"/>
            <a:lstStyle/>
            <a:p>
              <a:endParaRPr lang="en-US"/>
            </a:p>
          </p:txBody>
        </p:sp>
        <p:sp>
          <p:nvSpPr>
            <p:cNvPr id="282636" name="Line 12"/>
            <p:cNvSpPr>
              <a:spLocks noChangeShapeType="1"/>
            </p:cNvSpPr>
            <p:nvPr/>
          </p:nvSpPr>
          <p:spPr bwMode="auto">
            <a:xfrm>
              <a:off x="1488" y="2112"/>
              <a:ext cx="3" cy="1242"/>
            </a:xfrm>
            <a:prstGeom prst="line">
              <a:avLst/>
            </a:prstGeom>
            <a:noFill/>
            <a:ln w="127000">
              <a:solidFill>
                <a:srgbClr val="800000"/>
              </a:solidFill>
              <a:round/>
              <a:headEnd type="oval" w="sm" len="sm"/>
              <a:tailEnd type="oval" w="sm" len="sm"/>
            </a:ln>
            <a:effectLst/>
          </p:spPr>
          <p:txBody>
            <a:bodyPr wrap="none" anchor="ctr"/>
            <a:lstStyle/>
            <a:p>
              <a:endParaRPr lang="en-US"/>
            </a:p>
          </p:txBody>
        </p:sp>
        <p:sp>
          <p:nvSpPr>
            <p:cNvPr id="282641" name="Text Box 17"/>
            <p:cNvSpPr txBox="1">
              <a:spLocks noChangeArrowheads="1"/>
            </p:cNvSpPr>
            <p:nvPr/>
          </p:nvSpPr>
          <p:spPr bwMode="auto">
            <a:xfrm>
              <a:off x="864" y="2544"/>
              <a:ext cx="576" cy="598"/>
            </a:xfrm>
            <a:prstGeom prst="rect">
              <a:avLst/>
            </a:prstGeom>
            <a:noFill/>
            <a:ln w="9525" algn="ctr">
              <a:noFill/>
              <a:miter lim="800000"/>
              <a:headEnd/>
              <a:tailEnd/>
            </a:ln>
            <a:effectLst/>
          </p:spPr>
          <p:txBody>
            <a:bodyPr>
              <a:spAutoFit/>
            </a:bodyPr>
            <a:lstStyle/>
            <a:p>
              <a:pPr marL="244899" indent="-244899">
                <a:spcBef>
                  <a:spcPct val="50000"/>
                </a:spcBef>
              </a:pPr>
              <a:r>
                <a:rPr lang="en-US" sz="3100" b="1" dirty="0"/>
                <a:t>x</a:t>
              </a:r>
            </a:p>
          </p:txBody>
        </p:sp>
        <p:sp>
          <p:nvSpPr>
            <p:cNvPr id="282642" name="Text Box 18"/>
            <p:cNvSpPr txBox="1">
              <a:spLocks noChangeArrowheads="1"/>
            </p:cNvSpPr>
            <p:nvPr/>
          </p:nvSpPr>
          <p:spPr bwMode="auto">
            <a:xfrm>
              <a:off x="1680" y="2544"/>
              <a:ext cx="576" cy="598"/>
            </a:xfrm>
            <a:prstGeom prst="rect">
              <a:avLst/>
            </a:prstGeom>
            <a:noFill/>
            <a:ln w="9525" algn="ctr">
              <a:noFill/>
              <a:miter lim="800000"/>
              <a:headEnd/>
              <a:tailEnd/>
            </a:ln>
            <a:effectLst/>
          </p:spPr>
          <p:txBody>
            <a:bodyPr>
              <a:spAutoFit/>
            </a:bodyPr>
            <a:lstStyle/>
            <a:p>
              <a:pPr marL="244899" indent="-244899">
                <a:spcBef>
                  <a:spcPct val="50000"/>
                </a:spcBef>
              </a:pPr>
              <a:r>
                <a:rPr lang="en-US" sz="3100" b="1" dirty="0"/>
                <a:t>+</a:t>
              </a:r>
            </a:p>
          </p:txBody>
        </p:sp>
        <p:sp>
          <p:nvSpPr>
            <p:cNvPr id="282643" name="Text Box 19"/>
            <p:cNvSpPr txBox="1">
              <a:spLocks noChangeArrowheads="1"/>
            </p:cNvSpPr>
            <p:nvPr/>
          </p:nvSpPr>
          <p:spPr bwMode="auto">
            <a:xfrm>
              <a:off x="3024" y="2496"/>
              <a:ext cx="576" cy="598"/>
            </a:xfrm>
            <a:prstGeom prst="rect">
              <a:avLst/>
            </a:prstGeom>
            <a:noFill/>
            <a:ln w="9525" algn="ctr">
              <a:noFill/>
              <a:miter lim="800000"/>
              <a:headEnd/>
              <a:tailEnd/>
            </a:ln>
            <a:effectLst/>
          </p:spPr>
          <p:txBody>
            <a:bodyPr>
              <a:spAutoFit/>
            </a:bodyPr>
            <a:lstStyle/>
            <a:p>
              <a:pPr marL="244899" indent="-244899">
                <a:spcBef>
                  <a:spcPct val="50000"/>
                </a:spcBef>
              </a:pPr>
              <a:r>
                <a:rPr lang="en-US" sz="3100" b="1" dirty="0"/>
                <a:t>x</a:t>
              </a:r>
            </a:p>
          </p:txBody>
        </p:sp>
        <p:sp>
          <p:nvSpPr>
            <p:cNvPr id="282644" name="Line 20"/>
            <p:cNvSpPr>
              <a:spLocks noChangeShapeType="1"/>
            </p:cNvSpPr>
            <p:nvPr/>
          </p:nvSpPr>
          <p:spPr bwMode="auto">
            <a:xfrm flipH="1">
              <a:off x="3648" y="2674"/>
              <a:ext cx="2" cy="206"/>
            </a:xfrm>
            <a:prstGeom prst="line">
              <a:avLst/>
            </a:prstGeom>
            <a:noFill/>
            <a:ln w="127000">
              <a:solidFill>
                <a:srgbClr val="FFC000"/>
              </a:solidFill>
              <a:round/>
              <a:headEnd type="oval" w="sm" len="sm"/>
              <a:tailEnd type="oval" w="sm" len="sm"/>
            </a:ln>
            <a:effectLst/>
          </p:spPr>
          <p:txBody>
            <a:bodyPr wrap="none" anchor="ctr"/>
            <a:lstStyle/>
            <a:p>
              <a:endParaRPr lang="en-US"/>
            </a:p>
          </p:txBody>
        </p:sp>
        <p:sp>
          <p:nvSpPr>
            <p:cNvPr id="282645" name="Text Box 21"/>
            <p:cNvSpPr txBox="1">
              <a:spLocks noChangeArrowheads="1"/>
            </p:cNvSpPr>
            <p:nvPr/>
          </p:nvSpPr>
          <p:spPr bwMode="auto">
            <a:xfrm>
              <a:off x="3792" y="2544"/>
              <a:ext cx="576" cy="598"/>
            </a:xfrm>
            <a:prstGeom prst="rect">
              <a:avLst/>
            </a:prstGeom>
            <a:noFill/>
            <a:ln w="9525" algn="ctr">
              <a:noFill/>
              <a:miter lim="800000"/>
              <a:headEnd/>
              <a:tailEnd/>
            </a:ln>
            <a:effectLst/>
          </p:spPr>
          <p:txBody>
            <a:bodyPr>
              <a:spAutoFit/>
            </a:bodyPr>
            <a:lstStyle/>
            <a:p>
              <a:pPr marL="244899" indent="-244899">
                <a:spcBef>
                  <a:spcPct val="50000"/>
                </a:spcBef>
              </a:pPr>
              <a:r>
                <a:rPr lang="en-US" sz="3100" b="1" dirty="0"/>
                <a:t>=</a:t>
              </a:r>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r>
              <a:rPr lang="en-US"/>
              <a:t>Aggregate color formula</a:t>
            </a:r>
          </a:p>
        </p:txBody>
      </p:sp>
      <p:graphicFrame>
        <p:nvGraphicFramePr>
          <p:cNvPr id="48132" name="Object 4"/>
          <p:cNvGraphicFramePr>
            <a:graphicFrameLocks noChangeAspect="1"/>
          </p:cNvGraphicFramePr>
          <p:nvPr>
            <p:ph idx="1"/>
          </p:nvPr>
        </p:nvGraphicFramePr>
        <p:xfrm>
          <a:off x="509270" y="960120"/>
          <a:ext cx="4846320" cy="898208"/>
        </p:xfrm>
        <a:graphic>
          <a:graphicData uri="http://schemas.openxmlformats.org/presentationml/2006/ole">
            <p:oleObj spid="_x0000_s21506" name="Equation" r:id="rId4" imgW="1841400" imgH="368280" progId="Equation.3">
              <p:embed/>
            </p:oleObj>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lstStyle/>
          <a:p>
            <a:r>
              <a:rPr lang="en-US"/>
              <a:t>Aggregate color formula</a:t>
            </a:r>
          </a:p>
        </p:txBody>
      </p:sp>
      <p:graphicFrame>
        <p:nvGraphicFramePr>
          <p:cNvPr id="100355" name="Object 3"/>
          <p:cNvGraphicFramePr>
            <a:graphicFrameLocks noChangeAspect="1"/>
          </p:cNvGraphicFramePr>
          <p:nvPr>
            <p:ph idx="1"/>
          </p:nvPr>
        </p:nvGraphicFramePr>
        <p:xfrm>
          <a:off x="509270" y="960120"/>
          <a:ext cx="4846320" cy="898208"/>
        </p:xfrm>
        <a:graphic>
          <a:graphicData uri="http://schemas.openxmlformats.org/presentationml/2006/ole">
            <p:oleObj spid="_x0000_s22530" name="Equation" r:id="rId4" imgW="1841400" imgH="368280" progId="Equation.3">
              <p:embed/>
            </p:oleObj>
          </a:graphicData>
        </a:graphic>
      </p:graphicFrame>
      <p:sp>
        <p:nvSpPr>
          <p:cNvPr id="100357" name="Line 5"/>
          <p:cNvSpPr>
            <a:spLocks noChangeShapeType="1"/>
          </p:cNvSpPr>
          <p:nvPr/>
        </p:nvSpPr>
        <p:spPr bwMode="auto">
          <a:xfrm flipH="1">
            <a:off x="914400" y="914400"/>
            <a:ext cx="914400" cy="320040"/>
          </a:xfrm>
          <a:prstGeom prst="line">
            <a:avLst/>
          </a:prstGeom>
          <a:noFill/>
          <a:ln w="101600">
            <a:solidFill>
              <a:srgbClr val="00FF00"/>
            </a:solidFill>
            <a:round/>
            <a:headEnd/>
            <a:tailEnd type="triangle" w="lg" len="med"/>
          </a:ln>
          <a:effectLst/>
        </p:spPr>
        <p:txBody>
          <a:bodyPr lIns="65306" tIns="32653" rIns="65306" bIns="32653"/>
          <a:lstStyle/>
          <a:p>
            <a:endParaRPr lang="en-US"/>
          </a:p>
        </p:txBody>
      </p:sp>
      <p:sp>
        <p:nvSpPr>
          <p:cNvPr id="100358" name="Text Box 6"/>
          <p:cNvSpPr txBox="1">
            <a:spLocks noChangeArrowheads="1"/>
          </p:cNvSpPr>
          <p:nvPr/>
        </p:nvSpPr>
        <p:spPr bwMode="auto">
          <a:xfrm>
            <a:off x="182880" y="2057400"/>
            <a:ext cx="3901440" cy="619942"/>
          </a:xfrm>
          <a:prstGeom prst="rect">
            <a:avLst/>
          </a:prstGeom>
          <a:noFill/>
          <a:ln w="9525">
            <a:noFill/>
            <a:miter lim="800000"/>
            <a:headEnd/>
            <a:tailEnd/>
          </a:ln>
          <a:effectLst/>
        </p:spPr>
        <p:txBody>
          <a:bodyPr lIns="65306" tIns="32653" rIns="65306" bIns="32653">
            <a:spAutoFit/>
          </a:bodyPr>
          <a:lstStyle/>
          <a:p>
            <a:pPr algn="l" eaLnBrk="0" hangingPunct="0">
              <a:lnSpc>
                <a:spcPct val="100000"/>
              </a:lnSpc>
              <a:spcBef>
                <a:spcPct val="50000"/>
              </a:spcBef>
              <a:buClrTx/>
              <a:buSzTx/>
              <a:buFontTx/>
              <a:buNone/>
            </a:pPr>
            <a:r>
              <a:rPr lang="en-US" b="1">
                <a:solidFill>
                  <a:schemeClr val="tx1"/>
                </a:solidFill>
                <a:effectLst/>
              </a:rPr>
              <a:t>C</a:t>
            </a:r>
            <a:r>
              <a:rPr lang="en-US" b="1" baseline="-25000">
                <a:solidFill>
                  <a:schemeClr val="tx1"/>
                </a:solidFill>
                <a:effectLst/>
              </a:rPr>
              <a:t>agg</a:t>
            </a:r>
            <a:r>
              <a:rPr lang="en-US">
                <a:solidFill>
                  <a:schemeClr val="tx1"/>
                </a:solidFill>
                <a:effectLst/>
              </a:rPr>
              <a:t> is aggregate light color at the Vertex V</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lstStyle/>
          <a:p>
            <a:r>
              <a:rPr lang="en-US"/>
              <a:t>Aggregate color formula</a:t>
            </a:r>
          </a:p>
        </p:txBody>
      </p:sp>
      <p:graphicFrame>
        <p:nvGraphicFramePr>
          <p:cNvPr id="102403" name="Object 3"/>
          <p:cNvGraphicFramePr>
            <a:graphicFrameLocks noChangeAspect="1"/>
          </p:cNvGraphicFramePr>
          <p:nvPr>
            <p:ph idx="1"/>
          </p:nvPr>
        </p:nvGraphicFramePr>
        <p:xfrm>
          <a:off x="0" y="960120"/>
          <a:ext cx="5486400" cy="898208"/>
        </p:xfrm>
        <a:graphic>
          <a:graphicData uri="http://schemas.openxmlformats.org/presentationml/2006/ole">
            <p:oleObj spid="_x0000_s23554" name="Equation" r:id="rId3" imgW="1841400" imgH="368280" progId="Equation.3">
              <p:embed/>
            </p:oleObj>
          </a:graphicData>
        </a:graphic>
      </p:graphicFrame>
      <p:sp>
        <p:nvSpPr>
          <p:cNvPr id="102405" name="Line 5"/>
          <p:cNvSpPr>
            <a:spLocks noChangeShapeType="1"/>
          </p:cNvSpPr>
          <p:nvPr/>
        </p:nvSpPr>
        <p:spPr bwMode="auto">
          <a:xfrm flipH="1">
            <a:off x="2316480" y="731520"/>
            <a:ext cx="789940" cy="411480"/>
          </a:xfrm>
          <a:prstGeom prst="line">
            <a:avLst/>
          </a:prstGeom>
          <a:noFill/>
          <a:ln w="101600">
            <a:solidFill>
              <a:srgbClr val="00FF00"/>
            </a:solidFill>
            <a:round/>
            <a:headEnd/>
            <a:tailEnd type="triangle" w="lg" len="med"/>
          </a:ln>
          <a:effectLst/>
        </p:spPr>
        <p:txBody>
          <a:bodyPr lIns="65306" tIns="32653" rIns="65306" bIns="32653"/>
          <a:lstStyle/>
          <a:p>
            <a:endParaRPr lang="en-US"/>
          </a:p>
        </p:txBody>
      </p:sp>
      <p:sp>
        <p:nvSpPr>
          <p:cNvPr id="102406" name="Text Box 6"/>
          <p:cNvSpPr txBox="1">
            <a:spLocks noChangeArrowheads="1"/>
          </p:cNvSpPr>
          <p:nvPr/>
        </p:nvSpPr>
        <p:spPr bwMode="auto">
          <a:xfrm>
            <a:off x="182880" y="2057400"/>
            <a:ext cx="3901440" cy="1035440"/>
          </a:xfrm>
          <a:prstGeom prst="rect">
            <a:avLst/>
          </a:prstGeom>
          <a:noFill/>
          <a:ln w="9525">
            <a:noFill/>
            <a:miter lim="800000"/>
            <a:headEnd/>
            <a:tailEnd/>
          </a:ln>
          <a:effectLst/>
        </p:spPr>
        <p:txBody>
          <a:bodyPr lIns="65306" tIns="32653" rIns="65306" bIns="32653">
            <a:spAutoFit/>
          </a:bodyPr>
          <a:lstStyle/>
          <a:p>
            <a:pPr algn="l" eaLnBrk="0" hangingPunct="0">
              <a:lnSpc>
                <a:spcPct val="100000"/>
              </a:lnSpc>
              <a:spcBef>
                <a:spcPct val="50000"/>
              </a:spcBef>
              <a:buClrTx/>
              <a:buSzTx/>
              <a:buFontTx/>
              <a:buNone/>
            </a:pPr>
            <a:r>
              <a:rPr lang="en-US" b="1">
                <a:solidFill>
                  <a:schemeClr val="tx1"/>
                </a:solidFill>
                <a:effectLst/>
              </a:rPr>
              <a:t>C</a:t>
            </a:r>
            <a:r>
              <a:rPr lang="en-US" b="1" baseline="-25000">
                <a:solidFill>
                  <a:schemeClr val="tx1"/>
                </a:solidFill>
                <a:effectLst/>
              </a:rPr>
              <a:t>agg</a:t>
            </a:r>
            <a:r>
              <a:rPr lang="en-US">
                <a:solidFill>
                  <a:schemeClr val="tx1"/>
                </a:solidFill>
                <a:effectLst/>
              </a:rPr>
              <a:t> is aggregate light color at the Vertex V</a:t>
            </a:r>
          </a:p>
          <a:p>
            <a:pPr algn="l" eaLnBrk="0" hangingPunct="0">
              <a:lnSpc>
                <a:spcPct val="100000"/>
              </a:lnSpc>
              <a:spcBef>
                <a:spcPct val="50000"/>
              </a:spcBef>
              <a:buClrTx/>
              <a:buSzTx/>
              <a:buFontTx/>
              <a:buNone/>
            </a:pPr>
            <a:r>
              <a:rPr lang="en-US" b="1">
                <a:solidFill>
                  <a:schemeClr val="tx1"/>
                </a:solidFill>
                <a:effectLst/>
              </a:rPr>
              <a:t>C</a:t>
            </a:r>
            <a:r>
              <a:rPr lang="en-US" b="1" baseline="-25000">
                <a:solidFill>
                  <a:schemeClr val="tx1"/>
                </a:solidFill>
                <a:effectLst/>
              </a:rPr>
              <a:t>i</a:t>
            </a:r>
            <a:r>
              <a:rPr lang="en-US">
                <a:solidFill>
                  <a:schemeClr val="tx1"/>
                </a:solidFill>
                <a:effectLst/>
              </a:rPr>
              <a:t> is color of Light i</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p:txBody>
          <a:bodyPr/>
          <a:lstStyle/>
          <a:p>
            <a:r>
              <a:rPr lang="en-US"/>
              <a:t>Aggregate color formula</a:t>
            </a:r>
          </a:p>
        </p:txBody>
      </p:sp>
      <p:sp>
        <p:nvSpPr>
          <p:cNvPr id="103428" name="Text Box 4"/>
          <p:cNvSpPr txBox="1">
            <a:spLocks noChangeArrowheads="1"/>
          </p:cNvSpPr>
          <p:nvPr/>
        </p:nvSpPr>
        <p:spPr bwMode="auto">
          <a:xfrm>
            <a:off x="182880" y="2057400"/>
            <a:ext cx="3901440" cy="1866437"/>
          </a:xfrm>
          <a:prstGeom prst="rect">
            <a:avLst/>
          </a:prstGeom>
          <a:noFill/>
          <a:ln w="9525">
            <a:noFill/>
            <a:miter lim="800000"/>
            <a:headEnd/>
            <a:tailEnd/>
          </a:ln>
          <a:effectLst/>
        </p:spPr>
        <p:txBody>
          <a:bodyPr lIns="65306" tIns="32653" rIns="65306" bIns="32653">
            <a:spAutoFit/>
          </a:bodyPr>
          <a:lstStyle/>
          <a:p>
            <a:pPr algn="l" eaLnBrk="0" hangingPunct="0">
              <a:lnSpc>
                <a:spcPct val="100000"/>
              </a:lnSpc>
              <a:spcBef>
                <a:spcPct val="50000"/>
              </a:spcBef>
              <a:buClrTx/>
              <a:buSzTx/>
              <a:buFontTx/>
              <a:buNone/>
            </a:pPr>
            <a:r>
              <a:rPr lang="en-US" b="1">
                <a:solidFill>
                  <a:schemeClr val="tx1"/>
                </a:solidFill>
                <a:effectLst/>
              </a:rPr>
              <a:t>C</a:t>
            </a:r>
            <a:r>
              <a:rPr lang="en-US" b="1" baseline="-25000">
                <a:solidFill>
                  <a:schemeClr val="tx1"/>
                </a:solidFill>
                <a:effectLst/>
              </a:rPr>
              <a:t>agg</a:t>
            </a:r>
            <a:r>
              <a:rPr lang="en-US">
                <a:solidFill>
                  <a:schemeClr val="tx1"/>
                </a:solidFill>
                <a:effectLst/>
              </a:rPr>
              <a:t> is aggregate light color at the Vertex V</a:t>
            </a:r>
          </a:p>
          <a:p>
            <a:pPr algn="l" eaLnBrk="0" hangingPunct="0">
              <a:lnSpc>
                <a:spcPct val="100000"/>
              </a:lnSpc>
              <a:spcBef>
                <a:spcPct val="50000"/>
              </a:spcBef>
              <a:buClrTx/>
              <a:buSzTx/>
              <a:buFontTx/>
              <a:buNone/>
            </a:pPr>
            <a:r>
              <a:rPr lang="en-US" b="1">
                <a:solidFill>
                  <a:schemeClr val="tx1"/>
                </a:solidFill>
                <a:effectLst/>
              </a:rPr>
              <a:t>C</a:t>
            </a:r>
            <a:r>
              <a:rPr lang="en-US" b="1" baseline="-25000">
                <a:solidFill>
                  <a:schemeClr val="tx1"/>
                </a:solidFill>
                <a:effectLst/>
              </a:rPr>
              <a:t>i</a:t>
            </a:r>
            <a:r>
              <a:rPr lang="en-US">
                <a:solidFill>
                  <a:schemeClr val="tx1"/>
                </a:solidFill>
                <a:effectLst/>
              </a:rPr>
              <a:t> is color of Light i </a:t>
            </a:r>
          </a:p>
          <a:p>
            <a:pPr algn="l" eaLnBrk="0" hangingPunct="0">
              <a:lnSpc>
                <a:spcPct val="100000"/>
              </a:lnSpc>
              <a:spcBef>
                <a:spcPct val="50000"/>
              </a:spcBef>
              <a:buClrTx/>
              <a:buSzTx/>
              <a:buFontTx/>
              <a:buNone/>
            </a:pPr>
            <a:r>
              <a:rPr lang="en-US" b="1">
                <a:solidFill>
                  <a:schemeClr val="tx1"/>
                </a:solidFill>
                <a:effectLst/>
              </a:rPr>
              <a:t>L</a:t>
            </a:r>
            <a:r>
              <a:rPr lang="en-US" b="1" baseline="-25000">
                <a:solidFill>
                  <a:schemeClr val="tx1"/>
                </a:solidFill>
                <a:effectLst/>
              </a:rPr>
              <a:t>i</a:t>
            </a:r>
            <a:r>
              <a:rPr lang="en-US">
                <a:solidFill>
                  <a:schemeClr val="tx1"/>
                </a:solidFill>
                <a:effectLst/>
              </a:rPr>
              <a:t> is direction to Light i at Vertex V</a:t>
            </a:r>
          </a:p>
          <a:p>
            <a:pPr algn="l" eaLnBrk="0" hangingPunct="0">
              <a:lnSpc>
                <a:spcPct val="100000"/>
              </a:lnSpc>
              <a:spcBef>
                <a:spcPct val="50000"/>
              </a:spcBef>
              <a:buClrTx/>
              <a:buSzTx/>
              <a:buFontTx/>
              <a:buNone/>
            </a:pPr>
            <a:endParaRPr lang="en-US">
              <a:solidFill>
                <a:schemeClr val="tx1"/>
              </a:solidFill>
              <a:effectLst/>
            </a:endParaRPr>
          </a:p>
        </p:txBody>
      </p:sp>
      <p:sp>
        <p:nvSpPr>
          <p:cNvPr id="103429" name="Line 5"/>
          <p:cNvSpPr>
            <a:spLocks noChangeShapeType="1"/>
          </p:cNvSpPr>
          <p:nvPr/>
        </p:nvSpPr>
        <p:spPr bwMode="auto">
          <a:xfrm flipH="1">
            <a:off x="3962400" y="731520"/>
            <a:ext cx="789940" cy="411480"/>
          </a:xfrm>
          <a:prstGeom prst="line">
            <a:avLst/>
          </a:prstGeom>
          <a:noFill/>
          <a:ln w="101600">
            <a:solidFill>
              <a:srgbClr val="00FF00"/>
            </a:solidFill>
            <a:round/>
            <a:headEnd/>
            <a:tailEnd type="triangle" w="lg" len="med"/>
          </a:ln>
          <a:effectLst/>
        </p:spPr>
        <p:txBody>
          <a:bodyPr lIns="65306" tIns="32653" rIns="65306" bIns="32653"/>
          <a:lstStyle/>
          <a:p>
            <a:endParaRPr lang="en-US"/>
          </a:p>
        </p:txBody>
      </p:sp>
      <p:graphicFrame>
        <p:nvGraphicFramePr>
          <p:cNvPr id="103445" name="Object 21"/>
          <p:cNvGraphicFramePr>
            <a:graphicFrameLocks noChangeAspect="1"/>
          </p:cNvGraphicFramePr>
          <p:nvPr>
            <p:ph idx="1"/>
          </p:nvPr>
        </p:nvGraphicFramePr>
        <p:xfrm>
          <a:off x="0" y="960120"/>
          <a:ext cx="5486400" cy="898208"/>
        </p:xfrm>
        <a:graphic>
          <a:graphicData uri="http://schemas.openxmlformats.org/presentationml/2006/ole">
            <p:oleObj spid="_x0000_s24578" name="Equation" r:id="rId3" imgW="1841400" imgH="368280" progId="Equation.3">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en-US" sz="2900" dirty="0"/>
              <a:t>Hybrid vertex lights</a:t>
            </a:r>
          </a:p>
        </p:txBody>
      </p:sp>
      <p:sp>
        <p:nvSpPr>
          <p:cNvPr id="3075" name="Rectangle 3"/>
          <p:cNvSpPr>
            <a:spLocks noGrp="1" noChangeArrowheads="1"/>
          </p:cNvSpPr>
          <p:nvPr>
            <p:ph type="body" sz="half" idx="1"/>
          </p:nvPr>
        </p:nvSpPr>
        <p:spPr>
          <a:xfrm>
            <a:off x="381000" y="914400"/>
            <a:ext cx="5181600" cy="3017520"/>
          </a:xfrm>
        </p:spPr>
        <p:txBody>
          <a:bodyPr/>
          <a:lstStyle/>
          <a:p>
            <a:pPr>
              <a:buFont typeface="Wingdings" pitchFamily="2" charset="2"/>
              <a:buChar char="§"/>
            </a:pPr>
            <a:r>
              <a:rPr lang="en-US" sz="2000" dirty="0">
                <a:effectLst/>
              </a:rPr>
              <a:t>For 1 light identical to pixel lights</a:t>
            </a:r>
          </a:p>
          <a:p>
            <a:pPr>
              <a:buFont typeface="Wingdings" pitchFamily="2" charset="2"/>
              <a:buNone/>
            </a:pPr>
            <a:endParaRPr lang="en-US" sz="1700" dirty="0">
              <a:effectLs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86722" name="Rectangle 2"/>
          <p:cNvSpPr>
            <a:spLocks noGrp="1" noRot="1" noChangeArrowheads="1"/>
          </p:cNvSpPr>
          <p:nvPr>
            <p:ph type="title"/>
          </p:nvPr>
        </p:nvSpPr>
        <p:spPr/>
        <p:txBody>
          <a:bodyPr/>
          <a:lstStyle/>
          <a:p>
            <a:r>
              <a:rPr lang="en-US"/>
              <a:t>Aggregate color formula</a:t>
            </a:r>
          </a:p>
        </p:txBody>
      </p:sp>
      <p:sp>
        <p:nvSpPr>
          <p:cNvPr id="286724" name="Text Box 4"/>
          <p:cNvSpPr txBox="1">
            <a:spLocks noChangeArrowheads="1"/>
          </p:cNvSpPr>
          <p:nvPr/>
        </p:nvSpPr>
        <p:spPr bwMode="auto">
          <a:xfrm>
            <a:off x="182880" y="2057400"/>
            <a:ext cx="3901440" cy="2281935"/>
          </a:xfrm>
          <a:prstGeom prst="rect">
            <a:avLst/>
          </a:prstGeom>
          <a:noFill/>
          <a:ln w="9525">
            <a:noFill/>
            <a:miter lim="800000"/>
            <a:headEnd/>
            <a:tailEnd/>
          </a:ln>
          <a:effectLst/>
        </p:spPr>
        <p:txBody>
          <a:bodyPr lIns="65306" tIns="32653" rIns="65306" bIns="32653">
            <a:spAutoFit/>
          </a:bodyPr>
          <a:lstStyle/>
          <a:p>
            <a:pPr algn="l" eaLnBrk="0" hangingPunct="0">
              <a:lnSpc>
                <a:spcPct val="100000"/>
              </a:lnSpc>
              <a:spcBef>
                <a:spcPct val="50000"/>
              </a:spcBef>
              <a:buClrTx/>
              <a:buSzTx/>
              <a:buFontTx/>
              <a:buNone/>
            </a:pPr>
            <a:r>
              <a:rPr lang="en-US" b="1">
                <a:solidFill>
                  <a:schemeClr val="tx1"/>
                </a:solidFill>
                <a:effectLst/>
              </a:rPr>
              <a:t>C</a:t>
            </a:r>
            <a:r>
              <a:rPr lang="en-US" b="1" baseline="-25000">
                <a:solidFill>
                  <a:schemeClr val="tx1"/>
                </a:solidFill>
                <a:effectLst/>
              </a:rPr>
              <a:t>agg</a:t>
            </a:r>
            <a:r>
              <a:rPr lang="en-US">
                <a:solidFill>
                  <a:schemeClr val="tx1"/>
                </a:solidFill>
                <a:effectLst/>
              </a:rPr>
              <a:t> is aggregate light color at the Vertex V</a:t>
            </a:r>
          </a:p>
          <a:p>
            <a:pPr algn="l" eaLnBrk="0" hangingPunct="0">
              <a:lnSpc>
                <a:spcPct val="100000"/>
              </a:lnSpc>
              <a:spcBef>
                <a:spcPct val="50000"/>
              </a:spcBef>
              <a:buClrTx/>
              <a:buSzTx/>
              <a:buFontTx/>
              <a:buNone/>
            </a:pPr>
            <a:r>
              <a:rPr lang="en-US" b="1">
                <a:solidFill>
                  <a:schemeClr val="tx1"/>
                </a:solidFill>
                <a:effectLst/>
              </a:rPr>
              <a:t>C</a:t>
            </a:r>
            <a:r>
              <a:rPr lang="en-US" b="1" baseline="-25000">
                <a:solidFill>
                  <a:schemeClr val="tx1"/>
                </a:solidFill>
                <a:effectLst/>
              </a:rPr>
              <a:t>i</a:t>
            </a:r>
            <a:r>
              <a:rPr lang="en-US">
                <a:solidFill>
                  <a:schemeClr val="tx1"/>
                </a:solidFill>
                <a:effectLst/>
              </a:rPr>
              <a:t> is color of Light i </a:t>
            </a:r>
          </a:p>
          <a:p>
            <a:pPr algn="l" eaLnBrk="0" hangingPunct="0">
              <a:lnSpc>
                <a:spcPct val="100000"/>
              </a:lnSpc>
              <a:spcBef>
                <a:spcPct val="50000"/>
              </a:spcBef>
              <a:buClrTx/>
              <a:buSzTx/>
              <a:buFontTx/>
              <a:buNone/>
            </a:pPr>
            <a:r>
              <a:rPr lang="en-US" b="1">
                <a:solidFill>
                  <a:schemeClr val="tx1"/>
                </a:solidFill>
                <a:effectLst/>
              </a:rPr>
              <a:t>L</a:t>
            </a:r>
            <a:r>
              <a:rPr lang="en-US" b="1" baseline="-25000">
                <a:solidFill>
                  <a:schemeClr val="tx1"/>
                </a:solidFill>
                <a:effectLst/>
              </a:rPr>
              <a:t>i</a:t>
            </a:r>
            <a:r>
              <a:rPr lang="en-US">
                <a:solidFill>
                  <a:schemeClr val="tx1"/>
                </a:solidFill>
                <a:effectLst/>
              </a:rPr>
              <a:t> is direction to Light i at Vertex V</a:t>
            </a:r>
          </a:p>
          <a:p>
            <a:pPr algn="l" eaLnBrk="0" hangingPunct="0">
              <a:lnSpc>
                <a:spcPct val="100000"/>
              </a:lnSpc>
              <a:spcBef>
                <a:spcPct val="50000"/>
              </a:spcBef>
              <a:buClrTx/>
              <a:buSzTx/>
              <a:buFontTx/>
              <a:buNone/>
            </a:pPr>
            <a:r>
              <a:rPr lang="en-US">
                <a:solidFill>
                  <a:schemeClr val="tx1"/>
                </a:solidFill>
                <a:effectLst/>
              </a:rPr>
              <a:t>L</a:t>
            </a:r>
            <a:r>
              <a:rPr lang="en-US" baseline="-25000">
                <a:solidFill>
                  <a:schemeClr val="tx1"/>
                </a:solidFill>
                <a:effectLst/>
              </a:rPr>
              <a:t>agg </a:t>
            </a:r>
            <a:r>
              <a:rPr lang="en-US">
                <a:solidFill>
                  <a:schemeClr val="tx1"/>
                </a:solidFill>
                <a:effectLst/>
              </a:rPr>
              <a:t>is direction to aggregate light</a:t>
            </a:r>
            <a:endParaRPr lang="en-US" baseline="-25000">
              <a:solidFill>
                <a:schemeClr val="tx1"/>
              </a:solidFill>
              <a:effectLst/>
            </a:endParaRPr>
          </a:p>
          <a:p>
            <a:pPr algn="l" eaLnBrk="0" hangingPunct="0">
              <a:lnSpc>
                <a:spcPct val="100000"/>
              </a:lnSpc>
              <a:spcBef>
                <a:spcPct val="50000"/>
              </a:spcBef>
              <a:buClrTx/>
              <a:buSzTx/>
              <a:buFontTx/>
              <a:buNone/>
            </a:pPr>
            <a:endParaRPr lang="en-US">
              <a:solidFill>
                <a:schemeClr val="tx1"/>
              </a:solidFill>
              <a:effectLst/>
            </a:endParaRPr>
          </a:p>
        </p:txBody>
      </p:sp>
      <p:sp>
        <p:nvSpPr>
          <p:cNvPr id="286728" name="Oval 8"/>
          <p:cNvSpPr>
            <a:spLocks noChangeArrowheads="1"/>
          </p:cNvSpPr>
          <p:nvPr/>
        </p:nvSpPr>
        <p:spPr bwMode="auto">
          <a:xfrm>
            <a:off x="5364480" y="3291840"/>
            <a:ext cx="378460" cy="293370"/>
          </a:xfrm>
          <a:prstGeom prst="ellipse">
            <a:avLst/>
          </a:prstGeom>
          <a:solidFill>
            <a:srgbClr val="00FFFF"/>
          </a:solidFill>
          <a:ln w="9525" algn="ctr">
            <a:noFill/>
            <a:round/>
            <a:headEnd/>
            <a:tailEnd/>
          </a:ln>
          <a:effectLst/>
        </p:spPr>
        <p:txBody>
          <a:bodyPr wrap="none" lIns="65306" tIns="32653" rIns="65306" bIns="32653" anchor="ctr"/>
          <a:lstStyle/>
          <a:p>
            <a:endParaRPr lang="en-US"/>
          </a:p>
        </p:txBody>
      </p:sp>
      <p:sp>
        <p:nvSpPr>
          <p:cNvPr id="286730" name="Line 10"/>
          <p:cNvSpPr>
            <a:spLocks noChangeShapeType="1"/>
          </p:cNvSpPr>
          <p:nvPr/>
        </p:nvSpPr>
        <p:spPr bwMode="auto">
          <a:xfrm>
            <a:off x="4456430" y="2412683"/>
            <a:ext cx="1060450" cy="996315"/>
          </a:xfrm>
          <a:prstGeom prst="line">
            <a:avLst/>
          </a:prstGeom>
          <a:noFill/>
          <a:ln w="57150">
            <a:solidFill>
              <a:srgbClr val="FF0000"/>
            </a:solidFill>
            <a:round/>
            <a:headEnd type="triangle" w="med" len="lg"/>
            <a:tailEnd type="none" w="med" len="lg"/>
          </a:ln>
          <a:effectLst/>
        </p:spPr>
        <p:txBody>
          <a:bodyPr lIns="65306" tIns="32653" rIns="65306" bIns="32653"/>
          <a:lstStyle/>
          <a:p>
            <a:endParaRPr lang="en-US"/>
          </a:p>
        </p:txBody>
      </p:sp>
      <p:sp>
        <p:nvSpPr>
          <p:cNvPr id="286731" name="Line 11"/>
          <p:cNvSpPr>
            <a:spLocks noChangeShapeType="1"/>
          </p:cNvSpPr>
          <p:nvPr/>
        </p:nvSpPr>
        <p:spPr bwMode="auto">
          <a:xfrm flipH="1">
            <a:off x="5516881" y="2999423"/>
            <a:ext cx="1588770" cy="409575"/>
          </a:xfrm>
          <a:prstGeom prst="line">
            <a:avLst/>
          </a:prstGeom>
          <a:noFill/>
          <a:ln w="57150">
            <a:solidFill>
              <a:srgbClr val="FFC000"/>
            </a:solidFill>
            <a:round/>
            <a:headEnd type="triangle" w="med" len="lg"/>
            <a:tailEnd type="none" w="med" len="lg"/>
          </a:ln>
          <a:effectLst/>
        </p:spPr>
        <p:txBody>
          <a:bodyPr lIns="65306" tIns="32653" rIns="65306" bIns="32653"/>
          <a:lstStyle/>
          <a:p>
            <a:endParaRPr lang="en-US"/>
          </a:p>
        </p:txBody>
      </p:sp>
      <p:sp>
        <p:nvSpPr>
          <p:cNvPr id="286732" name="Line 12"/>
          <p:cNvSpPr>
            <a:spLocks noChangeShapeType="1"/>
          </p:cNvSpPr>
          <p:nvPr/>
        </p:nvSpPr>
        <p:spPr bwMode="auto">
          <a:xfrm>
            <a:off x="5062220" y="2120265"/>
            <a:ext cx="454660" cy="1288733"/>
          </a:xfrm>
          <a:prstGeom prst="line">
            <a:avLst/>
          </a:prstGeom>
          <a:noFill/>
          <a:ln w="57150">
            <a:solidFill>
              <a:srgbClr val="FF6600"/>
            </a:solidFill>
            <a:round/>
            <a:headEnd type="triangle" w="med" len="lg"/>
            <a:tailEnd type="none" w="med" len="lg"/>
          </a:ln>
          <a:effectLst/>
        </p:spPr>
        <p:txBody>
          <a:bodyPr lIns="65306" tIns="32653" rIns="65306" bIns="32653"/>
          <a:lstStyle/>
          <a:p>
            <a:endParaRPr lang="en-US"/>
          </a:p>
        </p:txBody>
      </p:sp>
      <p:sp>
        <p:nvSpPr>
          <p:cNvPr id="286733" name="Line 13"/>
          <p:cNvSpPr>
            <a:spLocks noChangeShapeType="1"/>
          </p:cNvSpPr>
          <p:nvPr/>
        </p:nvSpPr>
        <p:spPr bwMode="auto">
          <a:xfrm flipV="1">
            <a:off x="4499610" y="2254568"/>
            <a:ext cx="574040" cy="183832"/>
          </a:xfrm>
          <a:prstGeom prst="line">
            <a:avLst/>
          </a:prstGeom>
          <a:noFill/>
          <a:ln w="50800">
            <a:solidFill>
              <a:schemeClr val="tx1"/>
            </a:solidFill>
            <a:prstDash val="sysDot"/>
            <a:round/>
            <a:headEnd/>
            <a:tailEnd/>
          </a:ln>
          <a:effectLst/>
        </p:spPr>
        <p:txBody>
          <a:bodyPr wrap="none" lIns="65306" tIns="32653" rIns="65306" bIns="32653" anchor="ctr"/>
          <a:lstStyle/>
          <a:p>
            <a:endParaRPr lang="en-US"/>
          </a:p>
        </p:txBody>
      </p:sp>
      <p:sp>
        <p:nvSpPr>
          <p:cNvPr id="286734" name="Line 14"/>
          <p:cNvSpPr>
            <a:spLocks noChangeShapeType="1"/>
          </p:cNvSpPr>
          <p:nvPr/>
        </p:nvSpPr>
        <p:spPr bwMode="auto">
          <a:xfrm>
            <a:off x="5095240" y="2245995"/>
            <a:ext cx="421640" cy="1163003"/>
          </a:xfrm>
          <a:prstGeom prst="line">
            <a:avLst/>
          </a:prstGeom>
          <a:noFill/>
          <a:ln w="63500">
            <a:solidFill>
              <a:srgbClr val="800000"/>
            </a:solidFill>
            <a:round/>
            <a:headEnd type="oval" w="sm" len="sm"/>
            <a:tailEnd type="oval" w="sm" len="sm"/>
          </a:ln>
          <a:effectLst/>
        </p:spPr>
        <p:txBody>
          <a:bodyPr wrap="none" lIns="65306" tIns="32653" rIns="65306" bIns="32653" anchor="ctr"/>
          <a:lstStyle/>
          <a:p>
            <a:endParaRPr lang="en-US"/>
          </a:p>
        </p:txBody>
      </p:sp>
      <p:sp>
        <p:nvSpPr>
          <p:cNvPr id="286735" name="Line 15"/>
          <p:cNvSpPr>
            <a:spLocks noChangeShapeType="1"/>
          </p:cNvSpPr>
          <p:nvPr/>
        </p:nvSpPr>
        <p:spPr bwMode="auto">
          <a:xfrm flipV="1">
            <a:off x="5458460" y="3004185"/>
            <a:ext cx="1628140" cy="262890"/>
          </a:xfrm>
          <a:prstGeom prst="line">
            <a:avLst/>
          </a:prstGeom>
          <a:noFill/>
          <a:ln w="50800">
            <a:solidFill>
              <a:schemeClr val="tx1"/>
            </a:solidFill>
            <a:prstDash val="sysDot"/>
            <a:round/>
            <a:headEnd/>
            <a:tailEnd/>
          </a:ln>
          <a:effectLst/>
        </p:spPr>
        <p:txBody>
          <a:bodyPr wrap="none" lIns="65306" tIns="32653" rIns="65306" bIns="32653" anchor="ctr"/>
          <a:lstStyle/>
          <a:p>
            <a:endParaRPr lang="en-US"/>
          </a:p>
        </p:txBody>
      </p:sp>
      <p:sp>
        <p:nvSpPr>
          <p:cNvPr id="286736" name="Line 16"/>
          <p:cNvSpPr>
            <a:spLocks noChangeShapeType="1"/>
          </p:cNvSpPr>
          <p:nvPr/>
        </p:nvSpPr>
        <p:spPr bwMode="auto">
          <a:xfrm>
            <a:off x="5467350" y="3271838"/>
            <a:ext cx="49530" cy="137160"/>
          </a:xfrm>
          <a:prstGeom prst="line">
            <a:avLst/>
          </a:prstGeom>
          <a:noFill/>
          <a:ln w="63500">
            <a:solidFill>
              <a:srgbClr val="FFC000"/>
            </a:solidFill>
            <a:round/>
            <a:headEnd type="oval" w="sm" len="sm"/>
            <a:tailEnd type="oval" w="sm" len="sm"/>
          </a:ln>
          <a:effectLst/>
        </p:spPr>
        <p:txBody>
          <a:bodyPr wrap="none" lIns="65306" tIns="32653" rIns="65306" bIns="32653" anchor="ctr"/>
          <a:lstStyle/>
          <a:p>
            <a:endParaRPr lang="en-US"/>
          </a:p>
        </p:txBody>
      </p:sp>
      <p:sp>
        <p:nvSpPr>
          <p:cNvPr id="286737" name="Oval 17"/>
          <p:cNvSpPr>
            <a:spLocks noChangeArrowheads="1"/>
          </p:cNvSpPr>
          <p:nvPr/>
        </p:nvSpPr>
        <p:spPr bwMode="auto">
          <a:xfrm>
            <a:off x="3352800" y="777240"/>
            <a:ext cx="2011680" cy="109728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graphicFrame>
        <p:nvGraphicFramePr>
          <p:cNvPr id="286739" name="Object 19"/>
          <p:cNvGraphicFramePr>
            <a:graphicFrameLocks noChangeAspect="1"/>
          </p:cNvGraphicFramePr>
          <p:nvPr>
            <p:ph idx="1"/>
          </p:nvPr>
        </p:nvGraphicFramePr>
        <p:xfrm>
          <a:off x="0" y="960120"/>
          <a:ext cx="5486400" cy="898208"/>
        </p:xfrm>
        <a:graphic>
          <a:graphicData uri="http://schemas.openxmlformats.org/presentationml/2006/ole">
            <p:oleObj spid="_x0000_s25602" name="Equation" r:id="rId4" imgW="1841400" imgH="368280" progId="Equation.3">
              <p:embed/>
            </p:oleObj>
          </a:graphicData>
        </a:graphic>
      </p:graphicFrame>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88770" name="Rectangle 2"/>
          <p:cNvSpPr>
            <a:spLocks noGrp="1" noRot="1" noChangeArrowheads="1"/>
          </p:cNvSpPr>
          <p:nvPr>
            <p:ph type="title"/>
          </p:nvPr>
        </p:nvSpPr>
        <p:spPr/>
        <p:txBody>
          <a:bodyPr/>
          <a:lstStyle/>
          <a:p>
            <a:r>
              <a:rPr lang="en-US"/>
              <a:t>Aggregate color formula</a:t>
            </a:r>
          </a:p>
        </p:txBody>
      </p:sp>
      <p:sp>
        <p:nvSpPr>
          <p:cNvPr id="288772" name="Text Box 4"/>
          <p:cNvSpPr txBox="1">
            <a:spLocks noChangeArrowheads="1"/>
          </p:cNvSpPr>
          <p:nvPr/>
        </p:nvSpPr>
        <p:spPr bwMode="auto">
          <a:xfrm>
            <a:off x="182880" y="2057400"/>
            <a:ext cx="3901440" cy="2281935"/>
          </a:xfrm>
          <a:prstGeom prst="rect">
            <a:avLst/>
          </a:prstGeom>
          <a:noFill/>
          <a:ln w="9525">
            <a:noFill/>
            <a:miter lim="800000"/>
            <a:headEnd/>
            <a:tailEnd/>
          </a:ln>
          <a:effectLst/>
        </p:spPr>
        <p:txBody>
          <a:bodyPr lIns="65306" tIns="32653" rIns="65306" bIns="32653">
            <a:spAutoFit/>
          </a:bodyPr>
          <a:lstStyle/>
          <a:p>
            <a:pPr algn="l" eaLnBrk="0" hangingPunct="0">
              <a:lnSpc>
                <a:spcPct val="100000"/>
              </a:lnSpc>
              <a:spcBef>
                <a:spcPct val="50000"/>
              </a:spcBef>
              <a:buClrTx/>
              <a:buSzTx/>
              <a:buFontTx/>
              <a:buNone/>
            </a:pPr>
            <a:r>
              <a:rPr lang="en-US" b="1">
                <a:solidFill>
                  <a:schemeClr val="tx1"/>
                </a:solidFill>
              </a:rPr>
              <a:t>C</a:t>
            </a:r>
            <a:r>
              <a:rPr lang="en-US" b="1" baseline="-25000">
                <a:solidFill>
                  <a:schemeClr val="tx1"/>
                </a:solidFill>
              </a:rPr>
              <a:t>agg</a:t>
            </a:r>
            <a:r>
              <a:rPr lang="en-US">
                <a:solidFill>
                  <a:schemeClr val="tx1"/>
                </a:solidFill>
              </a:rPr>
              <a:t> is aggregate light color at the Vertex V</a:t>
            </a:r>
          </a:p>
          <a:p>
            <a:pPr algn="l" eaLnBrk="0" hangingPunct="0">
              <a:lnSpc>
                <a:spcPct val="100000"/>
              </a:lnSpc>
              <a:spcBef>
                <a:spcPct val="50000"/>
              </a:spcBef>
              <a:buClrTx/>
              <a:buSzTx/>
              <a:buFontTx/>
              <a:buNone/>
            </a:pPr>
            <a:r>
              <a:rPr lang="en-US" b="1">
                <a:solidFill>
                  <a:schemeClr val="tx1"/>
                </a:solidFill>
              </a:rPr>
              <a:t>C</a:t>
            </a:r>
            <a:r>
              <a:rPr lang="en-US" b="1" baseline="-25000">
                <a:solidFill>
                  <a:schemeClr val="tx1"/>
                </a:solidFill>
              </a:rPr>
              <a:t>i</a:t>
            </a:r>
            <a:r>
              <a:rPr lang="en-US">
                <a:solidFill>
                  <a:schemeClr val="tx1"/>
                </a:solidFill>
              </a:rPr>
              <a:t> is color of Light i </a:t>
            </a:r>
          </a:p>
          <a:p>
            <a:pPr algn="l" eaLnBrk="0" hangingPunct="0">
              <a:lnSpc>
                <a:spcPct val="100000"/>
              </a:lnSpc>
              <a:spcBef>
                <a:spcPct val="50000"/>
              </a:spcBef>
              <a:buClrTx/>
              <a:buSzTx/>
              <a:buFontTx/>
              <a:buNone/>
            </a:pPr>
            <a:r>
              <a:rPr lang="en-US" b="1">
                <a:solidFill>
                  <a:schemeClr val="tx1"/>
                </a:solidFill>
              </a:rPr>
              <a:t>L</a:t>
            </a:r>
            <a:r>
              <a:rPr lang="en-US" b="1" baseline="-25000">
                <a:solidFill>
                  <a:schemeClr val="tx1"/>
                </a:solidFill>
              </a:rPr>
              <a:t>i</a:t>
            </a:r>
            <a:r>
              <a:rPr lang="en-US">
                <a:solidFill>
                  <a:schemeClr val="tx1"/>
                </a:solidFill>
              </a:rPr>
              <a:t> is direction to Light i at Vertex V</a:t>
            </a:r>
          </a:p>
          <a:p>
            <a:pPr algn="l" eaLnBrk="0" hangingPunct="0">
              <a:lnSpc>
                <a:spcPct val="100000"/>
              </a:lnSpc>
              <a:spcBef>
                <a:spcPct val="50000"/>
              </a:spcBef>
              <a:buClrTx/>
              <a:buSzTx/>
              <a:buFontTx/>
              <a:buNone/>
            </a:pPr>
            <a:r>
              <a:rPr lang="en-US">
                <a:solidFill>
                  <a:schemeClr val="tx1"/>
                </a:solidFill>
              </a:rPr>
              <a:t>L</a:t>
            </a:r>
            <a:r>
              <a:rPr lang="en-US" baseline="-25000">
                <a:solidFill>
                  <a:schemeClr val="tx1"/>
                </a:solidFill>
              </a:rPr>
              <a:t>agg </a:t>
            </a:r>
            <a:r>
              <a:rPr lang="en-US">
                <a:solidFill>
                  <a:schemeClr val="tx1"/>
                </a:solidFill>
              </a:rPr>
              <a:t>is direction to aggregate light</a:t>
            </a:r>
            <a:endParaRPr lang="en-US" baseline="-25000">
              <a:solidFill>
                <a:schemeClr val="tx1"/>
              </a:solidFill>
            </a:endParaRPr>
          </a:p>
          <a:p>
            <a:pPr algn="l" eaLnBrk="0" hangingPunct="0">
              <a:lnSpc>
                <a:spcPct val="100000"/>
              </a:lnSpc>
              <a:spcBef>
                <a:spcPct val="50000"/>
              </a:spcBef>
              <a:buClrTx/>
              <a:buSzTx/>
              <a:buFontTx/>
              <a:buNone/>
            </a:pPr>
            <a:endParaRPr lang="en-US">
              <a:solidFill>
                <a:schemeClr val="tx1"/>
              </a:solidFill>
            </a:endParaRPr>
          </a:p>
        </p:txBody>
      </p:sp>
      <p:sp>
        <p:nvSpPr>
          <p:cNvPr id="288781" name="Oval 13"/>
          <p:cNvSpPr>
            <a:spLocks noChangeArrowheads="1"/>
          </p:cNvSpPr>
          <p:nvPr/>
        </p:nvSpPr>
        <p:spPr bwMode="auto">
          <a:xfrm>
            <a:off x="1219200" y="685800"/>
            <a:ext cx="4389120" cy="114300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288783" name="AutoShape 15"/>
          <p:cNvSpPr>
            <a:spLocks noChangeArrowheads="1"/>
          </p:cNvSpPr>
          <p:nvPr/>
        </p:nvSpPr>
        <p:spPr bwMode="auto">
          <a:xfrm>
            <a:off x="4084320" y="2585085"/>
            <a:ext cx="422910" cy="311468"/>
          </a:xfrm>
          <a:prstGeom prst="sun">
            <a:avLst>
              <a:gd name="adj" fmla="val 25000"/>
            </a:avLst>
          </a:prstGeom>
          <a:solidFill>
            <a:srgbClr val="FF0000"/>
          </a:solidFill>
          <a:ln w="9525" algn="ctr">
            <a:noFill/>
            <a:miter lim="800000"/>
            <a:headEnd/>
            <a:tailEnd/>
          </a:ln>
          <a:effectLst/>
        </p:spPr>
        <p:txBody>
          <a:bodyPr wrap="none" lIns="65306" tIns="32653" rIns="65306" bIns="32653" anchor="ctr"/>
          <a:lstStyle/>
          <a:p>
            <a:endParaRPr lang="en-US"/>
          </a:p>
        </p:txBody>
      </p:sp>
      <p:sp>
        <p:nvSpPr>
          <p:cNvPr id="288784" name="AutoShape 16"/>
          <p:cNvSpPr>
            <a:spLocks noChangeArrowheads="1"/>
          </p:cNvSpPr>
          <p:nvPr/>
        </p:nvSpPr>
        <p:spPr bwMode="auto">
          <a:xfrm>
            <a:off x="5274311" y="2585085"/>
            <a:ext cx="397510" cy="285750"/>
          </a:xfrm>
          <a:prstGeom prst="sun">
            <a:avLst>
              <a:gd name="adj" fmla="val 25000"/>
            </a:avLst>
          </a:prstGeom>
          <a:solidFill>
            <a:srgbClr val="FFC000"/>
          </a:solidFill>
          <a:ln w="9525" algn="ctr">
            <a:noFill/>
            <a:miter lim="800000"/>
            <a:headEnd/>
            <a:tailEnd/>
          </a:ln>
          <a:effectLst/>
        </p:spPr>
        <p:txBody>
          <a:bodyPr wrap="none" lIns="65306" tIns="32653" rIns="65306" bIns="32653" anchor="ctr"/>
          <a:lstStyle/>
          <a:p>
            <a:endParaRPr lang="en-US"/>
          </a:p>
        </p:txBody>
      </p:sp>
      <p:sp>
        <p:nvSpPr>
          <p:cNvPr id="288785" name="AutoShape 17"/>
          <p:cNvSpPr>
            <a:spLocks noChangeArrowheads="1"/>
          </p:cNvSpPr>
          <p:nvPr/>
        </p:nvSpPr>
        <p:spPr bwMode="auto">
          <a:xfrm>
            <a:off x="6412230" y="2546985"/>
            <a:ext cx="476250" cy="349568"/>
          </a:xfrm>
          <a:prstGeom prst="sun">
            <a:avLst>
              <a:gd name="adj" fmla="val 25000"/>
            </a:avLst>
          </a:prstGeom>
          <a:solidFill>
            <a:srgbClr val="FF6600"/>
          </a:solidFill>
          <a:ln w="9525" algn="ctr">
            <a:noFill/>
            <a:miter lim="800000"/>
            <a:headEnd/>
            <a:tailEnd/>
          </a:ln>
          <a:effectLst/>
        </p:spPr>
        <p:txBody>
          <a:bodyPr wrap="none" lIns="65306" tIns="32653" rIns="65306" bIns="32653" anchor="ctr"/>
          <a:lstStyle/>
          <a:p>
            <a:endParaRPr lang="en-US"/>
          </a:p>
        </p:txBody>
      </p:sp>
      <p:sp>
        <p:nvSpPr>
          <p:cNvPr id="288786" name="Line 18"/>
          <p:cNvSpPr>
            <a:spLocks noChangeShapeType="1"/>
          </p:cNvSpPr>
          <p:nvPr/>
        </p:nvSpPr>
        <p:spPr bwMode="auto">
          <a:xfrm>
            <a:off x="4851400" y="2468880"/>
            <a:ext cx="1270" cy="502920"/>
          </a:xfrm>
          <a:prstGeom prst="line">
            <a:avLst/>
          </a:prstGeom>
          <a:noFill/>
          <a:ln w="63500">
            <a:solidFill>
              <a:srgbClr val="800000"/>
            </a:solidFill>
            <a:round/>
            <a:headEnd type="oval" w="sm" len="sm"/>
            <a:tailEnd type="oval" w="sm" len="sm"/>
          </a:ln>
          <a:effectLst/>
        </p:spPr>
        <p:txBody>
          <a:bodyPr wrap="none" lIns="65306" tIns="32653" rIns="65306" bIns="32653" anchor="ctr"/>
          <a:lstStyle/>
          <a:p>
            <a:endParaRPr lang="en-US"/>
          </a:p>
        </p:txBody>
      </p:sp>
      <p:sp>
        <p:nvSpPr>
          <p:cNvPr id="288787" name="Text Box 19"/>
          <p:cNvSpPr txBox="1">
            <a:spLocks noChangeArrowheads="1"/>
          </p:cNvSpPr>
          <p:nvPr/>
        </p:nvSpPr>
        <p:spPr bwMode="auto">
          <a:xfrm>
            <a:off x="4511040" y="2606040"/>
            <a:ext cx="25400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b="1" dirty="0">
                <a:solidFill>
                  <a:schemeClr val="tx1"/>
                </a:solidFill>
              </a:rPr>
              <a:t>x</a:t>
            </a:r>
          </a:p>
        </p:txBody>
      </p:sp>
      <p:sp>
        <p:nvSpPr>
          <p:cNvPr id="288788" name="Text Box 20"/>
          <p:cNvSpPr txBox="1">
            <a:spLocks noChangeArrowheads="1"/>
          </p:cNvSpPr>
          <p:nvPr/>
        </p:nvSpPr>
        <p:spPr bwMode="auto">
          <a:xfrm>
            <a:off x="4937761" y="2606040"/>
            <a:ext cx="31877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b="1" dirty="0">
                <a:solidFill>
                  <a:schemeClr val="tx1"/>
                </a:solidFill>
              </a:rPr>
              <a:t>+</a:t>
            </a:r>
          </a:p>
        </p:txBody>
      </p:sp>
      <p:sp>
        <p:nvSpPr>
          <p:cNvPr id="288789" name="Text Box 21"/>
          <p:cNvSpPr txBox="1">
            <a:spLocks noChangeArrowheads="1"/>
          </p:cNvSpPr>
          <p:nvPr/>
        </p:nvSpPr>
        <p:spPr bwMode="auto">
          <a:xfrm>
            <a:off x="5669281" y="2606040"/>
            <a:ext cx="31877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b="1" dirty="0">
                <a:solidFill>
                  <a:schemeClr val="tx1"/>
                </a:solidFill>
              </a:rPr>
              <a:t>x</a:t>
            </a:r>
          </a:p>
        </p:txBody>
      </p:sp>
      <p:sp>
        <p:nvSpPr>
          <p:cNvPr id="288790" name="Line 22"/>
          <p:cNvSpPr>
            <a:spLocks noChangeShapeType="1"/>
          </p:cNvSpPr>
          <p:nvPr/>
        </p:nvSpPr>
        <p:spPr bwMode="auto">
          <a:xfrm flipH="1">
            <a:off x="6041391" y="2696528"/>
            <a:ext cx="1270" cy="83820"/>
          </a:xfrm>
          <a:prstGeom prst="line">
            <a:avLst/>
          </a:prstGeom>
          <a:noFill/>
          <a:ln w="63500">
            <a:solidFill>
              <a:srgbClr val="FFC000"/>
            </a:solidFill>
            <a:round/>
            <a:headEnd type="oval" w="sm" len="sm"/>
            <a:tailEnd type="oval" w="sm" len="sm"/>
          </a:ln>
          <a:effectLst/>
        </p:spPr>
        <p:txBody>
          <a:bodyPr wrap="none" lIns="65306" tIns="32653" rIns="65306" bIns="32653" anchor="ctr"/>
          <a:lstStyle/>
          <a:p>
            <a:endParaRPr lang="en-US"/>
          </a:p>
        </p:txBody>
      </p:sp>
      <p:sp>
        <p:nvSpPr>
          <p:cNvPr id="288791" name="Text Box 23"/>
          <p:cNvSpPr txBox="1">
            <a:spLocks noChangeArrowheads="1"/>
          </p:cNvSpPr>
          <p:nvPr/>
        </p:nvSpPr>
        <p:spPr bwMode="auto">
          <a:xfrm>
            <a:off x="6156961" y="2606040"/>
            <a:ext cx="31877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b="1" dirty="0">
                <a:solidFill>
                  <a:schemeClr val="tx1"/>
                </a:solidFill>
              </a:rPr>
              <a:t>=</a:t>
            </a:r>
          </a:p>
        </p:txBody>
      </p:sp>
      <p:graphicFrame>
        <p:nvGraphicFramePr>
          <p:cNvPr id="288793" name="Object 25"/>
          <p:cNvGraphicFramePr>
            <a:graphicFrameLocks noChangeAspect="1"/>
          </p:cNvGraphicFramePr>
          <p:nvPr>
            <p:ph idx="1"/>
          </p:nvPr>
        </p:nvGraphicFramePr>
        <p:xfrm>
          <a:off x="0" y="960120"/>
          <a:ext cx="5486400" cy="898208"/>
        </p:xfrm>
        <a:graphic>
          <a:graphicData uri="http://schemas.openxmlformats.org/presentationml/2006/ole">
            <p:oleObj spid="_x0000_s26626" name="Equation" r:id="rId4" imgW="1841400" imgH="368280" progId="Equation.3">
              <p:embed/>
            </p:oleObj>
          </a:graphicData>
        </a:graphic>
      </p:graphicFrame>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819" name="Rectangle 3"/>
          <p:cNvSpPr>
            <a:spLocks noGrp="1" noChangeArrowheads="1"/>
          </p:cNvSpPr>
          <p:nvPr>
            <p:ph type="body" idx="1"/>
          </p:nvPr>
        </p:nvSpPr>
        <p:spPr/>
        <p:txBody>
          <a:bodyPr/>
          <a:lstStyle/>
          <a:p>
            <a:pPr>
              <a:buFont typeface="Wingdings" pitchFamily="2" charset="2"/>
              <a:buNone/>
            </a:pPr>
            <a:r>
              <a:rPr lang="en-US" b="1">
                <a:effectLst/>
              </a:rPr>
              <a:t>How well does this approximate actual lighting by several lights?</a:t>
            </a:r>
            <a:endParaRPr lang="en-US" b="1" u="sng">
              <a:effectLst/>
            </a:endParaRPr>
          </a:p>
          <a:p>
            <a:endParaRPr lang="en-US">
              <a:effectLst/>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381000" y="0"/>
            <a:ext cx="5181600" cy="685800"/>
          </a:xfrm>
        </p:spPr>
        <p:txBody>
          <a:bodyPr/>
          <a:lstStyle/>
          <a:p>
            <a:r>
              <a:rPr lang="en-US" dirty="0"/>
              <a:t>Why this works</a:t>
            </a:r>
          </a:p>
        </p:txBody>
      </p:sp>
      <p:sp>
        <p:nvSpPr>
          <p:cNvPr id="5" name="Rectangle 3"/>
          <p:cNvSpPr txBox="1">
            <a:spLocks noChangeArrowheads="1"/>
          </p:cNvSpPr>
          <p:nvPr/>
        </p:nvSpPr>
        <p:spPr bwMode="auto">
          <a:xfrm>
            <a:off x="365760" y="731520"/>
            <a:ext cx="6522720" cy="32004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marR="0" lvl="0" indent="-273050" algn="l" defTabSz="914400" rtl="0" eaLnBrk="0" fontAlgn="base" latinLnBrk="0" hangingPunct="0">
              <a:lnSpc>
                <a:spcPct val="110000"/>
              </a:lnSpc>
              <a:spcBef>
                <a:spcPts val="475"/>
              </a:spcBef>
              <a:spcAft>
                <a:spcPts val="475"/>
              </a:spcAft>
              <a:buClr>
                <a:schemeClr val="accent6"/>
              </a:buClr>
              <a:buSzPct val="110000"/>
              <a:buFont typeface="Wingdings" pitchFamily="2" charset="2"/>
              <a:buNone/>
              <a:tabLst/>
              <a:defRPr/>
            </a:pPr>
            <a:r>
              <a:rPr kumimoji="0" lang="en-US" sz="2000" b="0" i="0" u="none" strike="noStrike" kern="0" cap="none" spc="0" normalizeH="0" baseline="0" noProof="0" smtClean="0">
                <a:ln>
                  <a:noFill/>
                </a:ln>
                <a:solidFill>
                  <a:schemeClr val="tx1"/>
                </a:solidFill>
                <a:uLnTx/>
                <a:uFillTx/>
                <a:latin typeface="+mn-lt"/>
                <a:ea typeface="ＭＳ Ｐゴシック" pitchFamily="-108" charset="-128"/>
                <a:cs typeface="ＭＳ Ｐゴシック" pitchFamily="-108" charset="-128"/>
              </a:rPr>
              <a:t>This is what we are trying to approximate:</a:t>
            </a:r>
            <a:r>
              <a:rPr kumimoji="0" lang="en-US" sz="1700" b="0" i="0" u="none" strike="noStrike" kern="0" cap="none" spc="0" normalizeH="0" baseline="0" noProof="0" smtClean="0">
                <a:ln>
                  <a:noFill/>
                </a:ln>
                <a:solidFill>
                  <a:schemeClr val="tx1"/>
                </a:solidFill>
                <a:uLnTx/>
                <a:uFillTx/>
                <a:latin typeface="+mn-lt"/>
                <a:ea typeface="ＭＳ Ｐゴシック" pitchFamily="-108" charset="-128"/>
                <a:cs typeface="ＭＳ Ｐゴシック" pitchFamily="-108" charset="-128"/>
              </a:rPr>
              <a:t> </a:t>
            </a:r>
            <a:endParaRPr kumimoji="0" lang="en-US" sz="1700" b="0" i="0" u="none" strike="noStrike" kern="0" cap="none" spc="0" normalizeH="0" baseline="0" noProof="0" dirty="0">
              <a:ln>
                <a:noFill/>
              </a:ln>
              <a:solidFill>
                <a:schemeClr val="tx1"/>
              </a:solidFill>
              <a:uLnTx/>
              <a:uFillTx/>
              <a:latin typeface="+mn-lt"/>
              <a:ea typeface="ＭＳ Ｐゴシック" pitchFamily="-108" charset="-128"/>
              <a:cs typeface="ＭＳ Ｐゴシック" pitchFamily="-108" charset="-128"/>
            </a:endParaRPr>
          </a:p>
        </p:txBody>
      </p:sp>
      <p:graphicFrame>
        <p:nvGraphicFramePr>
          <p:cNvPr id="6" name="Object 4"/>
          <p:cNvGraphicFramePr>
            <a:graphicFrameLocks noChangeAspect="1"/>
          </p:cNvGraphicFramePr>
          <p:nvPr/>
        </p:nvGraphicFramePr>
        <p:xfrm>
          <a:off x="548640" y="1188720"/>
          <a:ext cx="3613150" cy="1118235"/>
        </p:xfrm>
        <a:graphic>
          <a:graphicData uri="http://schemas.openxmlformats.org/presentationml/2006/ole">
            <p:oleObj spid="_x0000_s60418" name="Equation" r:id="rId4" imgW="952200" imgH="380880" progId="Equation.3">
              <p:embed/>
            </p:oleObj>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381000" y="0"/>
            <a:ext cx="5181600" cy="685800"/>
          </a:xfrm>
        </p:spPr>
        <p:txBody>
          <a:bodyPr/>
          <a:lstStyle/>
          <a:p>
            <a:r>
              <a:rPr lang="en-US" dirty="0"/>
              <a:t>Why this works</a:t>
            </a:r>
          </a:p>
        </p:txBody>
      </p:sp>
      <p:sp>
        <p:nvSpPr>
          <p:cNvPr id="5" name="Rectangle 3"/>
          <p:cNvSpPr txBox="1">
            <a:spLocks noChangeArrowheads="1"/>
          </p:cNvSpPr>
          <p:nvPr/>
        </p:nvSpPr>
        <p:spPr bwMode="auto">
          <a:xfrm>
            <a:off x="365760" y="731520"/>
            <a:ext cx="6522720" cy="32004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marR="0" lvl="0" indent="-273050" algn="l" defTabSz="914400" rtl="0" eaLnBrk="0" fontAlgn="base" latinLnBrk="0" hangingPunct="0">
              <a:lnSpc>
                <a:spcPct val="110000"/>
              </a:lnSpc>
              <a:spcBef>
                <a:spcPts val="475"/>
              </a:spcBef>
              <a:spcAft>
                <a:spcPts val="475"/>
              </a:spcAft>
              <a:buClr>
                <a:schemeClr val="accent6"/>
              </a:buClr>
              <a:buSzPct val="110000"/>
              <a:buFont typeface="Wingdings" pitchFamily="2" charset="2"/>
              <a:buNone/>
              <a:tabLst/>
              <a:defRPr/>
            </a:pPr>
            <a:r>
              <a:rPr kumimoji="0" lang="en-US" sz="2000" b="0" i="0" u="none" strike="noStrike" kern="0" cap="none" spc="0" normalizeH="0" baseline="0" noProof="0" smtClean="0">
                <a:ln>
                  <a:noFill/>
                </a:ln>
                <a:solidFill>
                  <a:schemeClr val="tx1"/>
                </a:solidFill>
                <a:uLnTx/>
                <a:uFillTx/>
                <a:latin typeface="+mn-lt"/>
                <a:ea typeface="ＭＳ Ｐゴシック" pitchFamily="-108" charset="-128"/>
                <a:cs typeface="ＭＳ Ｐゴシック" pitchFamily="-108" charset="-128"/>
              </a:rPr>
              <a:t>This is what we are trying to approximate:</a:t>
            </a:r>
            <a:r>
              <a:rPr kumimoji="0" lang="en-US" sz="1700" b="0" i="0" u="none" strike="noStrike" kern="0" cap="none" spc="0" normalizeH="0" baseline="0" noProof="0" smtClean="0">
                <a:ln>
                  <a:noFill/>
                </a:ln>
                <a:solidFill>
                  <a:schemeClr val="tx1"/>
                </a:solidFill>
                <a:uLnTx/>
                <a:uFillTx/>
                <a:latin typeface="+mn-lt"/>
                <a:ea typeface="ＭＳ Ｐゴシック" pitchFamily="-108" charset="-128"/>
                <a:cs typeface="ＭＳ Ｐゴシック" pitchFamily="-108" charset="-128"/>
              </a:rPr>
              <a:t> </a:t>
            </a:r>
            <a:endParaRPr kumimoji="0" lang="en-US" sz="1700" b="0" i="0" u="none" strike="noStrike" kern="0" cap="none" spc="0" normalizeH="0" baseline="0" noProof="0" dirty="0">
              <a:ln>
                <a:noFill/>
              </a:ln>
              <a:solidFill>
                <a:schemeClr val="tx1"/>
              </a:solidFill>
              <a:uLnTx/>
              <a:uFillTx/>
              <a:latin typeface="+mn-lt"/>
              <a:ea typeface="ＭＳ Ｐゴシック" pitchFamily="-108" charset="-128"/>
              <a:cs typeface="ＭＳ Ｐゴシック" pitchFamily="-108" charset="-128"/>
            </a:endParaRPr>
          </a:p>
        </p:txBody>
      </p:sp>
      <p:graphicFrame>
        <p:nvGraphicFramePr>
          <p:cNvPr id="6" name="Object 4"/>
          <p:cNvGraphicFramePr>
            <a:graphicFrameLocks noChangeAspect="1"/>
          </p:cNvGraphicFramePr>
          <p:nvPr/>
        </p:nvGraphicFramePr>
        <p:xfrm>
          <a:off x="548640" y="1188720"/>
          <a:ext cx="3613150" cy="1118235"/>
        </p:xfrm>
        <a:graphic>
          <a:graphicData uri="http://schemas.openxmlformats.org/presentationml/2006/ole">
            <p:oleObj spid="_x0000_s61442" name="Equation" r:id="rId4" imgW="952200" imgH="380880" progId="Equation.3">
              <p:embed/>
            </p:oleObj>
          </a:graphicData>
        </a:graphic>
      </p:graphicFrame>
      <p:sp>
        <p:nvSpPr>
          <p:cNvPr id="7" name="Oval 5"/>
          <p:cNvSpPr>
            <a:spLocks noChangeArrowheads="1"/>
          </p:cNvSpPr>
          <p:nvPr/>
        </p:nvSpPr>
        <p:spPr bwMode="auto">
          <a:xfrm>
            <a:off x="3596640" y="1325880"/>
            <a:ext cx="609600" cy="64008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2"/>
          <p:cNvSpPr txBox="1">
            <a:spLocks noRot="1" noChangeArrowheads="1"/>
          </p:cNvSpPr>
          <p:nvPr/>
        </p:nvSpPr>
        <p:spPr bwMode="auto">
          <a:xfrm>
            <a:off x="381000" y="0"/>
            <a:ext cx="5181600" cy="6858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rPr>
              <a:t>Why this works</a:t>
            </a:r>
            <a:endParaRPr kumimoji="0" lang="en-US" sz="3000" b="1" i="0" u="none" strike="noStrike" kern="0" cap="none" spc="0" normalizeH="0" baseline="0" noProof="0" dirty="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endParaRPr>
          </a:p>
        </p:txBody>
      </p:sp>
      <p:sp>
        <p:nvSpPr>
          <p:cNvPr id="10" name="Rectangle 3"/>
          <p:cNvSpPr txBox="1">
            <a:spLocks noChangeArrowheads="1"/>
          </p:cNvSpPr>
          <p:nvPr/>
        </p:nvSpPr>
        <p:spPr bwMode="auto">
          <a:xfrm>
            <a:off x="365760" y="731520"/>
            <a:ext cx="6522720" cy="32004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marR="0" lvl="0" indent="-273050" algn="l" defTabSz="914400" rtl="0" eaLnBrk="0" fontAlgn="base" latinLnBrk="0" hangingPunct="0">
              <a:lnSpc>
                <a:spcPct val="110000"/>
              </a:lnSpc>
              <a:spcBef>
                <a:spcPts val="475"/>
              </a:spcBef>
              <a:spcAft>
                <a:spcPts val="475"/>
              </a:spcAft>
              <a:buClr>
                <a:schemeClr val="accent6"/>
              </a:buClr>
              <a:buSzPct val="110000"/>
              <a:buFont typeface="Wingdings" pitchFamily="2" charset="2"/>
              <a:buNone/>
              <a:tabLst/>
              <a:defRPr/>
            </a:pPr>
            <a:r>
              <a:rPr kumimoji="0" lang="en-US" sz="2000" b="0" i="0" u="none" strike="noStrike" kern="0" cap="none" spc="0" normalizeH="0" baseline="0" noProof="0" smtClean="0">
                <a:ln>
                  <a:noFill/>
                </a:ln>
                <a:solidFill>
                  <a:schemeClr val="tx1"/>
                </a:solidFill>
                <a:uLnTx/>
                <a:uFillTx/>
                <a:latin typeface="+mn-lt"/>
                <a:ea typeface="ＭＳ Ｐゴシック" pitchFamily="-108" charset="-128"/>
                <a:cs typeface="ＭＳ Ｐゴシック" pitchFamily="-108" charset="-128"/>
              </a:rPr>
              <a:t>This is what we are trying to approximate:</a:t>
            </a:r>
            <a:r>
              <a:rPr kumimoji="0" lang="en-US" sz="1700" b="0" i="0" u="none" strike="noStrike" kern="0" cap="none" spc="0" normalizeH="0" baseline="0" noProof="0" smtClean="0">
                <a:ln>
                  <a:noFill/>
                </a:ln>
                <a:solidFill>
                  <a:schemeClr val="tx1"/>
                </a:solidFill>
                <a:uLnTx/>
                <a:uFillTx/>
                <a:latin typeface="+mn-lt"/>
                <a:ea typeface="ＭＳ Ｐゴシック" pitchFamily="-108" charset="-128"/>
                <a:cs typeface="ＭＳ Ｐゴシック" pitchFamily="-108" charset="-128"/>
              </a:rPr>
              <a:t> </a:t>
            </a:r>
            <a:endParaRPr kumimoji="0" lang="en-US" sz="1700" b="0" i="0" u="none" strike="noStrike" kern="0" cap="none" spc="0" normalizeH="0" baseline="0" noProof="0" dirty="0">
              <a:ln>
                <a:noFill/>
              </a:ln>
              <a:solidFill>
                <a:schemeClr val="tx1"/>
              </a:solidFill>
              <a:uLnTx/>
              <a:uFillTx/>
              <a:latin typeface="+mn-lt"/>
              <a:ea typeface="ＭＳ Ｐゴシック" pitchFamily="-108" charset="-128"/>
              <a:cs typeface="ＭＳ Ｐゴシック" pitchFamily="-108" charset="-128"/>
            </a:endParaRPr>
          </a:p>
        </p:txBody>
      </p:sp>
      <p:graphicFrame>
        <p:nvGraphicFramePr>
          <p:cNvPr id="11" name="Object 7"/>
          <p:cNvGraphicFramePr>
            <a:graphicFrameLocks noChangeAspect="1"/>
          </p:cNvGraphicFramePr>
          <p:nvPr>
            <p:ph sz="quarter" idx="4294967295"/>
          </p:nvPr>
        </p:nvGraphicFramePr>
        <p:xfrm>
          <a:off x="548640" y="1188720"/>
          <a:ext cx="3613150" cy="1118235"/>
        </p:xfrm>
        <a:graphic>
          <a:graphicData uri="http://schemas.openxmlformats.org/presentationml/2006/ole">
            <p:oleObj spid="_x0000_s62467" name="Equation" r:id="rId4" imgW="952200" imgH="380880" progId="Equation.3">
              <p:embed/>
            </p:oleObj>
          </a:graphicData>
        </a:graphic>
      </p:graphicFrame>
      <p:sp>
        <p:nvSpPr>
          <p:cNvPr id="12" name="Oval 5"/>
          <p:cNvSpPr>
            <a:spLocks noChangeArrowheads="1"/>
          </p:cNvSpPr>
          <p:nvPr/>
        </p:nvSpPr>
        <p:spPr bwMode="auto">
          <a:xfrm>
            <a:off x="1767840" y="1188720"/>
            <a:ext cx="1950720" cy="82296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2"/>
          <p:cNvSpPr txBox="1">
            <a:spLocks noRot="1" noChangeArrowheads="1"/>
          </p:cNvSpPr>
          <p:nvPr/>
        </p:nvSpPr>
        <p:spPr bwMode="auto">
          <a:xfrm>
            <a:off x="381000" y="0"/>
            <a:ext cx="5181600" cy="6858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rPr>
              <a:t>Why this works</a:t>
            </a:r>
            <a:endParaRPr kumimoji="0" lang="en-US" sz="3000" b="1" i="0" u="none" strike="noStrike" kern="0" cap="none" spc="0" normalizeH="0" baseline="0" noProof="0" dirty="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endParaRPr>
          </a:p>
        </p:txBody>
      </p:sp>
      <p:sp>
        <p:nvSpPr>
          <p:cNvPr id="6" name="Rectangle 3"/>
          <p:cNvSpPr txBox="1">
            <a:spLocks noChangeArrowheads="1"/>
          </p:cNvSpPr>
          <p:nvPr/>
        </p:nvSpPr>
        <p:spPr bwMode="auto">
          <a:xfrm>
            <a:off x="365760" y="731520"/>
            <a:ext cx="6522720" cy="32004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marR="0" lvl="0" indent="-273050" algn="l" defTabSz="914400" rtl="0" eaLnBrk="0" fontAlgn="base" latinLnBrk="0" hangingPunct="0">
              <a:lnSpc>
                <a:spcPct val="110000"/>
              </a:lnSpc>
              <a:spcBef>
                <a:spcPts val="475"/>
              </a:spcBef>
              <a:spcAft>
                <a:spcPts val="475"/>
              </a:spcAft>
              <a:buClr>
                <a:schemeClr val="accent6"/>
              </a:buClr>
              <a:buSzPct val="110000"/>
              <a:buFont typeface="Wingdings" pitchFamily="2" charset="2"/>
              <a:buNone/>
              <a:tabLst/>
              <a:defRPr/>
            </a:pPr>
            <a:r>
              <a:rPr kumimoji="0" lang="en-US" sz="2000" b="0" i="0" u="none" strike="noStrike" kern="0" cap="none" spc="0" normalizeH="0" baseline="0" noProof="0" smtClean="0">
                <a:ln>
                  <a:noFill/>
                </a:ln>
                <a:solidFill>
                  <a:schemeClr val="tx1"/>
                </a:solidFill>
                <a:uLnTx/>
                <a:uFillTx/>
                <a:latin typeface="+mn-lt"/>
                <a:ea typeface="ＭＳ Ｐゴシック" pitchFamily="-108" charset="-128"/>
                <a:cs typeface="ＭＳ Ｐゴシック" pitchFamily="-108" charset="-128"/>
              </a:rPr>
              <a:t>This is what we are trying to approximate:</a:t>
            </a:r>
            <a:r>
              <a:rPr kumimoji="0" lang="en-US" sz="1700" b="0" i="0" u="none" strike="noStrike" kern="0" cap="none" spc="0" normalizeH="0" baseline="0" noProof="0" smtClean="0">
                <a:ln>
                  <a:noFill/>
                </a:ln>
                <a:solidFill>
                  <a:schemeClr val="tx1"/>
                </a:solidFill>
                <a:uLnTx/>
                <a:uFillTx/>
                <a:latin typeface="+mn-lt"/>
                <a:ea typeface="ＭＳ Ｐゴシック" pitchFamily="-108" charset="-128"/>
                <a:cs typeface="ＭＳ Ｐゴシック" pitchFamily="-108" charset="-128"/>
              </a:rPr>
              <a:t> </a:t>
            </a:r>
            <a:endParaRPr kumimoji="0" lang="en-US" sz="1700" b="0" i="0" u="none" strike="noStrike" kern="0" cap="none" spc="0" normalizeH="0" baseline="0" noProof="0" dirty="0">
              <a:ln>
                <a:noFill/>
              </a:ln>
              <a:solidFill>
                <a:schemeClr val="tx1"/>
              </a:solidFill>
              <a:uLnTx/>
              <a:uFillTx/>
              <a:latin typeface="+mn-lt"/>
              <a:ea typeface="ＭＳ Ｐゴシック" pitchFamily="-108" charset="-128"/>
              <a:cs typeface="ＭＳ Ｐゴシック" pitchFamily="-108" charset="-128"/>
            </a:endParaRPr>
          </a:p>
        </p:txBody>
      </p:sp>
      <p:sp>
        <p:nvSpPr>
          <p:cNvPr id="7" name="Rectangle 5"/>
          <p:cNvSpPr>
            <a:spLocks noChangeArrowheads="1"/>
          </p:cNvSpPr>
          <p:nvPr/>
        </p:nvSpPr>
        <p:spPr bwMode="auto">
          <a:xfrm>
            <a:off x="304800" y="2240280"/>
            <a:ext cx="6644640" cy="685800"/>
          </a:xfrm>
          <a:prstGeom prst="rect">
            <a:avLst/>
          </a:prstGeom>
          <a:noFill/>
          <a:ln w="9525">
            <a:noFill/>
            <a:miter lim="800000"/>
            <a:headEnd/>
            <a:tailEnd/>
          </a:ln>
          <a:effectLst/>
        </p:spPr>
        <p:txBody>
          <a:bodyPr lIns="65306" tIns="32653" rIns="65306" bIns="32653"/>
          <a:lstStyle/>
          <a:p>
            <a:pPr marL="244899" indent="-244899">
              <a:lnSpc>
                <a:spcPct val="90000"/>
              </a:lnSpc>
            </a:pPr>
            <a:r>
              <a:rPr lang="en-US" dirty="0">
                <a:solidFill>
                  <a:schemeClr val="tx1"/>
                </a:solidFill>
              </a:rPr>
              <a:t>Assume lights have a single scalar luminance value and no color.</a:t>
            </a:r>
          </a:p>
        </p:txBody>
      </p:sp>
      <p:graphicFrame>
        <p:nvGraphicFramePr>
          <p:cNvPr id="8" name="Object 10"/>
          <p:cNvGraphicFramePr>
            <a:graphicFrameLocks noChangeAspect="1"/>
          </p:cNvGraphicFramePr>
          <p:nvPr>
            <p:ph sz="quarter" idx="4294967295"/>
          </p:nvPr>
        </p:nvGraphicFramePr>
        <p:xfrm>
          <a:off x="487681" y="2651760"/>
          <a:ext cx="3625850" cy="1110615"/>
        </p:xfrm>
        <a:graphic>
          <a:graphicData uri="http://schemas.openxmlformats.org/presentationml/2006/ole">
            <p:oleObj spid="_x0000_s63491" name="Equation" r:id="rId4" imgW="927000" imgH="380880" progId="Equation.3">
              <p:embed/>
            </p:oleObj>
          </a:graphicData>
        </a:graphic>
      </p:graphicFrame>
      <p:graphicFrame>
        <p:nvGraphicFramePr>
          <p:cNvPr id="13" name="Object 18"/>
          <p:cNvGraphicFramePr>
            <a:graphicFrameLocks noChangeAspect="1"/>
          </p:cNvGraphicFramePr>
          <p:nvPr>
            <p:ph sz="quarter" idx="4294967295"/>
          </p:nvPr>
        </p:nvGraphicFramePr>
        <p:xfrm>
          <a:off x="548640" y="1188720"/>
          <a:ext cx="3613150" cy="1118235"/>
        </p:xfrm>
        <a:graphic>
          <a:graphicData uri="http://schemas.openxmlformats.org/presentationml/2006/ole">
            <p:oleObj spid="_x0000_s63492" name="Equation" r:id="rId5" imgW="952200" imgH="380880" progId="Equation.3">
              <p:embed/>
            </p:oleObj>
          </a:graphicData>
        </a:graphic>
      </p:graphicFrame>
      <p:sp>
        <p:nvSpPr>
          <p:cNvPr id="14" name="Oval 13"/>
          <p:cNvSpPr>
            <a:spLocks noChangeArrowheads="1"/>
          </p:cNvSpPr>
          <p:nvPr/>
        </p:nvSpPr>
        <p:spPr bwMode="auto">
          <a:xfrm>
            <a:off x="3473450" y="1326833"/>
            <a:ext cx="731520" cy="64008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15" name="Arc 15"/>
          <p:cNvSpPr>
            <a:spLocks/>
          </p:cNvSpPr>
          <p:nvPr/>
        </p:nvSpPr>
        <p:spPr bwMode="auto">
          <a:xfrm rot="5106889">
            <a:off x="4325938" y="1297623"/>
            <a:ext cx="1316355" cy="1921510"/>
          </a:xfrm>
          <a:custGeom>
            <a:avLst/>
            <a:gdLst>
              <a:gd name="G0" fmla="+- 21530 0 0"/>
              <a:gd name="G1" fmla="+- 21600 0 0"/>
              <a:gd name="G2" fmla="+- 21600 0 0"/>
              <a:gd name="T0" fmla="*/ 0 w 43130"/>
              <a:gd name="T1" fmla="*/ 19859 h 22950"/>
              <a:gd name="T2" fmla="*/ 43088 w 43130"/>
              <a:gd name="T3" fmla="*/ 22950 h 22950"/>
              <a:gd name="T4" fmla="*/ 21530 w 43130"/>
              <a:gd name="T5" fmla="*/ 21600 h 22950"/>
            </a:gdLst>
            <a:ahLst/>
            <a:cxnLst>
              <a:cxn ang="0">
                <a:pos x="T0" y="T1"/>
              </a:cxn>
              <a:cxn ang="0">
                <a:pos x="T2" y="T3"/>
              </a:cxn>
              <a:cxn ang="0">
                <a:pos x="T4" y="T5"/>
              </a:cxn>
            </a:cxnLst>
            <a:rect l="0" t="0" r="r" b="b"/>
            <a:pathLst>
              <a:path w="43130" h="22950" fill="none" extrusionOk="0">
                <a:moveTo>
                  <a:pt x="0" y="19859"/>
                </a:moveTo>
                <a:cubicBezTo>
                  <a:pt x="907" y="8641"/>
                  <a:pt x="10275" y="-1"/>
                  <a:pt x="21530" y="0"/>
                </a:cubicBezTo>
                <a:cubicBezTo>
                  <a:pt x="33459" y="0"/>
                  <a:pt x="43130" y="9670"/>
                  <a:pt x="43130" y="21600"/>
                </a:cubicBezTo>
                <a:cubicBezTo>
                  <a:pt x="43130" y="22050"/>
                  <a:pt x="43115" y="22500"/>
                  <a:pt x="43087" y="22949"/>
                </a:cubicBezTo>
              </a:path>
              <a:path w="43130" h="22950" stroke="0" extrusionOk="0">
                <a:moveTo>
                  <a:pt x="0" y="19859"/>
                </a:moveTo>
                <a:cubicBezTo>
                  <a:pt x="907" y="8641"/>
                  <a:pt x="10275" y="-1"/>
                  <a:pt x="21530" y="0"/>
                </a:cubicBezTo>
                <a:cubicBezTo>
                  <a:pt x="33459" y="0"/>
                  <a:pt x="43130" y="9670"/>
                  <a:pt x="43130" y="21600"/>
                </a:cubicBezTo>
                <a:cubicBezTo>
                  <a:pt x="43130" y="22050"/>
                  <a:pt x="43115" y="22500"/>
                  <a:pt x="43087" y="22949"/>
                </a:cubicBezTo>
                <a:lnTo>
                  <a:pt x="21530" y="21600"/>
                </a:lnTo>
                <a:close/>
              </a:path>
            </a:pathLst>
          </a:custGeom>
          <a:noFill/>
          <a:ln w="63500">
            <a:solidFill>
              <a:srgbClr val="00FF00"/>
            </a:solidFill>
            <a:round/>
            <a:headEnd/>
            <a:tailEnd type="triangle" w="lg" len="lg"/>
          </a:ln>
          <a:effectLst/>
        </p:spPr>
        <p:txBody>
          <a:bodyPr wrap="none" lIns="65306" tIns="32653" rIns="65306" bIns="32653" anchor="ctr"/>
          <a:lstStyle/>
          <a:p>
            <a:endParaRPr lang="en-US"/>
          </a:p>
        </p:txBody>
      </p:sp>
      <p:sp>
        <p:nvSpPr>
          <p:cNvPr id="16" name="Oval 16"/>
          <p:cNvSpPr>
            <a:spLocks noChangeArrowheads="1"/>
          </p:cNvSpPr>
          <p:nvPr/>
        </p:nvSpPr>
        <p:spPr bwMode="auto">
          <a:xfrm>
            <a:off x="3534410" y="2744153"/>
            <a:ext cx="548640" cy="64008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2"/>
          <p:cNvSpPr txBox="1">
            <a:spLocks noRot="1" noChangeArrowheads="1"/>
          </p:cNvSpPr>
          <p:nvPr/>
        </p:nvSpPr>
        <p:spPr bwMode="auto">
          <a:xfrm>
            <a:off x="381000" y="0"/>
            <a:ext cx="5181600" cy="6858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rPr>
              <a:t>Why this works</a:t>
            </a:r>
            <a:endParaRPr kumimoji="0" lang="en-US" sz="3000" b="1" i="0" u="none" strike="noStrike" kern="0" cap="none" spc="0" normalizeH="0" baseline="0" noProof="0" dirty="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endParaRPr>
          </a:p>
        </p:txBody>
      </p:sp>
      <p:sp>
        <p:nvSpPr>
          <p:cNvPr id="10" name="Rectangle 3"/>
          <p:cNvSpPr txBox="1">
            <a:spLocks noChangeArrowheads="1"/>
          </p:cNvSpPr>
          <p:nvPr/>
        </p:nvSpPr>
        <p:spPr bwMode="auto">
          <a:xfrm>
            <a:off x="365760" y="731520"/>
            <a:ext cx="6522720" cy="32004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marR="0" lvl="0" indent="-273050" algn="l" defTabSz="914400" rtl="0" eaLnBrk="0" fontAlgn="base" latinLnBrk="0" hangingPunct="0">
              <a:lnSpc>
                <a:spcPct val="110000"/>
              </a:lnSpc>
              <a:spcBef>
                <a:spcPts val="475"/>
              </a:spcBef>
              <a:spcAft>
                <a:spcPts val="475"/>
              </a:spcAft>
              <a:buClr>
                <a:schemeClr val="accent6"/>
              </a:buClr>
              <a:buSzPct val="110000"/>
              <a:buFont typeface="Wingdings" pitchFamily="2" charset="2"/>
              <a:buNone/>
              <a:tabLst/>
              <a:defRPr/>
            </a:pPr>
            <a:r>
              <a:rPr kumimoji="0" lang="en-US" sz="2000" b="0" i="0" u="none" strike="noStrike" kern="0" cap="none" spc="0" normalizeH="0" baseline="0" noProof="0" smtClean="0">
                <a:ln>
                  <a:noFill/>
                </a:ln>
                <a:solidFill>
                  <a:schemeClr val="tx1"/>
                </a:solidFill>
                <a:uLnTx/>
                <a:uFillTx/>
                <a:latin typeface="+mn-lt"/>
                <a:ea typeface="ＭＳ Ｐゴシック" pitchFamily="-108" charset="-128"/>
                <a:cs typeface="ＭＳ Ｐゴシック" pitchFamily="-108" charset="-128"/>
              </a:rPr>
              <a:t>Aggregate light approximation (with luminances)</a:t>
            </a:r>
            <a:r>
              <a:rPr kumimoji="0" lang="en-US" sz="1700" b="0" i="0" u="none" strike="noStrike" kern="0" cap="none" spc="0" normalizeH="0" baseline="0" noProof="0" smtClean="0">
                <a:ln>
                  <a:noFill/>
                </a:ln>
                <a:solidFill>
                  <a:schemeClr val="tx1"/>
                </a:solidFill>
                <a:uLnTx/>
                <a:uFillTx/>
                <a:latin typeface="+mn-lt"/>
                <a:ea typeface="ＭＳ Ｐゴシック" pitchFamily="-108" charset="-128"/>
                <a:cs typeface="ＭＳ Ｐゴシック" pitchFamily="-108" charset="-128"/>
              </a:rPr>
              <a:t> </a:t>
            </a:r>
            <a:endParaRPr kumimoji="0" lang="en-US" sz="1700" b="0" i="0" u="none" strike="noStrike" kern="0" cap="none" spc="0" normalizeH="0" baseline="0" noProof="0" dirty="0">
              <a:ln>
                <a:noFill/>
              </a:ln>
              <a:solidFill>
                <a:schemeClr val="tx1"/>
              </a:solidFill>
              <a:uLnTx/>
              <a:uFillTx/>
              <a:latin typeface="+mn-lt"/>
              <a:ea typeface="ＭＳ Ｐゴシック" pitchFamily="-108" charset="-128"/>
              <a:cs typeface="ＭＳ Ｐゴシック" pitchFamily="-108" charset="-128"/>
            </a:endParaRPr>
          </a:p>
        </p:txBody>
      </p:sp>
      <p:graphicFrame>
        <p:nvGraphicFramePr>
          <p:cNvPr id="11" name="Object 4"/>
          <p:cNvGraphicFramePr>
            <a:graphicFrameLocks noChangeAspect="1"/>
          </p:cNvGraphicFramePr>
          <p:nvPr>
            <p:ph sz="quarter" idx="4294967295"/>
          </p:nvPr>
        </p:nvGraphicFramePr>
        <p:xfrm>
          <a:off x="0" y="1325880"/>
          <a:ext cx="5364480" cy="1029653"/>
        </p:xfrm>
        <a:graphic>
          <a:graphicData uri="http://schemas.openxmlformats.org/presentationml/2006/ole">
            <p:oleObj spid="_x0000_s64516" name="Equation" r:id="rId4" imgW="1892160" imgH="380880" progId="Equation.3">
              <p:embed/>
            </p:oleObj>
          </a:graphicData>
        </a:graphic>
      </p:graphicFrame>
      <p:sp>
        <p:nvSpPr>
          <p:cNvPr id="12" name="Oval 5"/>
          <p:cNvSpPr>
            <a:spLocks noChangeArrowheads="1"/>
          </p:cNvSpPr>
          <p:nvPr/>
        </p:nvSpPr>
        <p:spPr bwMode="auto">
          <a:xfrm>
            <a:off x="-121920" y="1143000"/>
            <a:ext cx="2743200" cy="132588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17" name="Line 6"/>
          <p:cNvSpPr>
            <a:spLocks noChangeShapeType="1"/>
          </p:cNvSpPr>
          <p:nvPr/>
        </p:nvSpPr>
        <p:spPr bwMode="auto">
          <a:xfrm flipV="1">
            <a:off x="914400" y="2468880"/>
            <a:ext cx="243840" cy="731520"/>
          </a:xfrm>
          <a:prstGeom prst="line">
            <a:avLst/>
          </a:prstGeom>
          <a:noFill/>
          <a:ln w="63500">
            <a:solidFill>
              <a:srgbClr val="00FF00"/>
            </a:solidFill>
            <a:round/>
            <a:headEnd/>
            <a:tailEnd type="triangle" w="med" len="med"/>
          </a:ln>
          <a:effectLst/>
        </p:spPr>
        <p:txBody>
          <a:bodyPr wrap="none" lIns="65306" tIns="32653" rIns="65306" bIns="32653" anchor="ctr"/>
          <a:lstStyle/>
          <a:p>
            <a:endParaRPr lang="en-US"/>
          </a:p>
        </p:txBody>
      </p:sp>
      <p:sp>
        <p:nvSpPr>
          <p:cNvPr id="18" name="Text Box 7"/>
          <p:cNvSpPr txBox="1">
            <a:spLocks noChangeArrowheads="1"/>
          </p:cNvSpPr>
          <p:nvPr/>
        </p:nvSpPr>
        <p:spPr bwMode="auto">
          <a:xfrm>
            <a:off x="365760" y="3291840"/>
            <a:ext cx="2377440" cy="619942"/>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Exact luminance calculation</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2"/>
          <p:cNvSpPr txBox="1">
            <a:spLocks noRot="1" noChangeArrowheads="1"/>
          </p:cNvSpPr>
          <p:nvPr/>
        </p:nvSpPr>
        <p:spPr bwMode="auto">
          <a:xfrm>
            <a:off x="381000" y="0"/>
            <a:ext cx="5181600" cy="6858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rPr>
              <a:t>Why this works</a:t>
            </a:r>
            <a:endParaRPr kumimoji="0" lang="en-US" sz="3000" b="1" i="0" u="none" strike="noStrike" kern="0" cap="none" spc="0" normalizeH="0" baseline="0" noProof="0" dirty="0">
              <a:ln>
                <a:noFill/>
              </a:ln>
              <a:solidFill>
                <a:schemeClr val="bg2"/>
              </a:solidFill>
              <a:effectLst>
                <a:outerShdw blurRad="50800" dist="38100" dir="2700000">
                  <a:schemeClr val="accent1">
                    <a:alpha val="43000"/>
                  </a:schemeClr>
                </a:outerShdw>
              </a:effectLst>
              <a:uLnTx/>
              <a:uFillTx/>
              <a:latin typeface="+mj-lt"/>
              <a:ea typeface="ＭＳ Ｐゴシック" pitchFamily="-108" charset="-128"/>
              <a:cs typeface="ＭＳ Ｐゴシック" pitchFamily="-108" charset="-128"/>
            </a:endParaRPr>
          </a:p>
        </p:txBody>
      </p:sp>
      <p:sp>
        <p:nvSpPr>
          <p:cNvPr id="8" name="Rectangle 3"/>
          <p:cNvSpPr txBox="1">
            <a:spLocks noChangeArrowheads="1"/>
          </p:cNvSpPr>
          <p:nvPr/>
        </p:nvSpPr>
        <p:spPr bwMode="auto">
          <a:xfrm>
            <a:off x="365760" y="731520"/>
            <a:ext cx="6522720" cy="320040"/>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marR="0" lvl="0" indent="-273050" algn="l" defTabSz="914400" rtl="0" eaLnBrk="0" fontAlgn="base" latinLnBrk="0" hangingPunct="0">
              <a:lnSpc>
                <a:spcPct val="110000"/>
              </a:lnSpc>
              <a:spcBef>
                <a:spcPts val="475"/>
              </a:spcBef>
              <a:spcAft>
                <a:spcPts val="475"/>
              </a:spcAft>
              <a:buClr>
                <a:schemeClr val="accent6"/>
              </a:buClr>
              <a:buSzPct val="110000"/>
              <a:buFont typeface="Wingdings" pitchFamily="2" charset="2"/>
              <a:buNone/>
              <a:tabLst/>
              <a:defRPr/>
            </a:pPr>
            <a:r>
              <a:rPr kumimoji="0" lang="en-US" sz="2000" b="0" i="0" u="none" strike="noStrike" kern="0" cap="none" spc="0" normalizeH="0" baseline="0" noProof="0" smtClean="0">
                <a:ln>
                  <a:noFill/>
                </a:ln>
                <a:solidFill>
                  <a:schemeClr val="tx1"/>
                </a:solidFill>
                <a:uLnTx/>
                <a:uFillTx/>
                <a:latin typeface="+mn-lt"/>
                <a:ea typeface="ＭＳ Ｐゴシック" pitchFamily="-108" charset="-128"/>
                <a:cs typeface="ＭＳ Ｐゴシック" pitchFamily="-108" charset="-128"/>
              </a:rPr>
              <a:t>Aggregate light approximation (with luminances)</a:t>
            </a:r>
            <a:r>
              <a:rPr kumimoji="0" lang="en-US" sz="1700" b="0" i="0" u="none" strike="noStrike" kern="0" cap="none" spc="0" normalizeH="0" baseline="0" noProof="0" smtClean="0">
                <a:ln>
                  <a:noFill/>
                </a:ln>
                <a:solidFill>
                  <a:schemeClr val="tx1"/>
                </a:solidFill>
                <a:uLnTx/>
                <a:uFillTx/>
                <a:latin typeface="+mn-lt"/>
                <a:ea typeface="ＭＳ Ｐゴシック" pitchFamily="-108" charset="-128"/>
                <a:cs typeface="ＭＳ Ｐゴシック" pitchFamily="-108" charset="-128"/>
              </a:rPr>
              <a:t> </a:t>
            </a:r>
            <a:endParaRPr kumimoji="0" lang="en-US" sz="1700" b="0" i="0" u="none" strike="noStrike" kern="0" cap="none" spc="0" normalizeH="0" baseline="0" noProof="0" dirty="0">
              <a:ln>
                <a:noFill/>
              </a:ln>
              <a:solidFill>
                <a:schemeClr val="tx1"/>
              </a:solidFill>
              <a:uLnTx/>
              <a:uFillTx/>
              <a:latin typeface="+mn-lt"/>
              <a:ea typeface="ＭＳ Ｐゴシック" pitchFamily="-108" charset="-128"/>
              <a:cs typeface="ＭＳ Ｐゴシック" pitchFamily="-108" charset="-128"/>
            </a:endParaRPr>
          </a:p>
        </p:txBody>
      </p:sp>
      <p:sp>
        <p:nvSpPr>
          <p:cNvPr id="13" name="Oval 5"/>
          <p:cNvSpPr>
            <a:spLocks noChangeArrowheads="1"/>
          </p:cNvSpPr>
          <p:nvPr/>
        </p:nvSpPr>
        <p:spPr bwMode="auto">
          <a:xfrm>
            <a:off x="0" y="1097280"/>
            <a:ext cx="2621280" cy="1325880"/>
          </a:xfrm>
          <a:prstGeom prst="ellipse">
            <a:avLst/>
          </a:prstGeom>
          <a:noFill/>
          <a:ln w="88900" algn="ctr">
            <a:solidFill>
              <a:srgbClr val="00FF00"/>
            </a:solidFill>
            <a:round/>
            <a:headEnd/>
            <a:tailEnd/>
          </a:ln>
          <a:effectLst/>
        </p:spPr>
        <p:txBody>
          <a:bodyPr wrap="none" lIns="65306" tIns="32653" rIns="65306" bIns="32653" anchor="ctr"/>
          <a:lstStyle/>
          <a:p>
            <a:endParaRPr lang="en-US"/>
          </a:p>
        </p:txBody>
      </p:sp>
      <p:sp>
        <p:nvSpPr>
          <p:cNvPr id="14" name="Line 6"/>
          <p:cNvSpPr>
            <a:spLocks noChangeShapeType="1"/>
          </p:cNvSpPr>
          <p:nvPr/>
        </p:nvSpPr>
        <p:spPr bwMode="auto">
          <a:xfrm flipV="1">
            <a:off x="914400" y="2423160"/>
            <a:ext cx="182880" cy="777240"/>
          </a:xfrm>
          <a:prstGeom prst="line">
            <a:avLst/>
          </a:prstGeom>
          <a:noFill/>
          <a:ln w="63500">
            <a:solidFill>
              <a:srgbClr val="00FF00"/>
            </a:solidFill>
            <a:round/>
            <a:headEnd/>
            <a:tailEnd type="triangle" w="med" len="med"/>
          </a:ln>
          <a:effectLst/>
        </p:spPr>
        <p:txBody>
          <a:bodyPr wrap="none" lIns="65306" tIns="32653" rIns="65306" bIns="32653" anchor="ctr"/>
          <a:lstStyle/>
          <a:p>
            <a:endParaRPr lang="en-US"/>
          </a:p>
        </p:txBody>
      </p:sp>
      <p:sp>
        <p:nvSpPr>
          <p:cNvPr id="15" name="Text Box 7"/>
          <p:cNvSpPr txBox="1">
            <a:spLocks noChangeArrowheads="1"/>
          </p:cNvSpPr>
          <p:nvPr/>
        </p:nvSpPr>
        <p:spPr bwMode="auto">
          <a:xfrm>
            <a:off x="365760" y="3291840"/>
            <a:ext cx="2377440" cy="619942"/>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Exact luminance calculation</a:t>
            </a:r>
          </a:p>
        </p:txBody>
      </p:sp>
      <p:sp>
        <p:nvSpPr>
          <p:cNvPr id="16" name="Oval 8"/>
          <p:cNvSpPr>
            <a:spLocks noChangeArrowheads="1"/>
          </p:cNvSpPr>
          <p:nvPr/>
        </p:nvSpPr>
        <p:spPr bwMode="auto">
          <a:xfrm>
            <a:off x="2987040" y="1097280"/>
            <a:ext cx="2560320" cy="1325880"/>
          </a:xfrm>
          <a:prstGeom prst="ellipse">
            <a:avLst/>
          </a:prstGeom>
          <a:noFill/>
          <a:ln w="88900" algn="ctr">
            <a:solidFill>
              <a:schemeClr val="bg2">
                <a:lumMod val="50000"/>
                <a:lumOff val="50000"/>
              </a:schemeClr>
            </a:solidFill>
            <a:round/>
            <a:headEnd/>
            <a:tailEnd/>
          </a:ln>
          <a:effectLst/>
        </p:spPr>
        <p:txBody>
          <a:bodyPr wrap="none" lIns="65306" tIns="32653" rIns="65306" bIns="32653" anchor="ctr"/>
          <a:lstStyle/>
          <a:p>
            <a:endParaRPr lang="en-US"/>
          </a:p>
        </p:txBody>
      </p:sp>
      <p:sp>
        <p:nvSpPr>
          <p:cNvPr id="19" name="Line 9"/>
          <p:cNvSpPr>
            <a:spLocks noChangeShapeType="1"/>
          </p:cNvSpPr>
          <p:nvPr/>
        </p:nvSpPr>
        <p:spPr bwMode="auto">
          <a:xfrm flipV="1">
            <a:off x="3535680" y="2423160"/>
            <a:ext cx="426720" cy="365760"/>
          </a:xfrm>
          <a:prstGeom prst="line">
            <a:avLst/>
          </a:prstGeom>
          <a:noFill/>
          <a:ln w="63500">
            <a:solidFill>
              <a:schemeClr val="bg2">
                <a:lumMod val="50000"/>
                <a:lumOff val="50000"/>
              </a:schemeClr>
            </a:solidFill>
            <a:round/>
            <a:headEnd/>
            <a:tailEnd type="triangle" w="med" len="med"/>
          </a:ln>
          <a:effectLst/>
        </p:spPr>
        <p:txBody>
          <a:bodyPr wrap="none" lIns="65306" tIns="32653" rIns="65306" bIns="32653" anchor="ctr"/>
          <a:lstStyle/>
          <a:p>
            <a:endParaRPr lang="en-US"/>
          </a:p>
        </p:txBody>
      </p:sp>
      <p:sp>
        <p:nvSpPr>
          <p:cNvPr id="20" name="Text Box 10"/>
          <p:cNvSpPr txBox="1">
            <a:spLocks noChangeArrowheads="1"/>
          </p:cNvSpPr>
          <p:nvPr/>
        </p:nvSpPr>
        <p:spPr bwMode="auto">
          <a:xfrm>
            <a:off x="2255520" y="2788920"/>
            <a:ext cx="2377440" cy="342943"/>
          </a:xfrm>
          <a:prstGeom prst="rect">
            <a:avLst/>
          </a:prstGeom>
          <a:noFill/>
          <a:ln w="9525" algn="ctr">
            <a:noFill/>
            <a:miter lim="800000"/>
            <a:headEnd/>
            <a:tailEnd/>
          </a:ln>
          <a:effectLst/>
        </p:spPr>
        <p:txBody>
          <a:bodyPr lIns="65306" tIns="32653" rIns="65306" bIns="32653">
            <a:spAutoFit/>
          </a:bodyPr>
          <a:lstStyle/>
          <a:p>
            <a:pPr marL="244899" indent="-244899">
              <a:spcBef>
                <a:spcPct val="50000"/>
              </a:spcBef>
            </a:pPr>
            <a:r>
              <a:rPr lang="en-US" dirty="0">
                <a:solidFill>
                  <a:schemeClr val="tx1"/>
                </a:solidFill>
              </a:rPr>
              <a:t>Our approximation</a:t>
            </a:r>
          </a:p>
        </p:txBody>
      </p:sp>
      <p:graphicFrame>
        <p:nvGraphicFramePr>
          <p:cNvPr id="21" name="Object 12"/>
          <p:cNvGraphicFramePr>
            <a:graphicFrameLocks noChangeAspect="1"/>
          </p:cNvGraphicFramePr>
          <p:nvPr>
            <p:ph sz="quarter" idx="4294967295"/>
          </p:nvPr>
        </p:nvGraphicFramePr>
        <p:xfrm>
          <a:off x="0" y="1325880"/>
          <a:ext cx="5364480" cy="1029653"/>
        </p:xfrm>
        <a:graphic>
          <a:graphicData uri="http://schemas.openxmlformats.org/presentationml/2006/ole">
            <p:oleObj spid="_x0000_s65539" name="Equation" r:id="rId4" imgW="1892160" imgH="380880" progId="Equation.3">
              <p:embed/>
            </p:oleObj>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13346" name="Rectangle 2"/>
          <p:cNvSpPr>
            <a:spLocks noGrp="1" noRot="1" noChangeArrowheads="1"/>
          </p:cNvSpPr>
          <p:nvPr>
            <p:ph type="title"/>
          </p:nvPr>
        </p:nvSpPr>
        <p:spPr/>
        <p:txBody>
          <a:bodyPr/>
          <a:lstStyle/>
          <a:p>
            <a:r>
              <a:rPr lang="en-US"/>
              <a:t>Why this works</a:t>
            </a:r>
          </a:p>
        </p:txBody>
      </p:sp>
      <p:sp>
        <p:nvSpPr>
          <p:cNvPr id="313347" name="Rectangle 3"/>
          <p:cNvSpPr>
            <a:spLocks noGrp="1" noChangeArrowheads="1"/>
          </p:cNvSpPr>
          <p:nvPr>
            <p:ph type="body" sz="half" idx="1"/>
          </p:nvPr>
        </p:nvSpPr>
        <p:spPr>
          <a:xfrm>
            <a:off x="365760" y="731520"/>
            <a:ext cx="6522720" cy="320040"/>
          </a:xfrm>
        </p:spPr>
        <p:txBody>
          <a:bodyPr/>
          <a:lstStyle/>
          <a:p>
            <a:pPr>
              <a:buFont typeface="Wingdings" pitchFamily="2" charset="2"/>
              <a:buNone/>
            </a:pPr>
            <a:r>
              <a:rPr lang="en-US" sz="2000" dirty="0"/>
              <a:t>Aggregate light approximation (with </a:t>
            </a:r>
            <a:r>
              <a:rPr lang="en-US" sz="2000" dirty="0" err="1"/>
              <a:t>luminances</a:t>
            </a:r>
            <a:r>
              <a:rPr lang="en-US" sz="2000" dirty="0"/>
              <a:t>)</a:t>
            </a:r>
            <a:r>
              <a:rPr lang="en-US" sz="1700" dirty="0"/>
              <a:t> </a:t>
            </a:r>
          </a:p>
        </p:txBody>
      </p:sp>
      <p:graphicFrame>
        <p:nvGraphicFramePr>
          <p:cNvPr id="313348" name="Object 4"/>
          <p:cNvGraphicFramePr>
            <a:graphicFrameLocks noChangeAspect="1"/>
          </p:cNvGraphicFramePr>
          <p:nvPr>
            <p:ph sz="quarter" idx="2"/>
          </p:nvPr>
        </p:nvGraphicFramePr>
        <p:xfrm>
          <a:off x="243840" y="1280160"/>
          <a:ext cx="3230880" cy="996315"/>
        </p:xfrm>
        <a:graphic>
          <a:graphicData uri="http://schemas.openxmlformats.org/presentationml/2006/ole">
            <p:oleObj spid="_x0000_s33794" name="Equation" r:id="rId4" imgW="927000" imgH="380880" progId="Equation.3">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SIGGRAPH 2011">
      <a:dk1>
        <a:srgbClr val="532903"/>
      </a:dk1>
      <a:lt1>
        <a:srgbClr val="784A2B"/>
      </a:lt1>
      <a:dk2>
        <a:srgbClr val="784A2B"/>
      </a:dk2>
      <a:lt2>
        <a:srgbClr val="96714E"/>
      </a:lt2>
      <a:accent1>
        <a:srgbClr val="78BD57"/>
      </a:accent1>
      <a:accent2>
        <a:srgbClr val="26A85C"/>
      </a:accent2>
      <a:accent3>
        <a:srgbClr val="117D7D"/>
      </a:accent3>
      <a:accent4>
        <a:srgbClr val="78BD57"/>
      </a:accent4>
      <a:accent5>
        <a:srgbClr val="43A7D7"/>
      </a:accent5>
      <a:accent6>
        <a:srgbClr val="0C569E"/>
      </a:accent6>
      <a:hlink>
        <a:srgbClr val="0C569E"/>
      </a:hlink>
      <a:folHlink>
        <a:srgbClr val="117D7D"/>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2623</TotalTime>
  <Words>5237</Words>
  <Application>Microsoft Macintosh PowerPoint</Application>
  <PresentationFormat>Custom</PresentationFormat>
  <Paragraphs>800</Paragraphs>
  <Slides>138</Slides>
  <Notes>115</Notes>
  <HiddenSlides>52</HiddenSlides>
  <MMClips>1</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138</vt:i4>
      </vt:variant>
    </vt:vector>
  </HeadingPairs>
  <TitlesOfParts>
    <vt:vector size="142" baseType="lpstr">
      <vt:lpstr>Custom Design</vt:lpstr>
      <vt:lpstr>Chart</vt:lpstr>
      <vt:lpstr>Equation</vt:lpstr>
      <vt:lpstr>Microsoft Equation</vt:lpstr>
      <vt:lpstr>Slide 1</vt:lpstr>
      <vt:lpstr>Dynamic lighting in GOW3</vt:lpstr>
      <vt:lpstr>Slide 3</vt:lpstr>
      <vt:lpstr>Motivation</vt:lpstr>
      <vt:lpstr>Types of lights in GOW3</vt:lpstr>
      <vt:lpstr>Types of lights in GOW3</vt:lpstr>
      <vt:lpstr>Types of lights in GOW3</vt:lpstr>
      <vt:lpstr>Hybrid vertex lights</vt:lpstr>
      <vt:lpstr>Hybrid vertex lights</vt:lpstr>
      <vt:lpstr>Hybrid vertex lights</vt:lpstr>
      <vt:lpstr>Interpolating Direction (wrong)</vt:lpstr>
      <vt:lpstr>Slide 12</vt:lpstr>
      <vt:lpstr>Interpolating Direction (wrong)</vt:lpstr>
      <vt:lpstr>Interpolating Direction (wrong)</vt:lpstr>
      <vt:lpstr>Interpolating Direction (wrong)</vt:lpstr>
      <vt:lpstr>Interpolating Position</vt:lpstr>
      <vt:lpstr>Interpolating Position</vt:lpstr>
      <vt:lpstr>Interpolating Position</vt:lpstr>
      <vt:lpstr>Interpolating Position</vt:lpstr>
      <vt:lpstr>Falloff function 1/3</vt:lpstr>
      <vt:lpstr>Falloff function 2/3</vt:lpstr>
      <vt:lpstr>Slide 22</vt:lpstr>
      <vt:lpstr>Slide 23</vt:lpstr>
      <vt:lpstr>Slide 24</vt:lpstr>
      <vt:lpstr>Slide 25</vt:lpstr>
      <vt:lpstr>This is still not so good</vt:lpstr>
      <vt:lpstr>This is still not so good</vt:lpstr>
      <vt:lpstr>This is still not so good</vt:lpstr>
      <vt:lpstr>This is still not so good</vt:lpstr>
      <vt:lpstr>This is still not so good</vt:lpstr>
      <vt:lpstr>This is still not so good</vt:lpstr>
      <vt:lpstr>This is still not so good</vt:lpstr>
      <vt:lpstr>Slide 33</vt:lpstr>
      <vt:lpstr>Slide 34</vt:lpstr>
      <vt:lpstr>“Better” approach</vt:lpstr>
      <vt:lpstr>“Better” approach</vt:lpstr>
      <vt:lpstr>“Better” approach</vt:lpstr>
      <vt:lpstr>“Better” approach</vt:lpstr>
      <vt:lpstr>“Better” approach</vt:lpstr>
      <vt:lpstr>“Better” approach</vt:lpstr>
      <vt:lpstr>“Better” approach</vt:lpstr>
      <vt:lpstr>“Better” approach</vt:lpstr>
      <vt:lpstr>“Better” approach</vt:lpstr>
      <vt:lpstr>“Better” approach</vt:lpstr>
      <vt:lpstr>“Better” approach</vt:lpstr>
      <vt:lpstr>“Better” approach math</vt:lpstr>
      <vt:lpstr>“Better” approach math</vt:lpstr>
      <vt:lpstr>“Better” approach math</vt:lpstr>
      <vt:lpstr>“Better” approach math</vt:lpstr>
      <vt:lpstr>“Better” approach math</vt:lpstr>
      <vt:lpstr>“Better” approach math</vt:lpstr>
      <vt:lpstr>“Better” approach math</vt:lpstr>
      <vt:lpstr>“Better” approach math</vt:lpstr>
      <vt:lpstr>“Better” approach math</vt:lpstr>
      <vt:lpstr>“Better” approach math</vt:lpstr>
      <vt:lpstr>“Better” approach math</vt:lpstr>
      <vt:lpstr>“Better” approach</vt:lpstr>
      <vt:lpstr>“Better” approach</vt:lpstr>
      <vt:lpstr>“Better” approach math</vt:lpstr>
      <vt:lpstr>Slide 60</vt:lpstr>
      <vt:lpstr>Back facing lights</vt:lpstr>
      <vt:lpstr>Back facing lights</vt:lpstr>
      <vt:lpstr>Back facing lights</vt:lpstr>
      <vt:lpstr>Back facing lights</vt:lpstr>
      <vt:lpstr>Back facing lights</vt:lpstr>
      <vt:lpstr>Slide 66</vt:lpstr>
      <vt:lpstr>This is still broken!</vt:lpstr>
      <vt:lpstr>This is still broken!</vt:lpstr>
      <vt:lpstr>This is still broken!</vt:lpstr>
      <vt:lpstr>This is still broken!</vt:lpstr>
      <vt:lpstr>This is still broken!</vt:lpstr>
      <vt:lpstr>This is still broken!</vt:lpstr>
      <vt:lpstr>This is still broken!</vt:lpstr>
      <vt:lpstr>This is still broken!</vt:lpstr>
      <vt:lpstr>This is still broken!</vt:lpstr>
      <vt:lpstr>Slide 76</vt:lpstr>
      <vt:lpstr>Fix it</vt:lpstr>
      <vt:lpstr>Slide 78</vt:lpstr>
      <vt:lpstr>Slide 79</vt:lpstr>
      <vt:lpstr>Aggregate Light Color</vt:lpstr>
      <vt:lpstr>Our method</vt:lpstr>
      <vt:lpstr>Our method</vt:lpstr>
      <vt:lpstr>Our method</vt:lpstr>
      <vt:lpstr>Our method</vt:lpstr>
      <vt:lpstr>Our method</vt:lpstr>
      <vt:lpstr>Aggregate color formula</vt:lpstr>
      <vt:lpstr>Aggregate color formula</vt:lpstr>
      <vt:lpstr>Aggregate color formula</vt:lpstr>
      <vt:lpstr>Aggregate color formula</vt:lpstr>
      <vt:lpstr>Aggregate color formula</vt:lpstr>
      <vt:lpstr>Aggregate color formula</vt:lpstr>
      <vt:lpstr>Slide 92</vt:lpstr>
      <vt:lpstr>Why this works</vt:lpstr>
      <vt:lpstr>Why this works</vt:lpstr>
      <vt:lpstr>Slide 95</vt:lpstr>
      <vt:lpstr>Slide 96</vt:lpstr>
      <vt:lpstr>Slide 97</vt:lpstr>
      <vt:lpstr>Slide 98</vt:lpstr>
      <vt:lpstr>Why this works</vt:lpstr>
      <vt:lpstr>Why this works</vt:lpstr>
      <vt:lpstr>Why this works</vt:lpstr>
      <vt:lpstr>Why this works</vt:lpstr>
      <vt:lpstr>Slide 103</vt:lpstr>
      <vt:lpstr>Remember this?</vt:lpstr>
      <vt:lpstr>Remember this?</vt:lpstr>
      <vt:lpstr>Remember this?</vt:lpstr>
      <vt:lpstr>Remember this?</vt:lpstr>
      <vt:lpstr>Remember this?</vt:lpstr>
      <vt:lpstr>Remember this?</vt:lpstr>
      <vt:lpstr>Remember this?</vt:lpstr>
      <vt:lpstr>Remember this?</vt:lpstr>
      <vt:lpstr>Remember this?</vt:lpstr>
      <vt:lpstr>Slide 113</vt:lpstr>
      <vt:lpstr>Slide 114</vt:lpstr>
      <vt:lpstr>A note on vector arithmetic</vt:lpstr>
      <vt:lpstr>A note on vector arithmetic</vt:lpstr>
      <vt:lpstr>A note on vector arithmetic</vt:lpstr>
      <vt:lpstr>A note on vector arithmetic</vt:lpstr>
      <vt:lpstr>A note on vector arithmetic</vt:lpstr>
      <vt:lpstr>A note on vector arithmetic</vt:lpstr>
      <vt:lpstr>A note on vector arithmetic</vt:lpstr>
      <vt:lpstr>A note on vector arithmetic</vt:lpstr>
      <vt:lpstr>A note on vector arithmetic</vt:lpstr>
      <vt:lpstr>A note on vector arithmetic</vt:lpstr>
      <vt:lpstr>Last step</vt:lpstr>
      <vt:lpstr>Last step</vt:lpstr>
      <vt:lpstr>Last step</vt:lpstr>
      <vt:lpstr>Last step</vt:lpstr>
      <vt:lpstr>Last step</vt:lpstr>
      <vt:lpstr>Last step</vt:lpstr>
      <vt:lpstr>Last step</vt:lpstr>
      <vt:lpstr>Slide 132</vt:lpstr>
      <vt:lpstr>Slide 133</vt:lpstr>
      <vt:lpstr>Extending to color</vt:lpstr>
      <vt:lpstr>Implementation</vt:lpstr>
      <vt:lpstr>Conclusions</vt:lpstr>
      <vt:lpstr>Questions ?</vt:lpstr>
      <vt:lpstr>History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Overby</dc:creator>
  <cp:lastModifiedBy>vfilippov</cp:lastModifiedBy>
  <cp:revision>158</cp:revision>
  <dcterms:created xsi:type="dcterms:W3CDTF">2011-08-06T15:39:12Z</dcterms:created>
  <dcterms:modified xsi:type="dcterms:W3CDTF">2011-08-07T01:39:29Z</dcterms:modified>
</cp:coreProperties>
</file>