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8" r:id="rId2"/>
    <p:sldId id="278" r:id="rId3"/>
    <p:sldId id="279" r:id="rId4"/>
    <p:sldId id="282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7" r:id="rId51"/>
    <p:sldId id="338" r:id="rId52"/>
    <p:sldId id="339" r:id="rId53"/>
    <p:sldId id="334" r:id="rId54"/>
    <p:sldId id="335" r:id="rId55"/>
    <p:sldId id="336" r:id="rId56"/>
    <p:sldId id="340" r:id="rId57"/>
    <p:sldId id="341" r:id="rId58"/>
    <p:sldId id="315" r:id="rId59"/>
    <p:sldId id="311" r:id="rId60"/>
    <p:sldId id="314" r:id="rId61"/>
    <p:sldId id="313" r:id="rId6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-78" y="-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C8699A-FAAF-46EF-9308-1610BA99AD60}" type="datetime1">
              <a:rPr lang="en-US"/>
              <a:pPr>
                <a:defRPr/>
              </a:pPr>
              <a:t>8/10/2010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BFFC9A-B1C9-4236-BFE9-D3D01CA31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-112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854222B3-8CCD-43B1-ABC7-687780F70DC8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B7DD44-98D8-42D0-9AD3-B4584D91275A}" type="slidenum">
              <a:rPr lang="en-US" smtClean="0"/>
              <a:pPr eaLnBrk="1" hangingPunct="1"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21F297E-17EC-495A-8E7A-803C6FEBFC45}" type="slidenum">
              <a:rPr lang="en-US" smtClean="0"/>
              <a:pPr eaLnBrk="1" hangingPunct="1"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306188C-8E50-49F9-BD34-A10D7BE11729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BFFC9A-B1C9-4236-BFE9-D3D01CA31DA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0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</a:t>
            </a:r>
            <a:r>
              <a:rPr lang="en-US" baseline="0" dirty="0" smtClean="0"/>
              <a:t> data structures from the </a:t>
            </a:r>
            <a:r>
              <a:rPr lang="en-US" baseline="0" smtClean="0"/>
              <a:t>graphics pipeline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reverse linked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Insertion sort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Sub-pixel intersections</a:t>
            </a:r>
          </a:p>
          <a:p>
            <a:r>
              <a:rPr lang="en-US" sz="2800" dirty="0" smtClean="0"/>
              <a:t>Pros:</a:t>
            </a:r>
          </a:p>
          <a:p>
            <a:pPr lvl="1"/>
            <a:r>
              <a:rPr lang="en-US" sz="2400" dirty="0" smtClean="0"/>
              <a:t>Slightly faster than per-sample execution</a:t>
            </a:r>
          </a:p>
          <a:p>
            <a:pPr lvl="1"/>
            <a:r>
              <a:rPr lang="en-US" sz="2400" dirty="0" smtClean="0"/>
              <a:t>Can be done with a Compute </a:t>
            </a:r>
            <a:r>
              <a:rPr lang="en-US" sz="2400" dirty="0" err="1" smtClean="0"/>
              <a:t>Shader</a:t>
            </a:r>
            <a:endParaRPr lang="en-US" sz="2400" dirty="0" smtClean="0"/>
          </a:p>
          <a:p>
            <a:r>
              <a:rPr lang="en-US" sz="2800" dirty="0" smtClean="0"/>
              <a:t>Cons:</a:t>
            </a:r>
          </a:p>
          <a:p>
            <a:pPr lvl="1"/>
            <a:r>
              <a:rPr lang="en-US" sz="2400" dirty="0" smtClean="0"/>
              <a:t>Destination Render Target is single sample</a:t>
            </a:r>
          </a:p>
          <a:p>
            <a:pPr lvl="1"/>
            <a:r>
              <a:rPr lang="en-US" sz="2400" dirty="0" err="1" smtClean="0"/>
              <a:t>Depthstencil</a:t>
            </a:r>
            <a:r>
              <a:rPr lang="en-US" sz="2400" dirty="0" smtClean="0"/>
              <a:t> testing is not available for early rejection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Worst case 370K fragments filling 40% of the frame</a:t>
            </a:r>
          </a:p>
          <a:p>
            <a:r>
              <a:rPr lang="en-US" dirty="0" smtClean="0"/>
              <a:t>2ms to store the</a:t>
            </a:r>
            <a:r>
              <a:rPr lang="en-US" baseline="0" dirty="0" smtClean="0"/>
              <a:t> fragments</a:t>
            </a:r>
          </a:p>
          <a:p>
            <a:r>
              <a:rPr lang="en-US" baseline="0" smtClean="0"/>
              <a:t>3.3ms 0-&gt;64 fps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112 -&gt; 60 fps -&gt; 32fps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C5D04-5B9F-4739-9475-3FBA020F7EC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A7E970-0A8C-4803-BE27-773BCAC96335}" type="slidenum">
              <a:rPr lang="en-US" smtClean="0"/>
              <a:pPr eaLnBrk="1" hangingPunct="1"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0BD8305-4640-4ADB-B4D4-6DE1BE40B1BE}" type="slidenum">
              <a:rPr lang="en-US" smtClean="0"/>
              <a:pPr eaLnBrk="1" hangingPunct="1"/>
              <a:t>36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8BF2-C2E0-4004-862C-24ED7489D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D12A9-326E-47C9-A6FC-8535CE392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234C-AEF5-4B5A-8044-47A971319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74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574158"/>
            <a:ext cx="8229600" cy="1126626"/>
          </a:xfrm>
        </p:spPr>
        <p:txBody>
          <a:bodyPr anchor="b">
            <a:noAutofit/>
          </a:bodyPr>
          <a:lstStyle>
            <a:lvl1pPr algn="l">
              <a:defRPr sz="24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8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89D9-1A91-43F4-81A3-877CC6EC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1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C31DE-6B89-420B-A30B-3B856E6B1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07625-49F5-4955-B9AF-364E2C12B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3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FE792-D5BB-4F5D-8714-61EDCF673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AD62-33A5-4D3A-B270-696BF6543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3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4B748-9AB3-4093-B210-5020FCB4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CAB6B-50EF-45DE-8618-863CE2BE2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b="1"/>
              <a:t>Advances in Real-Time Rendering Course</a:t>
            </a:r>
          </a:p>
          <a:p>
            <a:pPr>
              <a:defRPr/>
            </a:pPr>
            <a:r>
              <a:rPr lang="en-US"/>
              <a:t> </a:t>
            </a:r>
            <a:r>
              <a:rPr lang="en-US" sz="1000"/>
              <a:t>Siggraph 2010, Los Angeles, CA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812D-1EEA-487B-A299-CFF2018FC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8" charset="0"/>
              </a:defRPr>
            </a:lvl1pPr>
          </a:lstStyle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Advances in Real-Time Rendering Course</a:t>
            </a:r>
          </a:p>
          <a:p>
            <a:pPr>
              <a:defRPr/>
            </a:pPr>
            <a:r>
              <a:rPr lang="en-US" b="0"/>
              <a:t> </a:t>
            </a:r>
            <a:r>
              <a:rPr lang="en-US" sz="1000" b="0"/>
              <a:t>Siggraph 2010, Los Angeles, CA</a:t>
            </a:r>
            <a:endParaRPr lang="en-US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8" charset="0"/>
              </a:defRPr>
            </a:lvl1pPr>
          </a:lstStyle>
          <a:p>
            <a:pPr>
              <a:defRPr/>
            </a:pPr>
            <a:fld id="{405178F0-2183-4606-97F7-B16713CC3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3" descr="s10logoWeb450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0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10Logo_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532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0 – Render Opaque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Render all opaque geometry normally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41" name="Freeform 35"/>
          <p:cNvSpPr>
            <a:spLocks/>
          </p:cNvSpPr>
          <p:nvPr/>
        </p:nvSpPr>
        <p:spPr bwMode="auto">
          <a:xfrm rot="20157937">
            <a:off x="914107" y="2985993"/>
            <a:ext cx="627499" cy="417404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3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517525" algn="l"/>
              </a:tabLst>
            </a:pPr>
            <a:r>
              <a:rPr lang="en-US" dirty="0" smtClean="0"/>
              <a:t>0.	Render opaque scene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Render transparent scene objects</a:t>
            </a:r>
          </a:p>
          <a:p>
            <a:pPr marL="738187" lvl="1" indent="-514350"/>
            <a:r>
              <a:rPr lang="en-US" dirty="0" smtClean="0"/>
              <a:t>All fragments are stored using per-pixel linked lists</a:t>
            </a:r>
          </a:p>
          <a:p>
            <a:pPr marL="738187" lvl="1" indent="-514350"/>
            <a:r>
              <a:rPr lang="en-US" dirty="0" smtClean="0"/>
              <a:t>Store fragment’s: color, alpha, &amp; depth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Screen quad resolves and composites fragment lists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buffers</a:t>
            </a:r>
          </a:p>
          <a:p>
            <a:pPr lvl="1"/>
            <a:r>
              <a:rPr lang="en-US" dirty="0" smtClean="0"/>
              <a:t>Screen sized head pointer buffer</a:t>
            </a:r>
          </a:p>
          <a:p>
            <a:pPr lvl="1"/>
            <a:r>
              <a:rPr lang="en-US" dirty="0" smtClean="0"/>
              <a:t>Node buffer – large enough to handle all fragments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Render as usual</a:t>
            </a:r>
            <a:endParaRPr lang="en-US" i="1" dirty="0" smtClean="0"/>
          </a:p>
          <a:p>
            <a:r>
              <a:rPr lang="en-US" dirty="0" smtClean="0"/>
              <a:t>Disable render target writes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19514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4877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34877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34877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7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5087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21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621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621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19595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7373081" y="334148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7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5087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21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621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621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8" name="Freeform 35"/>
          <p:cNvSpPr>
            <a:spLocks/>
          </p:cNvSpPr>
          <p:nvPr/>
        </p:nvSpPr>
        <p:spPr bwMode="auto">
          <a:xfrm>
            <a:off x="590268" y="2286000"/>
            <a:ext cx="533400" cy="400050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6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7373081" y="334148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6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9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2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7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5087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21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621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621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8" name="Freeform 35"/>
          <p:cNvSpPr>
            <a:spLocks/>
          </p:cNvSpPr>
          <p:nvPr/>
        </p:nvSpPr>
        <p:spPr bwMode="auto">
          <a:xfrm>
            <a:off x="590268" y="2286000"/>
            <a:ext cx="533400" cy="400050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6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99" name="Elbow Connector 198"/>
          <p:cNvCxnSpPr>
            <a:endCxn id="13" idx="1"/>
          </p:cNvCxnSpPr>
          <p:nvPr/>
        </p:nvCxnSpPr>
        <p:spPr>
          <a:xfrm flipV="1">
            <a:off x="818867" y="1514475"/>
            <a:ext cx="3202302" cy="94297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7373081" y="334148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25" name="Group 224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6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0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67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70" y="3543300"/>
            <a:ext cx="533400" cy="171450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0.87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7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5087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21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621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621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8" name="Freeform 35"/>
          <p:cNvSpPr>
            <a:spLocks/>
          </p:cNvSpPr>
          <p:nvPr/>
        </p:nvSpPr>
        <p:spPr bwMode="auto">
          <a:xfrm>
            <a:off x="590268" y="2286000"/>
            <a:ext cx="533400" cy="400050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6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1" name="Shape 209"/>
          <p:cNvCxnSpPr/>
          <p:nvPr/>
        </p:nvCxnSpPr>
        <p:spPr>
          <a:xfrm rot="5400000">
            <a:off x="3019233" y="2390688"/>
            <a:ext cx="1885949" cy="419277"/>
          </a:xfrm>
          <a:prstGeom prst="bentConnector3">
            <a:avLst>
              <a:gd name="adj1" fmla="val 6834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7373081" y="334148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18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0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10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70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70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70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70" y="3543300"/>
            <a:ext cx="533400" cy="171450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0.89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0.90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7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5087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21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5621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621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70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70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70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70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70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70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70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70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70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70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70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70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70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70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70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5" name="Elbow Connector 204"/>
          <p:cNvCxnSpPr/>
          <p:nvPr/>
        </p:nvCxnSpPr>
        <p:spPr>
          <a:xfrm rot="5400000">
            <a:off x="4545044" y="2466975"/>
            <a:ext cx="1085850" cy="1066800"/>
          </a:xfrm>
          <a:prstGeom prst="bentConnector3">
            <a:avLst>
              <a:gd name="adj1" fmla="val 56041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7373081" y="334148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0" name="Freeform 35"/>
          <p:cNvSpPr>
            <a:spLocks/>
          </p:cNvSpPr>
          <p:nvPr/>
        </p:nvSpPr>
        <p:spPr bwMode="auto">
          <a:xfrm rot="16410859">
            <a:off x="1455320" y="2534703"/>
            <a:ext cx="384195" cy="1218013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3" name="Elbow Connector 202"/>
          <p:cNvCxnSpPr>
            <a:endCxn id="189" idx="1"/>
          </p:cNvCxnSpPr>
          <p:nvPr/>
        </p:nvCxnSpPr>
        <p:spPr>
          <a:xfrm flipV="1">
            <a:off x="1582769" y="2371725"/>
            <a:ext cx="3505200" cy="77152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688397" y="3886203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Culled due to existing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scene geometry depth.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3" name="Straight Arrow Connector 222"/>
          <p:cNvCxnSpPr>
            <a:endCxn id="82" idx="2"/>
          </p:cNvCxnSpPr>
          <p:nvPr/>
        </p:nvCxnSpPr>
        <p:spPr bwMode="auto">
          <a:xfrm rot="16200000" flipV="1">
            <a:off x="1076762" y="3306359"/>
            <a:ext cx="685800" cy="588187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</p:cxnSp>
      <p:sp>
        <p:nvSpPr>
          <p:cNvPr id="225" name="TextBox 224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19" name="Group 218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6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3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4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0.65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0.65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-1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" name="Freeform 35"/>
          <p:cNvSpPr>
            <a:spLocks/>
          </p:cNvSpPr>
          <p:nvPr/>
        </p:nvSpPr>
        <p:spPr bwMode="auto">
          <a:xfrm flipV="1">
            <a:off x="515969" y="2286000"/>
            <a:ext cx="990600" cy="342900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6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6" name="Elbow Connector 205"/>
          <p:cNvCxnSpPr>
            <a:endCxn id="13" idx="1"/>
          </p:cNvCxnSpPr>
          <p:nvPr/>
        </p:nvCxnSpPr>
        <p:spPr>
          <a:xfrm flipV="1">
            <a:off x="973169" y="1514475"/>
            <a:ext cx="3048000" cy="100012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7" name="Elbow Connector 206"/>
          <p:cNvCxnSpPr/>
          <p:nvPr/>
        </p:nvCxnSpPr>
        <p:spPr>
          <a:xfrm rot="16200000" flipH="1">
            <a:off x="4116419" y="2038350"/>
            <a:ext cx="1943100" cy="1066800"/>
          </a:xfrm>
          <a:prstGeom prst="bentConnector3">
            <a:avLst>
              <a:gd name="adj1" fmla="val 71598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4" name="Elbow Connector 213"/>
          <p:cNvCxnSpPr>
            <a:stCxn id="112" idx="2"/>
            <a:endCxn id="138" idx="0"/>
          </p:cNvCxnSpPr>
          <p:nvPr/>
        </p:nvCxnSpPr>
        <p:spPr bwMode="auto">
          <a:xfrm rot="5400000">
            <a:off x="4553828" y="3258294"/>
            <a:ext cx="1191" cy="1598715"/>
          </a:xfrm>
          <a:prstGeom prst="bentConnector5">
            <a:avLst>
              <a:gd name="adj1" fmla="val 21155044"/>
              <a:gd name="adj2" fmla="val 50000"/>
              <a:gd name="adj3" fmla="val 21004729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17" name="Group 216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6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615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1 – Create Linked 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0.71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3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6" name="Elbow Connector 205"/>
          <p:cNvCxnSpPr>
            <a:endCxn id="13" idx="1"/>
          </p:cNvCxnSpPr>
          <p:nvPr/>
        </p:nvCxnSpPr>
        <p:spPr>
          <a:xfrm flipV="1">
            <a:off x="973169" y="1514475"/>
            <a:ext cx="3048000" cy="100012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7" name="Elbow Connector 206"/>
          <p:cNvCxnSpPr>
            <a:stCxn id="13" idx="2"/>
            <a:endCxn id="118" idx="0"/>
          </p:cNvCxnSpPr>
          <p:nvPr/>
        </p:nvCxnSpPr>
        <p:spPr>
          <a:xfrm rot="16200000" flipH="1">
            <a:off x="4411694" y="1533525"/>
            <a:ext cx="1885950" cy="2133600"/>
          </a:xfrm>
          <a:prstGeom prst="bentConnector3">
            <a:avLst>
              <a:gd name="adj1" fmla="val 7151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4" name="Elbow Connector 213"/>
          <p:cNvCxnSpPr/>
          <p:nvPr/>
        </p:nvCxnSpPr>
        <p:spPr bwMode="auto">
          <a:xfrm rot="5400000">
            <a:off x="4513289" y="3258294"/>
            <a:ext cx="1191" cy="1598715"/>
          </a:xfrm>
          <a:prstGeom prst="bentConnector5">
            <a:avLst>
              <a:gd name="adj1" fmla="val 21155044"/>
              <a:gd name="adj2" fmla="val 50000"/>
              <a:gd name="adj3" fmla="val 21004729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" name="Freeform 35"/>
          <p:cNvSpPr>
            <a:spLocks/>
          </p:cNvSpPr>
          <p:nvPr/>
        </p:nvSpPr>
        <p:spPr bwMode="auto">
          <a:xfrm>
            <a:off x="513293" y="2228850"/>
            <a:ext cx="533400" cy="400050"/>
          </a:xfrm>
          <a:custGeom>
            <a:avLst/>
            <a:gdLst>
              <a:gd name="T0" fmla="*/ 0 w 816"/>
              <a:gd name="T1" fmla="*/ 0 h 864"/>
              <a:gd name="T2" fmla="*/ 2147483647 w 816"/>
              <a:gd name="T3" fmla="*/ 2147483647 h 864"/>
              <a:gd name="T4" fmla="*/ 2147483647 w 816"/>
              <a:gd name="T5" fmla="*/ 2147483647 h 864"/>
              <a:gd name="T6" fmla="*/ 0 w 81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64"/>
              <a:gd name="T14" fmla="*/ 816 w 81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64">
                <a:moveTo>
                  <a:pt x="0" y="0"/>
                </a:moveTo>
                <a:lnTo>
                  <a:pt x="288" y="864"/>
                </a:lnTo>
                <a:lnTo>
                  <a:pt x="816" y="4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endParaRPr lang="en-US"/>
          </a:p>
        </p:txBody>
      </p:sp>
      <p:cxnSp>
        <p:nvCxnSpPr>
          <p:cNvPr id="221" name="Elbow Connector 220"/>
          <p:cNvCxnSpPr/>
          <p:nvPr/>
        </p:nvCxnSpPr>
        <p:spPr bwMode="auto">
          <a:xfrm rot="5400000">
            <a:off x="5924446" y="3524251"/>
            <a:ext cx="1191" cy="1066800"/>
          </a:xfrm>
          <a:prstGeom prst="bentConnector5">
            <a:avLst>
              <a:gd name="adj1" fmla="val 21154918"/>
              <a:gd name="adj2" fmla="val 50559"/>
              <a:gd name="adj3" fmla="val 21004667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7235302" y="28563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 = 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15" name="Group 214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19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221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Real-Time Order Independent Transparency and Indirect Illumination Using Direct3D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Jason Yang and Jay McKee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2" t="87596" r="3105" b="2745"/>
          <a:stretch/>
        </p:blipFill>
        <p:spPr bwMode="auto">
          <a:xfrm>
            <a:off x="3998769" y="3429846"/>
            <a:ext cx="1451198" cy="79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 Buffer 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Counter allocated in GPU memory (i.e. a buffer)</a:t>
            </a:r>
          </a:p>
          <a:p>
            <a:pPr lvl="1"/>
            <a:r>
              <a:rPr lang="en-US" sz="1800" dirty="0" smtClean="0"/>
              <a:t>Atomic updates</a:t>
            </a:r>
          </a:p>
          <a:p>
            <a:pPr lvl="1"/>
            <a:r>
              <a:rPr lang="en-US" sz="1800" dirty="0" smtClean="0"/>
              <a:t>Contention issues</a:t>
            </a:r>
          </a:p>
          <a:p>
            <a:r>
              <a:rPr lang="en-US" sz="2000" dirty="0" smtClean="0"/>
              <a:t>DX11 Append feature</a:t>
            </a:r>
          </a:p>
          <a:p>
            <a:pPr lvl="1"/>
            <a:r>
              <a:rPr lang="en-US" sz="1800" dirty="0" smtClean="0"/>
              <a:t>Linear writes to a buffer</a:t>
            </a:r>
          </a:p>
          <a:p>
            <a:pPr lvl="1"/>
            <a:r>
              <a:rPr lang="en-US" sz="1800" dirty="0" smtClean="0"/>
              <a:t>Implicit writes</a:t>
            </a:r>
          </a:p>
          <a:p>
            <a:pPr lvl="2"/>
            <a:r>
              <a:rPr lang="en-US" sz="1600" dirty="0" smtClean="0"/>
              <a:t>Append()</a:t>
            </a:r>
          </a:p>
          <a:p>
            <a:pPr lvl="1"/>
            <a:r>
              <a:rPr lang="en-US" sz="1800" dirty="0" smtClean="0"/>
              <a:t>Explicit writes</a:t>
            </a:r>
          </a:p>
          <a:p>
            <a:pPr lvl="2"/>
            <a:r>
              <a:rPr lang="en-US" sz="1600" dirty="0" err="1" smtClean="0"/>
              <a:t>IncrementCounter</a:t>
            </a:r>
            <a:r>
              <a:rPr lang="en-US" sz="1600" dirty="0" smtClean="0"/>
              <a:t>()</a:t>
            </a:r>
          </a:p>
          <a:p>
            <a:pPr lvl="2"/>
            <a:r>
              <a:rPr lang="en-US" sz="1600" dirty="0" smtClean="0"/>
              <a:t>Standard memory operations</a:t>
            </a:r>
          </a:p>
          <a:p>
            <a:pPr lvl="1"/>
            <a:r>
              <a:rPr lang="en-US" sz="1800" dirty="0" smtClean="0"/>
              <a:t>Up to 60% faster than memory counters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517525" algn="l"/>
              </a:tabLst>
            </a:pPr>
            <a:r>
              <a:rPr lang="en-US" dirty="0" smtClean="0"/>
              <a:t>0.	Render opaque scene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Render transparent scene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Screen quad resolves and composites fragment lists</a:t>
            </a:r>
          </a:p>
          <a:p>
            <a:pPr marL="738187" lvl="1" indent="-514350"/>
            <a:r>
              <a:rPr lang="en-US" sz="2000" dirty="0" smtClean="0"/>
              <a:t>Single pass</a:t>
            </a:r>
          </a:p>
          <a:p>
            <a:pPr marL="738187" lvl="1" indent="-514350"/>
            <a:r>
              <a:rPr lang="en-US" sz="2000" dirty="0" smtClean="0"/>
              <a:t>Pixel </a:t>
            </a:r>
            <a:r>
              <a:rPr lang="en-US" sz="2000" dirty="0" err="1" smtClean="0"/>
              <a:t>shader</a:t>
            </a:r>
            <a:r>
              <a:rPr lang="en-US" sz="2000" dirty="0" smtClean="0"/>
              <a:t> sorts associated linked list (e.g., insertion sort)</a:t>
            </a:r>
          </a:p>
          <a:p>
            <a:pPr marL="738187" lvl="1" indent="-514350"/>
            <a:r>
              <a:rPr lang="en-US" sz="2000" dirty="0" smtClean="0"/>
              <a:t>Composite fragments in sorted order with background</a:t>
            </a:r>
          </a:p>
          <a:p>
            <a:pPr marL="738187" lvl="1" indent="-514350"/>
            <a:r>
              <a:rPr lang="en-US" sz="2000" dirty="0" smtClean="0"/>
              <a:t>Output final fragment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2 – Render Fragments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" name="TextBox 409"/>
          <p:cNvSpPr txBox="1">
            <a:spLocks noChangeArrowheads="1"/>
          </p:cNvSpPr>
          <p:nvPr/>
        </p:nvSpPr>
        <p:spPr bwMode="auto">
          <a:xfrm>
            <a:off x="145155" y="3603659"/>
            <a:ext cx="41233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(0,0)-&gt;(1,1): 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Fetch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Head Pointer: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-1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-1 indicates no fragment to render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09" name="Group 208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10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8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4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2 – Render Fragments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6" name="Elbow Connector 205"/>
          <p:cNvCxnSpPr>
            <a:endCxn id="13" idx="1"/>
          </p:cNvCxnSpPr>
          <p:nvPr/>
        </p:nvCxnSpPr>
        <p:spPr>
          <a:xfrm flipV="1">
            <a:off x="973169" y="1514475"/>
            <a:ext cx="3048000" cy="100012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7" name="Elbow Connector 206"/>
          <p:cNvCxnSpPr>
            <a:stCxn id="19" idx="0"/>
            <a:endCxn id="121" idx="0"/>
          </p:cNvCxnSpPr>
          <p:nvPr/>
        </p:nvCxnSpPr>
        <p:spPr>
          <a:xfrm rot="16200000" flipH="1">
            <a:off x="4411694" y="1533526"/>
            <a:ext cx="1885950" cy="2133600"/>
          </a:xfrm>
          <a:prstGeom prst="bentConnector3">
            <a:avLst>
              <a:gd name="adj1" fmla="val 70782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4" name="Elbow Connector 213"/>
          <p:cNvCxnSpPr/>
          <p:nvPr/>
        </p:nvCxnSpPr>
        <p:spPr bwMode="auto">
          <a:xfrm rot="5400000">
            <a:off x="4513289" y="3258294"/>
            <a:ext cx="1191" cy="1598715"/>
          </a:xfrm>
          <a:prstGeom prst="bentConnector5">
            <a:avLst>
              <a:gd name="adj1" fmla="val 21155044"/>
              <a:gd name="adj2" fmla="val 50000"/>
              <a:gd name="adj3" fmla="val 21004729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Elbow Connector 220"/>
          <p:cNvCxnSpPr/>
          <p:nvPr/>
        </p:nvCxnSpPr>
        <p:spPr bwMode="auto">
          <a:xfrm rot="5400000">
            <a:off x="5924446" y="3524251"/>
            <a:ext cx="1191" cy="1066800"/>
          </a:xfrm>
          <a:prstGeom prst="bentConnector5">
            <a:avLst>
              <a:gd name="adj1" fmla="val 21154918"/>
              <a:gd name="adj2" fmla="val 50559"/>
              <a:gd name="adj3" fmla="val 21004667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3140" y="3530878"/>
            <a:ext cx="4570809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(1,1):</a:t>
            </a:r>
          </a:p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Fetch Head Pointer: 5</a:t>
            </a:r>
          </a:p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Fetch Node Data (5)</a:t>
            </a:r>
          </a:p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Walk the list and store in temp array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56128" y="462915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456128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991988" y="462915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990503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1512437" y="462915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1512437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8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7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5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2 – Render Fragments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3140" y="3600450"/>
            <a:ext cx="4570809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(1,1):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Sort temp array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Blend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colors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and write out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56128" y="462915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0" name="Rectangle 219"/>
          <p:cNvSpPr/>
          <p:nvPr/>
        </p:nvSpPr>
        <p:spPr>
          <a:xfrm>
            <a:off x="456128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991988" y="462915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990503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1512437" y="462915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1512437" y="48006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79" name="Elbow Connector 278"/>
          <p:cNvCxnSpPr>
            <a:stCxn id="219" idx="1"/>
            <a:endCxn id="63" idx="1"/>
          </p:cNvCxnSpPr>
          <p:nvPr/>
        </p:nvCxnSpPr>
        <p:spPr bwMode="auto">
          <a:xfrm rot="10800000" flipH="1">
            <a:off x="456129" y="2457450"/>
            <a:ext cx="212241" cy="2257425"/>
          </a:xfrm>
          <a:prstGeom prst="bentConnector3">
            <a:avLst>
              <a:gd name="adj1" fmla="val -167928"/>
            </a:avLst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ffectLst>
            <a:outerShdw blurRad="40005" dist="20320" dir="5400000" algn="ctr" rotWithShape="0">
              <a:schemeClr val="bg1">
                <a:lumMod val="50000"/>
                <a:alpha val="38000"/>
              </a:scheme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4" name="Rectangle 283"/>
          <p:cNvSpPr/>
          <p:nvPr/>
        </p:nvSpPr>
        <p:spPr>
          <a:xfrm>
            <a:off x="678823" y="2343150"/>
            <a:ext cx="285824" cy="22860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741952" y="2400300"/>
            <a:ext cx="285824" cy="2286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799117" y="2457450"/>
            <a:ext cx="285824" cy="22860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21" name="Group 220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26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187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 2 – Render Fragments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7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11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45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79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13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4769" y="1085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77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11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5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79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13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4769" y="1371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77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211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45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79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13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54769" y="16573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63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683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73168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79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827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87569" y="2114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3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83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3168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779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827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87569" y="23431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63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3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3168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779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827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87569" y="25717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63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83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73168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2779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827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887569" y="28003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3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368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73168" y="3028950"/>
            <a:ext cx="304800" cy="228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79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827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87569" y="30289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63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83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73168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79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827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87569" y="3257550"/>
            <a:ext cx="304800" cy="2286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513" name="Text Box 67"/>
          <p:cNvSpPr txBox="1">
            <a:spLocks noChangeArrowheads="1"/>
          </p:cNvSpPr>
          <p:nvPr/>
        </p:nvSpPr>
        <p:spPr bwMode="auto">
          <a:xfrm>
            <a:off x="473108" y="1771650"/>
            <a:ext cx="164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Render Target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487769" y="3543300"/>
            <a:ext cx="533400" cy="17145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487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487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487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0211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4021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0.89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021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21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554569" y="3543300"/>
            <a:ext cx="533400" cy="17145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554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0.90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554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554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0879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5086484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86484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087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621369" y="3543300"/>
            <a:ext cx="533400" cy="1714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619883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0.65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21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21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6154769" y="3543300"/>
            <a:ext cx="533400" cy="17145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61547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0.71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1547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1547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6881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66881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66881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66881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215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72215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72215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72215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7549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1" name="Rectangle 130"/>
          <p:cNvSpPr/>
          <p:nvPr/>
        </p:nvSpPr>
        <p:spPr>
          <a:xfrm>
            <a:off x="77549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2" name="Rectangle 131"/>
          <p:cNvSpPr/>
          <p:nvPr/>
        </p:nvSpPr>
        <p:spPr>
          <a:xfrm>
            <a:off x="77549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77549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288369" y="35433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8288369" y="37147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8288369" y="38862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8288369" y="35433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487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487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487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>
            <a:off x="3487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4021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21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4" name="Rectangle 143"/>
          <p:cNvSpPr/>
          <p:nvPr/>
        </p:nvSpPr>
        <p:spPr>
          <a:xfrm>
            <a:off x="4021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4021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54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>
            <a:off x="4554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4554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554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087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1" name="Rectangle 150"/>
          <p:cNvSpPr/>
          <p:nvPr/>
        </p:nvSpPr>
        <p:spPr>
          <a:xfrm>
            <a:off x="5087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>
            <a:off x="5087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5087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5621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5" name="Rectangle 154"/>
          <p:cNvSpPr/>
          <p:nvPr/>
        </p:nvSpPr>
        <p:spPr>
          <a:xfrm>
            <a:off x="5621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6" name="Rectangle 155"/>
          <p:cNvSpPr/>
          <p:nvPr/>
        </p:nvSpPr>
        <p:spPr>
          <a:xfrm>
            <a:off x="5621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5621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1547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9" name="Rectangle 158"/>
          <p:cNvSpPr/>
          <p:nvPr/>
        </p:nvSpPr>
        <p:spPr>
          <a:xfrm>
            <a:off x="61547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547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61547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6881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" name="Rectangle 162"/>
          <p:cNvSpPr/>
          <p:nvPr/>
        </p:nvSpPr>
        <p:spPr>
          <a:xfrm>
            <a:off x="66881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4" name="Rectangle 163"/>
          <p:cNvSpPr/>
          <p:nvPr/>
        </p:nvSpPr>
        <p:spPr>
          <a:xfrm>
            <a:off x="66881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66881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2215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72215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72215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2215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7549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77549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7549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7549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288369" y="40576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8288369" y="42291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8288369" y="44005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8288369" y="405765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4877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0211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45545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50879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6213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6154769" y="19431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34877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0211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45545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879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6213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154769" y="222885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4877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211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5545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0879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56213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54769" y="2514600"/>
            <a:ext cx="533400" cy="285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-1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487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9" name="Rectangle 238"/>
          <p:cNvSpPr/>
          <p:nvPr/>
        </p:nvSpPr>
        <p:spPr>
          <a:xfrm>
            <a:off x="3487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0" name="Rectangle 239"/>
          <p:cNvSpPr/>
          <p:nvPr/>
        </p:nvSpPr>
        <p:spPr>
          <a:xfrm>
            <a:off x="3487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1" name="Rectangle 240"/>
          <p:cNvSpPr/>
          <p:nvPr/>
        </p:nvSpPr>
        <p:spPr>
          <a:xfrm>
            <a:off x="3487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021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3" name="Rectangle 242"/>
          <p:cNvSpPr/>
          <p:nvPr/>
        </p:nvSpPr>
        <p:spPr>
          <a:xfrm>
            <a:off x="4021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4021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" name="Rectangle 244"/>
          <p:cNvSpPr/>
          <p:nvPr/>
        </p:nvSpPr>
        <p:spPr>
          <a:xfrm>
            <a:off x="4021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554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7" name="Rectangle 246"/>
          <p:cNvSpPr/>
          <p:nvPr/>
        </p:nvSpPr>
        <p:spPr>
          <a:xfrm>
            <a:off x="4554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8" name="Rectangle 247"/>
          <p:cNvSpPr/>
          <p:nvPr/>
        </p:nvSpPr>
        <p:spPr>
          <a:xfrm>
            <a:off x="4554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9" name="Rectangle 248"/>
          <p:cNvSpPr/>
          <p:nvPr/>
        </p:nvSpPr>
        <p:spPr>
          <a:xfrm>
            <a:off x="4554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087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1" name="Rectangle 250"/>
          <p:cNvSpPr/>
          <p:nvPr/>
        </p:nvSpPr>
        <p:spPr>
          <a:xfrm>
            <a:off x="5087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2" name="Rectangle 251"/>
          <p:cNvSpPr/>
          <p:nvPr/>
        </p:nvSpPr>
        <p:spPr>
          <a:xfrm>
            <a:off x="5087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3" name="Rectangle 252"/>
          <p:cNvSpPr/>
          <p:nvPr/>
        </p:nvSpPr>
        <p:spPr>
          <a:xfrm>
            <a:off x="5087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5621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5" name="Rectangle 254"/>
          <p:cNvSpPr/>
          <p:nvPr/>
        </p:nvSpPr>
        <p:spPr>
          <a:xfrm>
            <a:off x="5621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" name="Rectangle 255"/>
          <p:cNvSpPr/>
          <p:nvPr/>
        </p:nvSpPr>
        <p:spPr>
          <a:xfrm>
            <a:off x="5621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7" name="Rectangle 256"/>
          <p:cNvSpPr/>
          <p:nvPr/>
        </p:nvSpPr>
        <p:spPr>
          <a:xfrm>
            <a:off x="5621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61547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61547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61547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61547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66881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66881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66881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66881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72215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72215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72215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215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77549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77549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2" name="Rectangle 271"/>
          <p:cNvSpPr/>
          <p:nvPr/>
        </p:nvSpPr>
        <p:spPr>
          <a:xfrm>
            <a:off x="77549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3" name="Rectangle 272"/>
          <p:cNvSpPr/>
          <p:nvPr/>
        </p:nvSpPr>
        <p:spPr>
          <a:xfrm>
            <a:off x="77549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8288369" y="45720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5" name="Rectangle 274"/>
          <p:cNvSpPr/>
          <p:nvPr/>
        </p:nvSpPr>
        <p:spPr>
          <a:xfrm>
            <a:off x="8288369" y="474345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8288369" y="4914900"/>
            <a:ext cx="533400" cy="171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8288369" y="4572000"/>
            <a:ext cx="533400" cy="514350"/>
          </a:xfrm>
          <a:prstGeom prst="rect">
            <a:avLst/>
          </a:prstGeom>
          <a:noFill/>
          <a:ln>
            <a:solidFill>
              <a:srgbClr val="2A4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7373079" y="334148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678823" y="2349113"/>
            <a:ext cx="285824" cy="228600"/>
          </a:xfrm>
          <a:prstGeom prst="rect">
            <a:avLst/>
          </a:prstGeom>
          <a:solidFill>
            <a:srgbClr val="FF99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6" name="Rectangle 285"/>
          <p:cNvSpPr/>
          <p:nvPr/>
        </p:nvSpPr>
        <p:spPr>
          <a:xfrm>
            <a:off x="678823" y="2349113"/>
            <a:ext cx="285824" cy="2286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678823" y="2349113"/>
            <a:ext cx="285824" cy="22860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7" name="Rectangle 216"/>
          <p:cNvSpPr/>
          <p:nvPr/>
        </p:nvSpPr>
        <p:spPr>
          <a:xfrm>
            <a:off x="982542" y="2343150"/>
            <a:ext cx="285824" cy="22860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8" name="Rectangle 217"/>
          <p:cNvSpPr/>
          <p:nvPr/>
        </p:nvSpPr>
        <p:spPr>
          <a:xfrm>
            <a:off x="1289743" y="3028950"/>
            <a:ext cx="285824" cy="22860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1" name="Rectangle 220"/>
          <p:cNvSpPr/>
          <p:nvPr/>
        </p:nvSpPr>
        <p:spPr>
          <a:xfrm>
            <a:off x="1593461" y="3028950"/>
            <a:ext cx="285824" cy="228600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grpSp>
        <p:nvGrpSpPr>
          <p:cNvPr id="214" name="Group 213"/>
          <p:cNvGrpSpPr/>
          <p:nvPr/>
        </p:nvGrpSpPr>
        <p:grpSpPr>
          <a:xfrm>
            <a:off x="3624058" y="3037234"/>
            <a:ext cx="3517502" cy="557742"/>
            <a:chOff x="3624058" y="3037234"/>
            <a:chExt cx="3517502" cy="557742"/>
          </a:xfrm>
        </p:grpSpPr>
        <p:sp>
          <p:nvSpPr>
            <p:cNvPr id="215" name="Text Box 67"/>
            <p:cNvSpPr txBox="1">
              <a:spLocks noChangeArrowheads="1"/>
            </p:cNvSpPr>
            <p:nvPr/>
          </p:nvSpPr>
          <p:spPr bwMode="auto">
            <a:xfrm>
              <a:off x="5269963" y="3037234"/>
              <a:ext cx="14116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Node Buffer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62405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4171847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4707766" y="32852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256194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5772463" y="328719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6320892" y="328541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6857508" y="328480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3" name="Text Box 67"/>
          <p:cNvSpPr txBox="1">
            <a:spLocks noChangeArrowheads="1"/>
          </p:cNvSpPr>
          <p:nvPr/>
        </p:nvSpPr>
        <p:spPr bwMode="auto">
          <a:xfrm>
            <a:off x="4132296" y="777571"/>
            <a:ext cx="220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Head Pointer Buffer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8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Anti-Aliasing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 coverage information in the linked list</a:t>
            </a:r>
          </a:p>
          <a:p>
            <a:r>
              <a:rPr lang="en-US" dirty="0" smtClean="0"/>
              <a:t>Resolve on per-sample</a:t>
            </a:r>
          </a:p>
          <a:p>
            <a:pPr lvl="1"/>
            <a:r>
              <a:rPr lang="en-US" dirty="0" smtClean="0"/>
              <a:t>Execute a </a:t>
            </a:r>
            <a:r>
              <a:rPr lang="en-US" dirty="0" err="1" smtClean="0"/>
              <a:t>shader</a:t>
            </a:r>
            <a:r>
              <a:rPr lang="en-US" dirty="0" smtClean="0"/>
              <a:t> at each sample location</a:t>
            </a:r>
          </a:p>
          <a:p>
            <a:pPr lvl="1"/>
            <a:r>
              <a:rPr lang="en-US" dirty="0" smtClean="0"/>
              <a:t>Use MSAA hardware</a:t>
            </a:r>
          </a:p>
          <a:p>
            <a:r>
              <a:rPr lang="en-US" dirty="0" smtClean="0"/>
              <a:t>Resolve per-pixel</a:t>
            </a:r>
          </a:p>
          <a:p>
            <a:pPr lvl="1"/>
            <a:r>
              <a:rPr lang="en-US" dirty="0" smtClean="0"/>
              <a:t>Execute a </a:t>
            </a:r>
            <a:r>
              <a:rPr lang="en-US" dirty="0" err="1" smtClean="0"/>
              <a:t>shader</a:t>
            </a:r>
            <a:r>
              <a:rPr lang="en-US" dirty="0" smtClean="0"/>
              <a:t> at each pixel location</a:t>
            </a:r>
          </a:p>
          <a:p>
            <a:pPr lvl="1"/>
            <a:r>
              <a:rPr lang="en-US" dirty="0" smtClean="0"/>
              <a:t>Average all sample contributions within the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457" y="1277755"/>
            <a:ext cx="4953000" cy="287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3074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087845"/>
              </p:ext>
            </p:extLst>
          </p:nvPr>
        </p:nvGraphicFramePr>
        <p:xfrm>
          <a:off x="449070" y="1056722"/>
          <a:ext cx="8229600" cy="1691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/>
                <a:gridCol w="2743200"/>
                <a:gridCol w="2743200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Teapot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Dragon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Linked List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743 fps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338 fps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Precalc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285 fps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143</a:t>
                      </a:r>
                      <a:r>
                        <a:rPr lang="en-US" sz="1400" baseline="0" dirty="0" smtClean="0"/>
                        <a:t> fps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Depth Peeling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579 fps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 fps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Bucket Depth Peeling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256 fps</a:t>
                      </a:r>
                      <a:endParaRPr lang="en-US" sz="1400" dirty="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Dual Depth Peeling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94 fps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55314" y="2769151"/>
            <a:ext cx="2233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Performance scaled to ATI </a:t>
            </a:r>
            <a:r>
              <a:rPr lang="en-US" sz="800" dirty="0" err="1" smtClean="0"/>
              <a:t>Radeon</a:t>
            </a:r>
            <a:r>
              <a:rPr lang="en-US" sz="800" dirty="0" smtClean="0"/>
              <a:t> HD 5770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842591"/>
            <a:ext cx="2671733" cy="180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Mecha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530600"/>
          </a:xfrm>
        </p:spPr>
        <p:txBody>
          <a:bodyPr/>
          <a:lstStyle/>
          <a:p>
            <a:r>
              <a:rPr lang="en-US" sz="2400" dirty="0" smtClean="0"/>
              <a:t>602K scene triangles</a:t>
            </a:r>
          </a:p>
          <a:p>
            <a:pPr lvl="1"/>
            <a:r>
              <a:rPr lang="en-US" sz="2000" dirty="0" smtClean="0"/>
              <a:t>254K transparent triangles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Advances in Real-Time Rendering Course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sz="1000" dirty="0" err="1" smtClean="0"/>
              <a:t>Siggraph</a:t>
            </a:r>
            <a:r>
              <a:rPr lang="en-US" sz="1000" dirty="0" smtClean="0"/>
              <a:t> 2010, Los Angeles, CA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62" y="1928054"/>
            <a:ext cx="4389341" cy="27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…Continued from Last Year</a:t>
            </a:r>
            <a:br>
              <a:rPr lang="en-US" dirty="0" smtClean="0"/>
            </a:br>
            <a:r>
              <a:rPr lang="en-US" sz="2400" dirty="0" smtClean="0"/>
              <a:t>Depth of Field using Summed Area Tables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65" y="1190900"/>
            <a:ext cx="4372423" cy="349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b="2121"/>
          <a:stretch>
            <a:fillRect/>
          </a:stretch>
        </p:blipFill>
        <p:spPr bwMode="auto">
          <a:xfrm>
            <a:off x="1172818" y="1228797"/>
            <a:ext cx="6354418" cy="3389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001" y="1285460"/>
            <a:ext cx="7017940" cy="322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Indirect Illumination with Indirect Shadows using DirectX 11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Indirect Shadowing?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ea typeface="ＭＳ Ｐゴシック" pitchFamily="34" charset="-128"/>
              </a:rPr>
              <a:t>Help perceive subtle dynamic changes </a:t>
            </a:r>
            <a:br>
              <a:rPr lang="de-DE" sz="2400" dirty="0" smtClean="0">
                <a:ea typeface="ＭＳ Ｐゴシック" pitchFamily="34" charset="-128"/>
              </a:rPr>
            </a:br>
            <a:r>
              <a:rPr lang="de-DE" sz="2400" dirty="0" smtClean="0">
                <a:ea typeface="ＭＳ Ｐゴシック" pitchFamily="34" charset="-128"/>
              </a:rPr>
              <a:t>occuring in a scene. </a:t>
            </a:r>
          </a:p>
          <a:p>
            <a:r>
              <a:rPr lang="de-DE" sz="2400" dirty="0" smtClean="0">
                <a:ea typeface="ＭＳ Ｐゴシック" pitchFamily="34" charset="-128"/>
              </a:rPr>
              <a:t>Adds helpful cues for depth perception.</a:t>
            </a:r>
          </a:p>
          <a:p>
            <a:r>
              <a:rPr lang="de-DE" sz="2400" dirty="0" smtClean="0">
                <a:ea typeface="ＭＳ Ｐゴシック" pitchFamily="34" charset="-128"/>
              </a:rPr>
              <a:t>Indirect light contribution on scene pixels more accurate.</a:t>
            </a:r>
          </a:p>
          <a:p>
            <a:r>
              <a:rPr lang="de-DE" sz="2400" dirty="0" smtClean="0">
                <a:ea typeface="ＭＳ Ｐゴシック" pitchFamily="34" charset="-128"/>
              </a:rPr>
              <a:t>Especially important for visual experience and gameplay when environments are dimmly lit or action happens away from direct light.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84163" y="173038"/>
            <a:ext cx="8229600" cy="857250"/>
          </a:xfrm>
        </p:spPr>
        <p:txBody>
          <a:bodyPr/>
          <a:lstStyle/>
          <a:p>
            <a:r>
              <a:rPr lang="en-US" smtClean="0"/>
              <a:t>4 Phases: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84163" y="1706563"/>
            <a:ext cx="8075612" cy="3262312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rabicParenR"/>
              <a:defRPr/>
            </a:pPr>
            <a:r>
              <a:rPr lang="en-US" dirty="0" smtClean="0">
                <a:ea typeface="ＭＳ Ｐゴシック" pitchFamily="34" charset="-128"/>
              </a:rPr>
              <a:t>Create 3D grid holding blocker geometry for indirect shadowing. </a:t>
            </a:r>
            <a:r>
              <a:rPr lang="en-US" sz="2000" dirty="0" smtClean="0">
                <a:ea typeface="ＭＳ Ｐゴシック" pitchFamily="34" charset="-128"/>
              </a:rPr>
              <a:t>(</a:t>
            </a:r>
            <a:r>
              <a:rPr lang="en-US" sz="2000" i="1" dirty="0" smtClean="0">
                <a:ea typeface="ＭＳ Ｐゴシック" pitchFamily="34" charset="-128"/>
              </a:rPr>
              <a:t>use DX11 Compute </a:t>
            </a:r>
            <a:r>
              <a:rPr lang="en-US" sz="2000" i="1" dirty="0" err="1" smtClean="0">
                <a:ea typeface="ＭＳ Ｐゴシック" pitchFamily="34" charset="-128"/>
              </a:rPr>
              <a:t>Shader</a:t>
            </a:r>
            <a:r>
              <a:rPr lang="en-US" sz="2000" dirty="0" smtClean="0">
                <a:ea typeface="ＭＳ Ｐゴシック" pitchFamily="34" charset="-128"/>
              </a:rPr>
              <a:t>) </a:t>
            </a:r>
          </a:p>
          <a:p>
            <a:pPr marL="457200" indent="-457200">
              <a:buFont typeface="Arial" pitchFamily="34" charset="0"/>
              <a:buAutoNum type="arabicParenR"/>
              <a:defRPr/>
            </a:pPr>
            <a:r>
              <a:rPr lang="en-US" dirty="0" smtClean="0"/>
              <a:t>Generate Reflective Shadow Maps (RSMs).</a:t>
            </a:r>
          </a:p>
          <a:p>
            <a:pPr marL="457200" indent="-457200">
              <a:buFont typeface="Arial" pitchFamily="34" charset="0"/>
              <a:buAutoNum type="arabicParenR"/>
              <a:defRPr/>
            </a:pPr>
            <a:r>
              <a:rPr lang="en-US" dirty="0" smtClean="0"/>
              <a:t>Indirect Light</a:t>
            </a:r>
          </a:p>
          <a:p>
            <a:pPr marL="457200" indent="-457200">
              <a:buFont typeface="Arial" pitchFamily="34" charset="0"/>
              <a:buAutoNum type="arabicParenR"/>
              <a:defRPr/>
            </a:pPr>
            <a:r>
              <a:rPr lang="en-US" dirty="0" smtClean="0"/>
              <a:t>Indirect Shadowing</a:t>
            </a:r>
          </a:p>
          <a:p>
            <a:pPr marL="457200" indent="-457200">
              <a:buFont typeface="Arial" pitchFamily="34" charset="0"/>
              <a:buAutoNum type="arabicParenR"/>
              <a:defRPr/>
            </a:pPr>
            <a:endParaRPr lang="en-US" dirty="0" smtClean="0"/>
          </a:p>
          <a:p>
            <a:pPr marL="457200" indent="-457200">
              <a:buFont typeface="Arial" pitchFamily="34" charset="0"/>
              <a:buAutoNum type="arabicParenR"/>
              <a:defRPr/>
            </a:pPr>
            <a:endParaRPr lang="en-US" dirty="0" smtClean="0"/>
          </a:p>
          <a:p>
            <a:pPr marL="457200" indent="-457200">
              <a:buFont typeface="Arial" pitchFamily="34" charset="0"/>
              <a:buAutoNum type="arabicParenR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52500"/>
          </a:xfrm>
        </p:spPr>
        <p:txBody>
          <a:bodyPr/>
          <a:lstStyle/>
          <a:p>
            <a:pPr algn="ctr"/>
            <a:r>
              <a:rPr lang="en-US" smtClean="0"/>
              <a:t>PHASE #1</a:t>
            </a:r>
          </a:p>
        </p:txBody>
      </p:sp>
      <p:sp>
        <p:nvSpPr>
          <p:cNvPr id="17411" name="Title 1"/>
          <p:cNvSpPr txBox="1">
            <a:spLocks/>
          </p:cNvSpPr>
          <p:nvPr/>
        </p:nvSpPr>
        <p:spPr bwMode="auto">
          <a:xfrm>
            <a:off x="350838" y="2228850"/>
            <a:ext cx="82296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sz="3200"/>
              <a:t>Create 3D grid containing blocker geometry for shadowing.</a:t>
            </a:r>
          </a:p>
          <a:p>
            <a:pPr algn="ctr"/>
            <a:endParaRPr lang="en-US" sz="3200" b="1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316038"/>
            <a:ext cx="195262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316038"/>
            <a:ext cx="410051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89188" y="1492250"/>
            <a:ext cx="700087" cy="31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900" b="1" dirty="0">
                <a:solidFill>
                  <a:srgbClr val="000000"/>
                </a:solidFill>
              </a:rPr>
              <a:t>(0,0,0</a:t>
            </a:r>
            <a:r>
              <a:rPr lang="de-DE" sz="1000" dirty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2403475"/>
            <a:ext cx="194468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1200" dirty="0">
                <a:solidFill>
                  <a:srgbClr val="000000"/>
                </a:solidFill>
              </a:rPr>
              <a:t>eol = End of list (0xffffffff)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3475" y="2546350"/>
            <a:ext cx="1220788" cy="191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solidFill>
                  <a:srgbClr val="000000"/>
                </a:solidFill>
              </a:rPr>
              <a:t>Insert triangles of </a:t>
            </a:r>
            <a:r>
              <a:rPr lang="de-DE" sz="1600" b="1" dirty="0">
                <a:solidFill>
                  <a:srgbClr val="000000"/>
                </a:solidFill>
              </a:rPr>
              <a:t>low LOD </a:t>
            </a:r>
            <a:r>
              <a:rPr lang="de-DE" sz="1600" dirty="0">
                <a:solidFill>
                  <a:srgbClr val="000000"/>
                </a:solidFill>
              </a:rPr>
              <a:t>versions of blocker geometry into cells of 3D grid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57250"/>
          </a:xfrm>
        </p:spPr>
        <p:txBody>
          <a:bodyPr/>
          <a:lstStyle/>
          <a:p>
            <a:r>
              <a:rPr lang="de-DE" sz="2800" smtClean="0"/>
              <a:t>Create 3D grid for shadow blocker geometry</a:t>
            </a:r>
            <a:endParaRPr lang="en-US" sz="2000" smtClean="0"/>
          </a:p>
        </p:txBody>
      </p:sp>
      <p:sp>
        <p:nvSpPr>
          <p:cNvPr id="9" name="Rectangle 8"/>
          <p:cNvSpPr/>
          <p:nvPr/>
        </p:nvSpPr>
        <p:spPr>
          <a:xfrm>
            <a:off x="2354263" y="2808288"/>
            <a:ext cx="700087" cy="31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900" b="1" dirty="0">
                <a:solidFill>
                  <a:srgbClr val="000000"/>
                </a:solidFill>
              </a:rPr>
              <a:t>(0,1,0</a:t>
            </a:r>
            <a:r>
              <a:rPr lang="de-DE" sz="1000" dirty="0">
                <a:solidFill>
                  <a:srgbClr val="000000"/>
                </a:solidFill>
              </a:rPr>
              <a:t>)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52500"/>
          </a:xfrm>
        </p:spPr>
        <p:txBody>
          <a:bodyPr/>
          <a:lstStyle/>
          <a:p>
            <a:pPr algn="ctr"/>
            <a:r>
              <a:rPr lang="en-US" smtClean="0"/>
              <a:t>PHASE #2</a:t>
            </a: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631825" y="1897063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cs typeface="Arial" pitchFamily="34" charset="0"/>
              </a:rPr>
              <a:t>Generate RSMs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Reflective Shadow Map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5425" y="1550988"/>
            <a:ext cx="8229600" cy="3309937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RSM is like a standard shadow map but with added information such as color, normal, flux, etc.</a:t>
            </a:r>
          </a:p>
          <a:p>
            <a:r>
              <a:rPr lang="en-US" smtClean="0">
                <a:ea typeface="ＭＳ Ｐゴシック" pitchFamily="34" charset="-128"/>
              </a:rPr>
              <a:t>Pixels in RSM considered as point light sources for 1 bounce indirect light.</a:t>
            </a:r>
          </a:p>
          <a:p>
            <a:r>
              <a:rPr lang="en-US" smtClean="0">
                <a:ea typeface="ＭＳ Ｐゴシック" pitchFamily="34" charset="-128"/>
              </a:rPr>
              <a:t>Create 1 RSM for each light source you want to contribute indirect light.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608138"/>
            <a:ext cx="263048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1608138"/>
            <a:ext cx="2762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008438" y="4537075"/>
            <a:ext cx="73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Color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6934200" y="4537075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Normal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2024063" y="679450"/>
            <a:ext cx="4479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701A1A"/>
                </a:solidFill>
              </a:rPr>
              <a:t>RSM ~ G-Buffer for lights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08138"/>
            <a:ext cx="263048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4"/>
          <p:cNvSpPr txBox="1">
            <a:spLocks noChangeArrowheads="1"/>
          </p:cNvSpPr>
          <p:nvPr/>
        </p:nvSpPr>
        <p:spPr bwMode="auto">
          <a:xfrm>
            <a:off x="1019175" y="4537075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5242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Fast creation of linked lists of arbitrary size </a:t>
            </a:r>
            <a:br>
              <a:rPr lang="en-US" sz="2400" dirty="0" smtClean="0"/>
            </a:br>
            <a:r>
              <a:rPr lang="en-US" sz="2400" dirty="0" smtClean="0"/>
              <a:t>on the GPU using D3D11</a:t>
            </a:r>
          </a:p>
          <a:p>
            <a:r>
              <a:rPr lang="en-US" sz="2400" dirty="0" smtClean="0"/>
              <a:t>Integration into the standard graphics pipeline</a:t>
            </a:r>
          </a:p>
          <a:p>
            <a:pPr lvl="1"/>
            <a:r>
              <a:rPr lang="en-US" sz="2000" dirty="0" smtClean="0"/>
              <a:t>Demonstrates compute from </a:t>
            </a:r>
            <a:r>
              <a:rPr lang="en-US" sz="2000" dirty="0" err="1" smtClean="0"/>
              <a:t>rasterized</a:t>
            </a:r>
            <a:r>
              <a:rPr lang="en-US" sz="2000" dirty="0" smtClean="0"/>
              <a:t> data</a:t>
            </a:r>
          </a:p>
          <a:p>
            <a:pPr lvl="1"/>
            <a:r>
              <a:rPr lang="en-US" sz="2000" dirty="0" err="1" smtClean="0"/>
              <a:t>DirectCompute</a:t>
            </a:r>
            <a:r>
              <a:rPr lang="en-US" sz="2000" dirty="0" smtClean="0"/>
              <a:t> features in Pixel </a:t>
            </a:r>
            <a:r>
              <a:rPr lang="en-US" sz="2000" dirty="0" err="1" smtClean="0"/>
              <a:t>Shader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Examples:</a:t>
            </a:r>
          </a:p>
          <a:p>
            <a:pPr lvl="1"/>
            <a:r>
              <a:rPr lang="en-US" sz="2000" dirty="0" smtClean="0"/>
              <a:t>Order Independent Transparency (OIT)</a:t>
            </a:r>
          </a:p>
          <a:p>
            <a:pPr lvl="1"/>
            <a:r>
              <a:rPr lang="en-US" sz="2000" dirty="0" smtClean="0"/>
              <a:t>Indirect Shadowing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52500"/>
          </a:xfrm>
        </p:spPr>
        <p:txBody>
          <a:bodyPr/>
          <a:lstStyle/>
          <a:p>
            <a:pPr algn="ctr"/>
            <a:r>
              <a:rPr lang="en-US" smtClean="0"/>
              <a:t>PHASE #3</a:t>
            </a: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457200" y="1752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cs typeface="Arial" pitchFamily="34" charset="0"/>
              </a:rPr>
              <a:t>Indirect Light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Indirect Light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At this point, assumed you have: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Main scene G-buffer with color, position, normal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Generated RSMs with color, position, normal</a:t>
            </a:r>
          </a:p>
          <a:p>
            <a:r>
              <a:rPr lang="en-US" smtClean="0">
                <a:ea typeface="ＭＳ Ｐゴシック" pitchFamily="34" charset="-128"/>
              </a:rPr>
              <a:t>Separate indirect light and indirect shadow phases so you can use different buffer sizes based on performance needs.</a:t>
            </a:r>
          </a:p>
          <a:p>
            <a:r>
              <a:rPr lang="en-US" smtClean="0">
                <a:ea typeface="ＭＳ Ｐゴシック" pitchFamily="34" charset="-128"/>
              </a:rPr>
              <a:t>In this example both phases use 1/4 size buffer.</a:t>
            </a:r>
          </a:p>
          <a:p>
            <a:pPr>
              <a:buFont typeface="Arial" pitchFamily="34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2238" y="206375"/>
            <a:ext cx="8229600" cy="857250"/>
          </a:xfrm>
        </p:spPr>
        <p:txBody>
          <a:bodyPr/>
          <a:lstStyle/>
          <a:p>
            <a:r>
              <a:rPr lang="en-US" smtClean="0"/>
              <a:t>Full-screen quad. For each scene pixel:</a:t>
            </a:r>
          </a:p>
        </p:txBody>
      </p:sp>
      <p:sp>
        <p:nvSpPr>
          <p:cNvPr id="24579" name="Content Placeholder 7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0572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Transform scene pixel position </a:t>
            </a:r>
          </a:p>
          <a:p>
            <a:pPr>
              <a:buFont typeface="Arial" pitchFamily="34" charset="0"/>
              <a:buNone/>
            </a:pPr>
            <a:r>
              <a:rPr lang="en-US" smtClean="0">
                <a:ea typeface="ＭＳ Ｐゴシック" pitchFamily="34" charset="-128"/>
              </a:rPr>
              <a:t>   and normal to RSM space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5238"/>
            <a:ext cx="71897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Indirect Light Accumulate 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825625"/>
          </a:xfrm>
        </p:spPr>
        <p:txBody>
          <a:bodyPr/>
          <a:lstStyle/>
          <a:p>
            <a:r>
              <a:rPr lang="en-US" sz="2400" smtClean="0">
                <a:ea typeface="ＭＳ Ｐゴシック" pitchFamily="34" charset="-128"/>
              </a:rPr>
              <a:t>For each scene pixel, loop through RSM </a:t>
            </a:r>
          </a:p>
          <a:p>
            <a:pPr>
              <a:buFont typeface="Arial" pitchFamily="34" charset="0"/>
              <a:buNone/>
            </a:pPr>
            <a:r>
              <a:rPr lang="en-US" sz="2400" smtClean="0">
                <a:ea typeface="ＭＳ Ｐゴシック" pitchFamily="34" charset="-128"/>
              </a:rPr>
              <a:t>	kernel pixels, do standard lighting calculation between RSM kernel pixel and scene pixel and accumulate light.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5604" name="Picture 2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562225"/>
            <a:ext cx="6429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2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Problem!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701800"/>
            <a:ext cx="8229600" cy="3170238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Too many samples per kernel will kill performance…but we need very large kernel to get good visual results.</a:t>
            </a:r>
          </a:p>
          <a:p>
            <a:r>
              <a:rPr lang="en-US" smtClean="0">
                <a:ea typeface="ＭＳ Ｐゴシック" pitchFamily="34" charset="-128"/>
              </a:rPr>
              <a:t>For decent results need  &gt;= 512x512 as well as big kernel  &gt;= 80x80</a:t>
            </a:r>
          </a:p>
          <a:p>
            <a:pPr>
              <a:buFont typeface="Arial" pitchFamily="34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Solution:</a:t>
            </a:r>
            <a:br>
              <a:rPr lang="en-US" smtClean="0"/>
            </a:br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Don’t use the full kernel for each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screen pixel.</a:t>
            </a:r>
          </a:p>
          <a:p>
            <a:r>
              <a:rPr lang="en-US" dirty="0" smtClean="0">
                <a:ea typeface="ＭＳ Ｐゴシック" pitchFamily="34" charset="-128"/>
              </a:rPr>
              <a:t>Instead, use dithered pattern of pixels which only considers 1 out of </a:t>
            </a:r>
            <a:r>
              <a:rPr lang="en-US" dirty="0" err="1" smtClean="0">
                <a:ea typeface="ＭＳ Ｐゴシック" pitchFamily="34" charset="-128"/>
              </a:rPr>
              <a:t>NxN</a:t>
            </a:r>
            <a:r>
              <a:rPr lang="en-US" dirty="0" smtClean="0">
                <a:ea typeface="ＭＳ Ｐゴシック" pitchFamily="34" charset="-128"/>
              </a:rPr>
              <a:t> pixels each time in the light accumulation loop.</a:t>
            </a:r>
          </a:p>
          <a:p>
            <a:r>
              <a:rPr lang="en-US" dirty="0" smtClean="0">
                <a:ea typeface="ＭＳ Ｐゴシック" pitchFamily="34" charset="-128"/>
              </a:rPr>
              <a:t>Dithered pattern position uses scene pixel screen position modulo N.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Indirect Lighting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724025"/>
            <a:ext cx="8229600" cy="323215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However, the dithered pattern used to calculate indirect light falling on screen pixel still won’t be smooth…</a:t>
            </a:r>
          </a:p>
          <a:p>
            <a:r>
              <a:rPr lang="en-US" smtClean="0">
                <a:ea typeface="ＭＳ Ｐゴシック" pitchFamily="34" charset="-128"/>
              </a:rPr>
              <a:t>Perform bilateral filter with up-sample to smooth things out and go to main scene image size.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952500"/>
          </a:xfrm>
        </p:spPr>
        <p:txBody>
          <a:bodyPr/>
          <a:lstStyle/>
          <a:p>
            <a:pPr algn="ctr"/>
            <a:r>
              <a:rPr lang="en-US" smtClean="0"/>
              <a:t>PHASE #4</a:t>
            </a:r>
          </a:p>
        </p:txBody>
      </p:sp>
      <p:sp>
        <p:nvSpPr>
          <p:cNvPr id="29699" name="Title 1"/>
          <p:cNvSpPr txBox="1">
            <a:spLocks/>
          </p:cNvSpPr>
          <p:nvPr/>
        </p:nvSpPr>
        <p:spPr bwMode="auto">
          <a:xfrm>
            <a:off x="457200" y="1752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cs typeface="Arial" pitchFamily="34" charset="0"/>
              </a:rPr>
              <a:t>Indirect Shadowing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Indirect Shadowing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782763"/>
            <a:ext cx="8229600" cy="32543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Similar steps, full screen quad, transform scene pixel to RSM, but instead of lighting calculation…</a:t>
            </a:r>
          </a:p>
          <a:p>
            <a:r>
              <a:rPr lang="en-US" smtClean="0">
                <a:ea typeface="ＭＳ Ｐゴシック" pitchFamily="34" charset="-128"/>
              </a:rPr>
              <a:t>Accumulate the amount of *</a:t>
            </a:r>
            <a:r>
              <a:rPr lang="en-US" b="1" smtClean="0">
                <a:ea typeface="ＭＳ Ｐゴシック" pitchFamily="34" charset="-128"/>
              </a:rPr>
              <a:t>blocked</a:t>
            </a:r>
            <a:r>
              <a:rPr lang="en-US" smtClean="0">
                <a:ea typeface="ＭＳ Ｐゴシック" pitchFamily="34" charset="-128"/>
              </a:rPr>
              <a:t>* light between RSM kernel and scene pixel.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you estimate amount of </a:t>
            </a:r>
            <a:br>
              <a:rPr lang="en-US" smtClean="0"/>
            </a:br>
            <a:r>
              <a:rPr lang="en-US" smtClean="0"/>
              <a:t>blocked light?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ea typeface="ＭＳ Ｐゴシック" pitchFamily="34" charset="-128"/>
              </a:rPr>
              <a:t>Trace N rays from scene pixel to RSM </a:t>
            </a:r>
            <a:br>
              <a:rPr lang="de-DE" sz="2400" dirty="0" smtClean="0">
                <a:ea typeface="ＭＳ Ｐゴシック" pitchFamily="34" charset="-128"/>
              </a:rPr>
            </a:br>
            <a:r>
              <a:rPr lang="de-DE" sz="2400" dirty="0" smtClean="0">
                <a:ea typeface="ＭＳ Ｐゴシック" pitchFamily="34" charset="-128"/>
              </a:rPr>
              <a:t>kernel pixels and check for blocking triangles </a:t>
            </a:r>
            <a:br>
              <a:rPr lang="de-DE" sz="2400" dirty="0" smtClean="0">
                <a:ea typeface="ＭＳ Ｐゴシック" pitchFamily="34" charset="-128"/>
              </a:rPr>
            </a:br>
            <a:r>
              <a:rPr lang="de-DE" sz="2400" dirty="0" smtClean="0">
                <a:ea typeface="ＭＳ Ｐゴシック" pitchFamily="34" charset="-128"/>
              </a:rPr>
              <a:t>from the 3D grid step.</a:t>
            </a:r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Accumulate indirect light from *blocked* RSM kernel pixels only!</a:t>
            </a:r>
          </a:p>
          <a:p>
            <a:r>
              <a:rPr lang="en-US" sz="2400" dirty="0" smtClean="0">
                <a:ea typeface="ＭＳ Ｐゴシック" pitchFamily="34" charset="-128"/>
              </a:rPr>
              <a:t>Apply bilateral filter and up-sample.</a:t>
            </a:r>
          </a:p>
          <a:p>
            <a:r>
              <a:rPr lang="en-US" sz="2400" dirty="0" smtClean="0">
                <a:ea typeface="ＭＳ Ｐゴシック" pitchFamily="34" charset="-128"/>
              </a:rPr>
              <a:t>SUBTRACT result from indirect light in previous step.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A-buffer – Carpenter ‘84</a:t>
            </a:r>
          </a:p>
          <a:p>
            <a:pPr lvl="1"/>
            <a:r>
              <a:rPr lang="en-US" sz="2000" dirty="0" smtClean="0"/>
              <a:t>CPU side linked list per-pixel for anti-aliasing</a:t>
            </a:r>
          </a:p>
          <a:p>
            <a:r>
              <a:rPr lang="en-US" sz="2400" dirty="0" smtClean="0"/>
              <a:t>Fixed array per-pixel</a:t>
            </a:r>
          </a:p>
          <a:p>
            <a:pPr lvl="1"/>
            <a:r>
              <a:rPr lang="en-US" sz="2000" dirty="0" smtClean="0"/>
              <a:t>F-buffer, stencil routed A-buffer, Z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buffer, and k-buffer, Slice map, bucket depth peeling</a:t>
            </a:r>
          </a:p>
          <a:p>
            <a:r>
              <a:rPr lang="en-US" sz="2400" dirty="0" smtClean="0"/>
              <a:t>Multi-pass</a:t>
            </a:r>
          </a:p>
          <a:p>
            <a:pPr lvl="1"/>
            <a:r>
              <a:rPr lang="en-US" sz="2000" u="sng" dirty="0" smtClean="0"/>
              <a:t>Depth peeling methods</a:t>
            </a:r>
            <a:r>
              <a:rPr lang="en-US" sz="2000" dirty="0" smtClean="0"/>
              <a:t> for transparency</a:t>
            </a:r>
          </a:p>
          <a:p>
            <a:r>
              <a:rPr lang="en-US" sz="2400" dirty="0" smtClean="0"/>
              <a:t>Recent</a:t>
            </a:r>
          </a:p>
          <a:p>
            <a:pPr lvl="1"/>
            <a:r>
              <a:rPr lang="en-US" sz="2000" dirty="0" err="1" smtClean="0"/>
              <a:t>Freepipe</a:t>
            </a:r>
            <a:r>
              <a:rPr lang="en-US" sz="2000" dirty="0" smtClean="0"/>
              <a:t>, </a:t>
            </a:r>
            <a:r>
              <a:rPr lang="en-US" sz="2000" dirty="0" err="1" smtClean="0"/>
              <a:t>PreCalc</a:t>
            </a:r>
            <a:r>
              <a:rPr lang="en-US" sz="2000" dirty="0" smtClean="0"/>
              <a:t> [DX11 SDK]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7/28/2010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Indirect Light</a:t>
            </a:r>
          </a:p>
        </p:txBody>
      </p:sp>
      <p:pic>
        <p:nvPicPr>
          <p:cNvPr id="35843" name="Picture 3" descr="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25"/>
            <a:ext cx="532765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After Indirect Shadowing</a:t>
            </a:r>
          </a:p>
        </p:txBody>
      </p:sp>
      <p:pic>
        <p:nvPicPr>
          <p:cNvPr id="36867" name="Picture 4" descr="IL-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25"/>
            <a:ext cx="5364163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Full Scene</a:t>
            </a:r>
          </a:p>
        </p:txBody>
      </p:sp>
      <p:pic>
        <p:nvPicPr>
          <p:cNvPr id="37891" name="Picture 3" descr="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25"/>
            <a:ext cx="624363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5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0588"/>
            <a:ext cx="59626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684213"/>
          </a:xfrm>
        </p:spPr>
        <p:txBody>
          <a:bodyPr/>
          <a:lstStyle/>
          <a:p>
            <a:pPr>
              <a:defRPr/>
            </a:pPr>
            <a:r>
              <a:rPr lang="de-DE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>No Indirect Lighting</a:t>
            </a:r>
            <a:r>
              <a:rPr lang="en-US" b="0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/>
            </a:r>
            <a:br>
              <a:rPr lang="en-US" b="0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>With Indirect Lighting</a:t>
            </a:r>
            <a:r>
              <a:rPr lang="en-US" b="0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/>
            </a:r>
            <a:br>
              <a:rPr lang="en-US" b="0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33795" name="Picture 4" descr="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2813"/>
            <a:ext cx="59626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5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>Indirect Lighting + Shadowing</a:t>
            </a:r>
            <a:r>
              <a:rPr lang="en-US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  <a:t/>
            </a:r>
            <a:br>
              <a:rPr lang="en-US" kern="0" dirty="0" smtClean="0">
                <a:solidFill>
                  <a:srgbClr val="000000"/>
                </a:solidFill>
                <a:ea typeface="ヒラギノ角ゴ Pro W3" pitchFamily="80" charset="-128"/>
                <a:cs typeface="ヒラギノ角ゴ Pro W3" pitchFamily="80" charset="-128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34819" name="Picture 3" descr="IndirectLight_WithIndirectShadow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2813"/>
            <a:ext cx="59626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Demo Time</a:t>
            </a:r>
          </a:p>
        </p:txBody>
      </p:sp>
    </p:spTree>
    <p:extLst>
      <p:ext uri="{BB962C8B-B14F-4D97-AF65-F5344CB8AC3E}">
        <p14:creationId xmlns:p14="http://schemas.microsoft.com/office/powerpoint/2010/main" val="6958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Fairly simple implementation. All but the 3D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grid phase is probably in your pipeline today.</a:t>
            </a:r>
          </a:p>
          <a:p>
            <a:r>
              <a:rPr lang="en-US" sz="2400" dirty="0" smtClean="0">
                <a:ea typeface="ＭＳ Ｐゴシック" pitchFamily="34" charset="-128"/>
              </a:rPr>
              <a:t>Fully dynamic. No pre-generated data required.</a:t>
            </a:r>
          </a:p>
          <a:p>
            <a:r>
              <a:rPr lang="en-US" sz="2400" dirty="0" smtClean="0">
                <a:ea typeface="ＭＳ Ｐゴシック" pitchFamily="34" charset="-128"/>
              </a:rPr>
              <a:t>Offers a “playground” to experiment with ray-casting and per-pixel data structures in DX11.</a:t>
            </a:r>
          </a:p>
          <a:p>
            <a:r>
              <a:rPr lang="en-US" sz="2400" dirty="0" smtClean="0">
                <a:ea typeface="ＭＳ Ｐゴシック" pitchFamily="34" charset="-128"/>
              </a:rPr>
              <a:t>70-110 fps on AMD HD5970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12800x800		--  9 shadow rays per pixel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32x32x32 grid. 	-- ~6000 blocker triangles per frame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Holger Grün</a:t>
            </a:r>
            <a:r>
              <a:rPr lang="en-US" dirty="0"/>
              <a:t>, Nicolas </a:t>
            </a:r>
            <a:r>
              <a:rPr lang="en-US" dirty="0" smtClean="0"/>
              <a:t>Thibieroz,</a:t>
            </a:r>
            <a:br>
              <a:rPr lang="en-US" dirty="0" smtClean="0"/>
            </a:br>
            <a:r>
              <a:rPr lang="en-US" dirty="0" smtClean="0"/>
              <a:t>Justin </a:t>
            </a:r>
            <a:r>
              <a:rPr lang="en-US" dirty="0"/>
              <a:t>Hensley, Abe Wiley, Dan Roeger, David Hoff, and Tom Frisinger </a:t>
            </a:r>
            <a:r>
              <a:rPr lang="en-US" dirty="0" smtClean="0"/>
              <a:t>– AMD</a:t>
            </a:r>
          </a:p>
          <a:p>
            <a:r>
              <a:rPr lang="en-US" dirty="0"/>
              <a:t>Chris Oat – </a:t>
            </a:r>
            <a:r>
              <a:rPr lang="en-US" dirty="0" err="1"/>
              <a:t>Rockstar</a:t>
            </a:r>
            <a:r>
              <a:rPr lang="en-US" dirty="0"/>
              <a:t> New England</a:t>
            </a:r>
          </a:p>
          <a:p>
            <a:r>
              <a:rPr lang="en-US" dirty="0" err="1" smtClean="0"/>
              <a:t>Jakub</a:t>
            </a:r>
            <a:r>
              <a:rPr lang="en-US" dirty="0" smtClean="0"/>
              <a:t> </a:t>
            </a:r>
            <a:r>
              <a:rPr lang="en-US" dirty="0" err="1"/>
              <a:t>Klarowicz</a:t>
            </a:r>
            <a:r>
              <a:rPr lang="en-US" dirty="0"/>
              <a:t> – </a:t>
            </a:r>
            <a:r>
              <a:rPr lang="en-US" dirty="0" err="1"/>
              <a:t>Techland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Yang J., Hensley J., </a:t>
            </a:r>
            <a:r>
              <a:rPr lang="en-US" sz="2000" dirty="0"/>
              <a:t>Grün </a:t>
            </a:r>
            <a:r>
              <a:rPr lang="en-US" sz="2000" dirty="0" smtClean="0"/>
              <a:t>H., Thibieroz N.: Real-Time Concurrent Linked List Construction on the GPU. In Rendering Techniques 2010: </a:t>
            </a:r>
            <a:r>
              <a:rPr lang="en-US" sz="2000" dirty="0" err="1" smtClean="0"/>
              <a:t>Eurographics</a:t>
            </a:r>
            <a:r>
              <a:rPr lang="en-US" sz="2000" dirty="0" smtClean="0"/>
              <a:t> Symposium on Rendering (2010), vol. 29, </a:t>
            </a:r>
            <a:r>
              <a:rPr lang="en-US" sz="2000" dirty="0" err="1" smtClean="0"/>
              <a:t>Eurographics</a:t>
            </a:r>
            <a:r>
              <a:rPr lang="en-US" sz="2000" dirty="0" smtClean="0"/>
              <a:t>.</a:t>
            </a:r>
          </a:p>
          <a:p>
            <a:r>
              <a:rPr lang="en-US" sz="2000"/>
              <a:t>Grün </a:t>
            </a:r>
            <a:r>
              <a:rPr lang="en-US" sz="2000" dirty="0" smtClean="0"/>
              <a:t>H., Thibieroz N.: OIT and Indirect Illumination using DX11 Linked Lists.  In Proceedings of Game Developers Conference 2010 (Mar. </a:t>
            </a:r>
            <a:r>
              <a:rPr lang="en-US" sz="2000" dirty="0"/>
              <a:t>2010). http://developer.amd.com/gpu_assets/OIT%20and%20Indirect%20Illumination%20using%20DX11%20Linked%20Lists_forweb.ppsx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List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Two Buffers</a:t>
            </a:r>
          </a:p>
          <a:p>
            <a:pPr lvl="1"/>
            <a:r>
              <a:rPr lang="en-US" sz="1800" dirty="0" smtClean="0"/>
              <a:t>Head pointer buffer</a:t>
            </a:r>
          </a:p>
          <a:p>
            <a:pPr lvl="2"/>
            <a:r>
              <a:rPr lang="en-US" sz="1600" dirty="0" smtClean="0"/>
              <a:t>addresses/offsets</a:t>
            </a:r>
          </a:p>
          <a:p>
            <a:pPr lvl="2"/>
            <a:r>
              <a:rPr lang="en-US" sz="1600" dirty="0"/>
              <a:t>Initialized to end-of-list (EOL) value (e.g., -1</a:t>
            </a:r>
            <a:r>
              <a:rPr lang="en-US" sz="1600" dirty="0" smtClean="0"/>
              <a:t>)</a:t>
            </a:r>
          </a:p>
          <a:p>
            <a:pPr lvl="1"/>
            <a:r>
              <a:rPr lang="en-US" sz="1800" dirty="0" smtClean="0"/>
              <a:t>Node buffer</a:t>
            </a:r>
          </a:p>
          <a:p>
            <a:pPr lvl="2"/>
            <a:r>
              <a:rPr lang="en-US" sz="1600" dirty="0" smtClean="0"/>
              <a:t>arbitrary payload data + “next pointer”</a:t>
            </a:r>
          </a:p>
          <a:p>
            <a:r>
              <a:rPr lang="en-US" sz="2000" dirty="0" smtClean="0"/>
              <a:t>Each </a:t>
            </a:r>
            <a:r>
              <a:rPr lang="en-US" sz="2000" dirty="0" err="1" smtClean="0"/>
              <a:t>shader</a:t>
            </a:r>
            <a:r>
              <a:rPr lang="en-US" sz="2000" dirty="0" smtClean="0"/>
              <a:t> thread</a:t>
            </a:r>
          </a:p>
          <a:p>
            <a:pPr marL="687387" lvl="1" indent="-457200">
              <a:buFont typeface="+mj-lt"/>
              <a:buAutoNum type="arabicPeriod"/>
            </a:pPr>
            <a:r>
              <a:rPr lang="en-US" sz="1800" dirty="0" smtClean="0"/>
              <a:t>Retrieve and increment global counter value</a:t>
            </a:r>
          </a:p>
          <a:p>
            <a:pPr marL="687387" lvl="1" indent="-457200">
              <a:buFont typeface="+mj-lt"/>
              <a:buAutoNum type="arabicPeriod"/>
            </a:pPr>
            <a:r>
              <a:rPr lang="en-US" sz="1800" dirty="0" smtClean="0"/>
              <a:t>Atomic exchange into head pointer buffer</a:t>
            </a:r>
          </a:p>
          <a:p>
            <a:pPr marL="687387" lvl="1" indent="-457200">
              <a:buFont typeface="+mj-lt"/>
              <a:buAutoNum type="arabicPeriod"/>
            </a:pPr>
            <a:r>
              <a:rPr lang="en-US" sz="1800" dirty="0" smtClean="0"/>
              <a:t>Add new entry into the node buffer at location from step 1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http://developer.amd.com/samples/demos/pages/ATIRadeonHD5800SeriesRealTimeDemos.aspx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6026"/>
            <a:ext cx="8229600" cy="35661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RWStructuredBuffer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RWStructuredCounter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RWTexture2D&lt;</a:t>
            </a:r>
            <a:r>
              <a:rPr lang="en-US" sz="105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&gt;     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tRWFragmentListHead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RWTexture2D&lt;</a:t>
            </a: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&gt;  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tRWFragmentColor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RWTexture2D&lt;</a:t>
            </a: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int2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&gt;    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tRWFragmentDepthAndLink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earlydepthstencil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]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PS(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PsInput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input )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vFragment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ComputeFragmentColor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(input);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int2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vScreenAddress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= int2(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input.vPositionSS.xy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Get counter value and increment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nNewFragmentAddress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RWStructuredCounter.IncrementCounter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(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nNewFragmentAddress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== FRAGMENT_LIST_NULL ) { </a:t>
            </a: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 }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Update head buffer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nOldFragmentAddress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InterlockedExchange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tRWFragmentListHead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vScreenAddress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],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nNewHeadAddress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nOldHeadAddress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);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Write the fragment attributes to the node buffer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int2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GetAddress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nNewFragmentAddress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);</a:t>
            </a:r>
          </a:p>
          <a:p>
            <a:pPr marL="344488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tRWFragmentColor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vFragment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688975" indent="-344488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tRWFragmentDepthAndLink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vAddress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05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int2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 </a:t>
            </a:r>
            <a:r>
              <a:rPr lang="en-US" sz="105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5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saturate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input.vPositionSS.z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))*</a:t>
            </a:r>
            <a:r>
              <a:rPr lang="en-US" sz="105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0x7fffffff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050" dirty="0" err="1" smtClean="0">
                <a:latin typeface="Courier New" pitchFamily="49" charset="0"/>
                <a:cs typeface="Courier New" pitchFamily="49" charset="0"/>
              </a:rPr>
              <a:t>nOldFragmentAddress</a:t>
            </a: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);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    return;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05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724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Independent Transparency</a:t>
            </a:r>
            <a:br>
              <a:rPr lang="en-US" dirty="0" smtClean="0"/>
            </a:br>
            <a:r>
              <a:rPr lang="en-US" sz="1800" dirty="0" smtClean="0"/>
              <a:t>Construction by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Classical problem in computer graphics</a:t>
            </a:r>
          </a:p>
          <a:p>
            <a:r>
              <a:rPr lang="en-US" sz="2000" dirty="0" smtClean="0"/>
              <a:t>Correct rendering of semi-transparent geometry requires sorting – blending is an order dependent operation</a:t>
            </a:r>
          </a:p>
          <a:p>
            <a:r>
              <a:rPr lang="en-US" sz="2000" dirty="0" smtClean="0"/>
              <a:t>Sometimes sorting triangles is enough but not always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Difficult to sort</a:t>
            </a:r>
            <a:r>
              <a:rPr lang="en-US" sz="1800" dirty="0" smtClean="0"/>
              <a:t>: Multiple meshes interacting (many draw calls)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Impossible to sort</a:t>
            </a:r>
            <a:r>
              <a:rPr lang="en-US" sz="1800" dirty="0" smtClean="0"/>
              <a:t>: Intersecting triangles (must sort fragments)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73169" y="3360749"/>
            <a:ext cx="1767504" cy="1233476"/>
            <a:chOff x="3718897" y="3335784"/>
            <a:chExt cx="1767504" cy="1233476"/>
          </a:xfrm>
        </p:grpSpPr>
        <p:sp>
          <p:nvSpPr>
            <p:cNvPr id="5" name="Isosceles Triangle 4"/>
            <p:cNvSpPr/>
            <p:nvPr/>
          </p:nvSpPr>
          <p:spPr bwMode="auto">
            <a:xfrm rot="14622386">
              <a:off x="4120623" y="3089268"/>
              <a:ext cx="611142" cy="1414594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 bwMode="auto">
            <a:xfrm>
              <a:off x="4679047" y="3335784"/>
              <a:ext cx="807354" cy="107155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 bwMode="auto">
            <a:xfrm rot="19592122">
              <a:off x="3992944" y="3497710"/>
              <a:ext cx="807354" cy="107155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 bwMode="auto">
            <a:xfrm rot="14622386">
              <a:off x="4047770" y="3353352"/>
              <a:ext cx="450707" cy="1036055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9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40746" y="3405391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9A45B"/>
                </a:solidFill>
              </a:rPr>
              <a:t>Try doing this</a:t>
            </a:r>
            <a:br>
              <a:rPr lang="en-US" sz="2400" dirty="0" smtClean="0">
                <a:solidFill>
                  <a:srgbClr val="F9A45B"/>
                </a:solidFill>
              </a:rPr>
            </a:br>
            <a:r>
              <a:rPr lang="en-US" sz="2400" dirty="0" smtClean="0">
                <a:solidFill>
                  <a:srgbClr val="F9A45B"/>
                </a:solidFill>
              </a:rPr>
              <a:t>in PowerPoint!</a:t>
            </a:r>
            <a:endParaRPr lang="en-US" sz="2400" dirty="0">
              <a:solidFill>
                <a:srgbClr val="F9A45B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Independent Transparency </a:t>
            </a:r>
            <a:br>
              <a:rPr lang="en-US" dirty="0" smtClean="0"/>
            </a:br>
            <a:r>
              <a:rPr lang="en-US" dirty="0" smtClean="0"/>
              <a:t>with Per-Pixel Linked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Computes correct transparency</a:t>
            </a:r>
          </a:p>
          <a:p>
            <a:r>
              <a:rPr lang="en-US" dirty="0" smtClean="0"/>
              <a:t>Good performance</a:t>
            </a:r>
          </a:p>
          <a:p>
            <a:r>
              <a:rPr lang="en-US" dirty="0" smtClean="0"/>
              <a:t>Works with depth and stencil testing</a:t>
            </a:r>
          </a:p>
          <a:p>
            <a:r>
              <a:rPr lang="en-US" dirty="0" smtClean="0"/>
              <a:t>Works with and without MSAA</a:t>
            </a:r>
          </a:p>
          <a:p>
            <a:r>
              <a:rPr lang="en-US" dirty="0" smtClean="0"/>
              <a:t>Example of </a:t>
            </a:r>
            <a:r>
              <a:rPr lang="en-US" smtClean="0"/>
              <a:t>programmable blend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517525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0.	Render opaque scene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Render transparent scene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Screen quad resolves and composites fragment lists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7/28/2010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Advances in Real-Time Rendering Course</a:t>
            </a:r>
          </a:p>
          <a:p>
            <a:pPr>
              <a:defRPr/>
            </a:pPr>
            <a:r>
              <a:rPr lang="en-US" smtClean="0"/>
              <a:t> </a:t>
            </a:r>
            <a:r>
              <a:rPr lang="en-US" sz="1000" smtClean="0"/>
              <a:t>Siggraph 2010, Los Angeles,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2836</Words>
  <Application>Microsoft Office PowerPoint</Application>
  <PresentationFormat>On-screen Show (16:9)</PresentationFormat>
  <Paragraphs>1020</Paragraphs>
  <Slides>61</Slides>
  <Notes>13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Real-Time Order Independent Transparency and Indirect Illumination Using Direct3D 11</vt:lpstr>
      <vt:lpstr>…Continued from Last Year Depth of Field using Summed Area Tables</vt:lpstr>
      <vt:lpstr>Today’s Overview</vt:lpstr>
      <vt:lpstr>Background</vt:lpstr>
      <vt:lpstr>Linked List Construction</vt:lpstr>
      <vt:lpstr>Order Independent Transparency Construction by Example</vt:lpstr>
      <vt:lpstr>Order Independent Transparency  with Per-Pixel Linked Lists</vt:lpstr>
      <vt:lpstr>Algorithm Overview</vt:lpstr>
      <vt:lpstr>Step 0 – Render Opaque</vt:lpstr>
      <vt:lpstr>Algorithm Overview</vt:lpstr>
      <vt:lpstr>Setup</vt:lpstr>
      <vt:lpstr>Step 1 – Create Linked List</vt:lpstr>
      <vt:lpstr>Step 1 – Create Linked List</vt:lpstr>
      <vt:lpstr>Step 1 – Create Linked List</vt:lpstr>
      <vt:lpstr>Step 1 – Create Linked List</vt:lpstr>
      <vt:lpstr>Step 1 – Create Linked List</vt:lpstr>
      <vt:lpstr>Step 1 – Create Linked List</vt:lpstr>
      <vt:lpstr>Step 1 – Create Linked List</vt:lpstr>
      <vt:lpstr>Node Buffer Counter</vt:lpstr>
      <vt:lpstr>Algorithm Overview</vt:lpstr>
      <vt:lpstr>Step 2 – Render Fragments</vt:lpstr>
      <vt:lpstr>Step 2 – Render Fragments</vt:lpstr>
      <vt:lpstr>Step 2 – Render Fragments</vt:lpstr>
      <vt:lpstr>Step 2 – Render Fragments</vt:lpstr>
      <vt:lpstr>Anti-Aliasing</vt:lpstr>
      <vt:lpstr>Demo</vt:lpstr>
      <vt:lpstr>Performance Comparison</vt:lpstr>
      <vt:lpstr>Mecha Demo</vt:lpstr>
      <vt:lpstr>Layers</vt:lpstr>
      <vt:lpstr>Scaling</vt:lpstr>
      <vt:lpstr>Indirect Illumination with Indirect Shadows using DirectX 11</vt:lpstr>
      <vt:lpstr>Why Indirect Shadowing?</vt:lpstr>
      <vt:lpstr>4 Phases:</vt:lpstr>
      <vt:lpstr>PHASE #1</vt:lpstr>
      <vt:lpstr>Create 3D grid for shadow blocker geometry</vt:lpstr>
      <vt:lpstr>PHASE #2</vt:lpstr>
      <vt:lpstr>Reflective Shadow Map</vt:lpstr>
      <vt:lpstr>PowerPoint Presentation</vt:lpstr>
      <vt:lpstr>PHASE #3</vt:lpstr>
      <vt:lpstr>Indirect Light</vt:lpstr>
      <vt:lpstr>Full-screen quad. For each scene pixel:</vt:lpstr>
      <vt:lpstr>Indirect Light Accumulate </vt:lpstr>
      <vt:lpstr>Problem! </vt:lpstr>
      <vt:lpstr>Solution: </vt:lpstr>
      <vt:lpstr>Indirect Lighting</vt:lpstr>
      <vt:lpstr>PHASE #4</vt:lpstr>
      <vt:lpstr>Indirect Shadowing</vt:lpstr>
      <vt:lpstr>How do you estimate amount of  blocked light?</vt:lpstr>
      <vt:lpstr>Indirect Light</vt:lpstr>
      <vt:lpstr>After Indirect Shadowing</vt:lpstr>
      <vt:lpstr>Full Scene</vt:lpstr>
      <vt:lpstr>No Indirect Lighting </vt:lpstr>
      <vt:lpstr>With Indirect Lighting </vt:lpstr>
      <vt:lpstr>Indirect Lighting + Shadowing </vt:lpstr>
      <vt:lpstr>Demo Time</vt:lpstr>
      <vt:lpstr>Summary:</vt:lpstr>
      <vt:lpstr>Thanks</vt:lpstr>
      <vt:lpstr>References</vt:lpstr>
      <vt:lpstr>Questions?</vt:lpstr>
      <vt:lpstr>Code Example</vt:lpstr>
    </vt:vector>
  </TitlesOfParts>
  <Company>Northeastern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Real-Time Rendering</dc:title>
  <dc:creator>Natalya Tatarchuk</dc:creator>
  <cp:lastModifiedBy>jasony</cp:lastModifiedBy>
  <cp:revision>77</cp:revision>
  <dcterms:created xsi:type="dcterms:W3CDTF">2010-04-07T23:52:34Z</dcterms:created>
  <dcterms:modified xsi:type="dcterms:W3CDTF">2010-08-10T22:15:03Z</dcterms:modified>
</cp:coreProperties>
</file>