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78" r:id="rId2"/>
    <p:sldId id="304" r:id="rId3"/>
    <p:sldId id="292" r:id="rId4"/>
    <p:sldId id="296" r:id="rId5"/>
    <p:sldId id="299" r:id="rId6"/>
    <p:sldId id="301" r:id="rId7"/>
    <p:sldId id="300" r:id="rId8"/>
    <p:sldId id="293" r:id="rId9"/>
    <p:sldId id="303" r:id="rId10"/>
    <p:sldId id="294" r:id="rId11"/>
    <p:sldId id="288" r:id="rId12"/>
    <p:sldId id="289" r:id="rId13"/>
    <p:sldId id="298" r:id="rId14"/>
    <p:sldId id="291" r:id="rId15"/>
    <p:sldId id="295" r:id="rId16"/>
    <p:sldId id="279" r:id="rId17"/>
    <p:sldId id="280" r:id="rId18"/>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2"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2"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2"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2"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2" charset="-128"/>
        <a:cs typeface="+mn-cs"/>
      </a:defRPr>
    </a:lvl5pPr>
    <a:lvl6pPr marL="2286000" algn="l" defTabSz="914400" rtl="0" eaLnBrk="1" latinLnBrk="0" hangingPunct="1">
      <a:defRPr kern="1200">
        <a:solidFill>
          <a:schemeClr val="tx1"/>
        </a:solidFill>
        <a:latin typeface="Arial" charset="0"/>
        <a:ea typeface="ＭＳ Ｐゴシック" pitchFamily="-112" charset="-128"/>
        <a:cs typeface="+mn-cs"/>
      </a:defRPr>
    </a:lvl6pPr>
    <a:lvl7pPr marL="2743200" algn="l" defTabSz="914400" rtl="0" eaLnBrk="1" latinLnBrk="0" hangingPunct="1">
      <a:defRPr kern="1200">
        <a:solidFill>
          <a:schemeClr val="tx1"/>
        </a:solidFill>
        <a:latin typeface="Arial" charset="0"/>
        <a:ea typeface="ＭＳ Ｐゴシック" pitchFamily="-112" charset="-128"/>
        <a:cs typeface="+mn-cs"/>
      </a:defRPr>
    </a:lvl7pPr>
    <a:lvl8pPr marL="3200400" algn="l" defTabSz="914400" rtl="0" eaLnBrk="1" latinLnBrk="0" hangingPunct="1">
      <a:defRPr kern="1200">
        <a:solidFill>
          <a:schemeClr val="tx1"/>
        </a:solidFill>
        <a:latin typeface="Arial" charset="0"/>
        <a:ea typeface="ＭＳ Ｐゴシック" pitchFamily="-112" charset="-128"/>
        <a:cs typeface="+mn-cs"/>
      </a:defRPr>
    </a:lvl8pPr>
    <a:lvl9pPr marL="3657600" algn="l" defTabSz="914400" rtl="0" eaLnBrk="1" latinLnBrk="0" hangingPunct="1">
      <a:defRPr kern="1200">
        <a:solidFill>
          <a:schemeClr val="tx1"/>
        </a:solidFill>
        <a:latin typeface="Arial" charset="0"/>
        <a:ea typeface="ＭＳ Ｐゴシック" pitchFamily="-11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6154" autoAdjust="0"/>
  </p:normalViewPr>
  <p:slideViewPr>
    <p:cSldViewPr snapToGrid="0">
      <p:cViewPr varScale="1">
        <p:scale>
          <a:sx n="43" d="100"/>
          <a:sy n="43" d="100"/>
        </p:scale>
        <p:origin x="-2166" y="-10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50833662-DBCA-4C0B-8173-DE93411C6A76}" type="datetime1">
              <a:rPr lang="en-US"/>
              <a:pPr>
                <a:defRPr/>
              </a:pPr>
              <a:t>8/9/2010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770B03EC-81AC-40F9-8338-60316CC02F3E}" type="slidenum">
              <a:rPr lang="en-US"/>
              <a:pPr>
                <a:defRPr/>
              </a:pPr>
              <a:t>‹#›</a:t>
            </a:fld>
            <a:endParaRPr lang="en-US"/>
          </a:p>
        </p:txBody>
      </p:sp>
    </p:spTree>
    <p:extLst>
      <p:ext uri="{BB962C8B-B14F-4D97-AF65-F5344CB8AC3E}">
        <p14:creationId xmlns:p14="http://schemas.microsoft.com/office/powerpoint/2010/main" val="173551296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We often</a:t>
            </a:r>
            <a:r>
              <a:rPr lang="en-US" baseline="0" dirty="0" smtClean="0"/>
              <a:t> hear people ask: “is graphics a solved problem”? “Are we done now”? Well, no, far from it.</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In</a:t>
            </a:r>
            <a:r>
              <a:rPr lang="en-US" baseline="0" dirty="0" smtClean="0"/>
              <a:t> previous generations it was enough to focus on normal mapping or some other technique that made the pretty pixels prettier. It was enough of a challenge just to get it to work. While there’s a lot of innovation still happening in those areas, in pushing the hardware to the limit;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Now that’s not enough – we have to do more! (with often less frame and memory budget..)</a:t>
            </a:r>
          </a:p>
          <a:p>
            <a:pPr marL="0" marR="0" lvl="1" indent="0" algn="l" defTabSz="457200" rtl="0" eaLnBrk="0" fontAlgn="base" latinLnBrk="0" hangingPunct="0">
              <a:lnSpc>
                <a:spcPct val="100000"/>
              </a:lnSpc>
              <a:spcBef>
                <a:spcPct val="30000"/>
              </a:spcBef>
              <a:spcAft>
                <a:spcPct val="0"/>
              </a:spcAft>
              <a:buClrTx/>
              <a:buSzTx/>
              <a:buFontTx/>
              <a:buNone/>
              <a:tabLst/>
              <a:defRPr/>
            </a:pPr>
            <a:r>
              <a:rPr lang="en-US" dirty="0" smtClean="0"/>
              <a:t>Rather than any one or two key graphics features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770B03EC-81AC-40F9-8338-60316CC02F3E}" type="slidenum">
              <a:rPr lang="en-US" smtClean="0"/>
              <a:pPr>
                <a:defRPr/>
              </a:pPr>
              <a:t>3</a:t>
            </a:fld>
            <a:endParaRPr lang="en-US"/>
          </a:p>
        </p:txBody>
      </p:sp>
    </p:spTree>
    <p:extLst>
      <p:ext uri="{BB962C8B-B14F-4D97-AF65-F5344CB8AC3E}">
        <p14:creationId xmlns:p14="http://schemas.microsoft.com/office/powerpoint/2010/main" val="1170747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common theme in the talks throughout the course is ho</a:t>
            </a:r>
            <a:r>
              <a:rPr lang="en-US" baseline="0" dirty="0" smtClean="0"/>
              <a:t>w does a graphics feature go through the pipeline. For example, Per </a:t>
            </a:r>
            <a:r>
              <a:rPr lang="en-US" baseline="0" dirty="0" err="1" smtClean="0"/>
              <a:t>Einarsson</a:t>
            </a:r>
            <a:r>
              <a:rPr lang="en-US" baseline="0" dirty="0" smtClean="0"/>
              <a:t> and Sam Martin will discuss how they integrated global illumination into Frostbite’s engine and their choices along the way. Robert </a:t>
            </a:r>
            <a:r>
              <a:rPr lang="en-US" baseline="0" dirty="0" err="1" smtClean="0"/>
              <a:t>Kihl</a:t>
            </a:r>
            <a:r>
              <a:rPr lang="en-US" baseline="0" dirty="0" smtClean="0"/>
              <a:t> will talk about how they improved the artist workflow for generation of destructible environments. 	</a:t>
            </a:r>
            <a:endParaRPr lang="en-US" dirty="0"/>
          </a:p>
        </p:txBody>
      </p:sp>
      <p:sp>
        <p:nvSpPr>
          <p:cNvPr id="4" name="Slide Number Placeholder 3"/>
          <p:cNvSpPr>
            <a:spLocks noGrp="1"/>
          </p:cNvSpPr>
          <p:nvPr>
            <p:ph type="sldNum" sz="quarter" idx="10"/>
          </p:nvPr>
        </p:nvSpPr>
        <p:spPr/>
        <p:txBody>
          <a:bodyPr/>
          <a:lstStyle/>
          <a:p>
            <a:pPr>
              <a:defRPr/>
            </a:pPr>
            <a:fld id="{770B03EC-81AC-40F9-8338-60316CC02F3E}" type="slidenum">
              <a:rPr lang="en-US" smtClean="0"/>
              <a:pPr>
                <a:defRPr/>
              </a:pPr>
              <a:t>12</a:t>
            </a:fld>
            <a:endParaRPr lang="en-US"/>
          </a:p>
        </p:txBody>
      </p:sp>
    </p:spTree>
    <p:extLst>
      <p:ext uri="{BB962C8B-B14F-4D97-AF65-F5344CB8AC3E}">
        <p14:creationId xmlns:p14="http://schemas.microsoft.com/office/powerpoint/2010/main" val="579321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A good technique is judged not just on performance alone</a:t>
            </a:r>
          </a:p>
          <a:p>
            <a:r>
              <a:rPr lang="en-US" dirty="0" smtClean="0"/>
              <a:t>We Know We Can Optimize Shaders…</a:t>
            </a:r>
          </a:p>
          <a:p>
            <a:r>
              <a:rPr lang="en-US" dirty="0" smtClean="0"/>
              <a:t>How the heck do we get this thing</a:t>
            </a:r>
            <a:r>
              <a:rPr lang="en-US" baseline="0" dirty="0" smtClean="0"/>
              <a:t> into memory? Runtime storage,  load times, runtime bandwidth considerations… Can it be stored in an efficient manner on the GPU? </a:t>
            </a:r>
            <a:endParaRPr lang="en-US" dirty="0"/>
          </a:p>
        </p:txBody>
      </p:sp>
      <p:sp>
        <p:nvSpPr>
          <p:cNvPr id="4" name="Slide Number Placeholder 3"/>
          <p:cNvSpPr>
            <a:spLocks noGrp="1"/>
          </p:cNvSpPr>
          <p:nvPr>
            <p:ph type="sldNum" sz="quarter" idx="10"/>
          </p:nvPr>
        </p:nvSpPr>
        <p:spPr/>
        <p:txBody>
          <a:bodyPr/>
          <a:lstStyle/>
          <a:p>
            <a:pPr>
              <a:defRPr/>
            </a:pPr>
            <a:fld id="{770B03EC-81AC-40F9-8338-60316CC02F3E}" type="slidenum">
              <a:rPr lang="en-US" smtClean="0"/>
              <a:pPr>
                <a:defRPr/>
              </a:pPr>
              <a:t>14</a:t>
            </a:fld>
            <a:endParaRPr lang="en-US"/>
          </a:p>
        </p:txBody>
      </p:sp>
    </p:spTree>
    <p:extLst>
      <p:ext uri="{BB962C8B-B14F-4D97-AF65-F5344CB8AC3E}">
        <p14:creationId xmlns:p14="http://schemas.microsoft.com/office/powerpoint/2010/main" val="1469035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effectLst/>
                <a:latin typeface="+mn-lt"/>
                <a:ea typeface="ＭＳ Ｐゴシック" pitchFamily="-107" charset="-128"/>
                <a:cs typeface="ＭＳ Ｐゴシック" pitchFamily="-107" charset="-128"/>
              </a:rPr>
              <a:t> </a:t>
            </a:r>
          </a:p>
          <a:p>
            <a:r>
              <a:rPr lang="en-US" sz="1200" kern="1200" dirty="0" smtClean="0">
                <a:solidFill>
                  <a:schemeClr val="tx1"/>
                </a:solidFill>
                <a:effectLst/>
                <a:latin typeface="+mn-lt"/>
                <a:ea typeface="ＭＳ Ｐゴシック" pitchFamily="-107" charset="-128"/>
                <a:cs typeface="ＭＳ Ｐゴシック" pitchFamily="-107" charset="-128"/>
              </a:rPr>
              <a:t/>
            </a:r>
            <a:br>
              <a:rPr lang="en-US" sz="1200" kern="1200" dirty="0" smtClean="0">
                <a:solidFill>
                  <a:schemeClr val="tx1"/>
                </a:solidFill>
                <a:effectLst/>
                <a:latin typeface="+mn-lt"/>
                <a:ea typeface="ＭＳ Ｐゴシック" pitchFamily="-107" charset="-128"/>
                <a:cs typeface="ＭＳ Ｐゴシック" pitchFamily="-107" charset="-128"/>
              </a:rPr>
            </a:br>
            <a:endParaRPr lang="en-US" sz="1200" kern="1200" dirty="0" smtClean="0">
              <a:solidFill>
                <a:schemeClr val="tx1"/>
              </a:solidFill>
              <a:effectLst/>
              <a:latin typeface="+mn-lt"/>
              <a:ea typeface="ＭＳ Ｐゴシック" pitchFamily="-107" charset="-128"/>
              <a:cs typeface="ＭＳ Ｐゴシック" pitchFamily="-107" charset="-128"/>
            </a:endParaRPr>
          </a:p>
          <a:p>
            <a:r>
              <a:rPr lang="en-US" sz="1200" kern="1200" dirty="0" smtClean="0">
                <a:solidFill>
                  <a:schemeClr val="tx1"/>
                </a:solidFill>
                <a:effectLst/>
                <a:latin typeface="+mn-lt"/>
                <a:ea typeface="ＭＳ Ｐゴシック" pitchFamily="-107" charset="-128"/>
                <a:cs typeface="ＭＳ Ｐゴシック" pitchFamily="-107" charset="-128"/>
              </a:rPr>
              <a:t> </a:t>
            </a:r>
          </a:p>
          <a:p>
            <a:endParaRPr lang="en-US" dirty="0"/>
          </a:p>
        </p:txBody>
      </p:sp>
      <p:sp>
        <p:nvSpPr>
          <p:cNvPr id="4" name="Slide Number Placeholder 3"/>
          <p:cNvSpPr>
            <a:spLocks noGrp="1"/>
          </p:cNvSpPr>
          <p:nvPr>
            <p:ph type="sldNum" sz="quarter" idx="10"/>
          </p:nvPr>
        </p:nvSpPr>
        <p:spPr/>
        <p:txBody>
          <a:bodyPr/>
          <a:lstStyle/>
          <a:p>
            <a:pPr>
              <a:defRPr/>
            </a:pPr>
            <a:fld id="{770B03EC-81AC-40F9-8338-60316CC02F3E}" type="slidenum">
              <a:rPr lang="en-US" smtClean="0"/>
              <a:pPr>
                <a:defRPr/>
              </a:pPr>
              <a:t>16</a:t>
            </a:fld>
            <a:endParaRPr lang="en-US"/>
          </a:p>
        </p:txBody>
      </p:sp>
    </p:spTree>
    <p:extLst>
      <p:ext uri="{BB962C8B-B14F-4D97-AF65-F5344CB8AC3E}">
        <p14:creationId xmlns:p14="http://schemas.microsoft.com/office/powerpoint/2010/main" val="1073193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sz="1200" kern="1200" dirty="0">
              <a:solidFill>
                <a:schemeClr val="tx1"/>
              </a:solidFill>
              <a:effectLst/>
              <a:latin typeface="+mn-lt"/>
              <a:ea typeface="ＭＳ Ｐゴシック" pitchFamily="-107" charset="-128"/>
              <a:cs typeface="ＭＳ Ｐゴシック" pitchFamily="-107" charset="-128"/>
            </a:endParaRPr>
          </a:p>
        </p:txBody>
      </p:sp>
      <p:sp>
        <p:nvSpPr>
          <p:cNvPr id="4" name="Slide Number Placeholder 3"/>
          <p:cNvSpPr>
            <a:spLocks noGrp="1"/>
          </p:cNvSpPr>
          <p:nvPr>
            <p:ph type="sldNum" sz="quarter" idx="10"/>
          </p:nvPr>
        </p:nvSpPr>
        <p:spPr/>
        <p:txBody>
          <a:bodyPr/>
          <a:lstStyle/>
          <a:p>
            <a:pPr>
              <a:defRPr/>
            </a:pPr>
            <a:fld id="{770B03EC-81AC-40F9-8338-60316CC02F3E}" type="slidenum">
              <a:rPr lang="en-US" smtClean="0"/>
              <a:pPr>
                <a:defRPr/>
              </a:pPr>
              <a:t>17</a:t>
            </a:fld>
            <a:endParaRPr lang="en-US"/>
          </a:p>
        </p:txBody>
      </p:sp>
    </p:spTree>
    <p:extLst>
      <p:ext uri="{BB962C8B-B14F-4D97-AF65-F5344CB8AC3E}">
        <p14:creationId xmlns:p14="http://schemas.microsoft.com/office/powerpoint/2010/main" val="1073193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Even if graphics is crucial to the game (like Halo Reach, which you see in this image), you still have to distribute your budget among your features for a given frame. </a:t>
            </a:r>
            <a:r>
              <a:rPr lang="en-US" dirty="0" smtClean="0"/>
              <a:t>Graphics</a:t>
            </a:r>
            <a:r>
              <a:rPr lang="en-US" baseline="0" dirty="0" smtClean="0"/>
              <a:t> is not the only thing that’s competing for the performance budget (33 or 16 </a:t>
            </a:r>
            <a:r>
              <a:rPr lang="en-US" baseline="0" dirty="0" err="1" smtClean="0"/>
              <a:t>ms</a:t>
            </a:r>
            <a:r>
              <a:rPr lang="en-US" baseline="0" dirty="0" smtClean="0"/>
              <a:t>)  - but certainly one of the most performance-critical aspects of the game. If we break down the frame you see here, you’ll see elements of a c</a:t>
            </a:r>
            <a:r>
              <a:rPr lang="en-US" dirty="0" smtClean="0"/>
              <a:t>omplex</a:t>
            </a:r>
            <a:r>
              <a:rPr lang="en-US" baseline="0" dirty="0" smtClean="0"/>
              <a:t> world, </a:t>
            </a:r>
            <a:r>
              <a:rPr lang="en-US" dirty="0" smtClean="0"/>
              <a:t>many hero vehicles</a:t>
            </a:r>
            <a:r>
              <a:rPr lang="en-US" baseline="0" dirty="0" smtClean="0"/>
              <a:t> and characters </a:t>
            </a:r>
            <a:r>
              <a:rPr lang="en-US" dirty="0" smtClean="0"/>
              <a:t>at once, effects, destructible environments, detailed</a:t>
            </a:r>
            <a:r>
              <a:rPr lang="en-US" baseline="0" dirty="0" smtClean="0"/>
              <a:t> lighting, terrain, far away elements of the environment, and </a:t>
            </a:r>
            <a:r>
              <a:rPr lang="en-US" dirty="0" smtClean="0"/>
              <a:t>that’s just the tip of the iceberg!</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So we have to be smart</a:t>
            </a:r>
            <a:r>
              <a:rPr lang="en-US" baseline="0" dirty="0" smtClean="0"/>
              <a:t> about what features we choose.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5990C42-E074-4C08-A18A-C0F72741FCE3}"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Differentiation is important. Many games are hitting the </a:t>
            </a:r>
            <a:r>
              <a:rPr lang="en-US" dirty="0" err="1" smtClean="0"/>
              <a:t>photoreal</a:t>
            </a:r>
            <a:r>
              <a:rPr lang="en-US" baseline="0" dirty="0" smtClean="0"/>
              <a:t> bar right now and even more will in the future</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So, how</a:t>
            </a:r>
            <a:r>
              <a:rPr lang="en-US" baseline="0" dirty="0" smtClean="0"/>
              <a:t> will you stand out from the crowd: focus on what matters to the end user</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	Example: RPG versus first-person shooter – different priorities</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Whatever details that the user can perceive for the game genre </a:t>
            </a:r>
            <a:r>
              <a:rPr lang="en-US" baseline="0" dirty="0" err="1" smtClean="0"/>
              <a:t>your’re</a:t>
            </a:r>
            <a:r>
              <a:rPr lang="en-US" baseline="0" dirty="0" smtClean="0"/>
              <a:t> working on</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What is the quality that they can feel during game play</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Sometimes it’s not trivial to know what really matters to the end user</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Many times we, as graphics programmers, get hung up on perfect shadows, etc., but it’s possible that the audience for your game won’t care about it.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Starting in Halo3 we had user-created screenshots. When we looked at the shots that users created, and what they felt excited about – we noticed that it wasn’t necessarily correlated to what we as graphics programmers spent most time on. For examples, players always loved shots of big explosions, nice shiny armor shots, and pick out little things that we didn’t they would pick out. That tells us that what a graphics programmer sees and what the end user sees is not always the same!. </a:t>
            </a:r>
            <a:r>
              <a:rPr lang="en-US" baseline="0" dirty="0" smtClean="0"/>
              <a:t>(though many times they compliment each other nicely).</a:t>
            </a:r>
            <a:endParaRPr lang="en-US" baseline="0" dirty="0" smtClean="0"/>
          </a:p>
        </p:txBody>
      </p:sp>
      <p:sp>
        <p:nvSpPr>
          <p:cNvPr id="4" name="Slide Number Placeholder 3"/>
          <p:cNvSpPr>
            <a:spLocks noGrp="1"/>
          </p:cNvSpPr>
          <p:nvPr>
            <p:ph type="sldNum" sz="quarter" idx="10"/>
          </p:nvPr>
        </p:nvSpPr>
        <p:spPr/>
        <p:txBody>
          <a:bodyPr/>
          <a:lstStyle/>
          <a:p>
            <a:pPr>
              <a:defRPr/>
            </a:pPr>
            <a:fld id="{770B03EC-81AC-40F9-8338-60316CC02F3E}" type="slidenum">
              <a:rPr lang="en-US" smtClean="0"/>
              <a:pPr>
                <a:defRPr/>
              </a:pPr>
              <a:t>5</a:t>
            </a:fld>
            <a:endParaRPr lang="en-US"/>
          </a:p>
        </p:txBody>
      </p:sp>
    </p:spTree>
    <p:extLst>
      <p:ext uri="{BB962C8B-B14F-4D97-AF65-F5344CB8AC3E}">
        <p14:creationId xmlns:p14="http://schemas.microsoft.com/office/powerpoint/2010/main" val="1170747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Make sure you’re looking at the results the same way that the player would be looking at. Must author your content for the same visual target and resolution as you expect your player to view it. </a:t>
            </a:r>
          </a:p>
        </p:txBody>
      </p:sp>
      <p:sp>
        <p:nvSpPr>
          <p:cNvPr id="4" name="Slide Number Placeholder 3"/>
          <p:cNvSpPr>
            <a:spLocks noGrp="1"/>
          </p:cNvSpPr>
          <p:nvPr>
            <p:ph type="sldNum" sz="quarter" idx="10"/>
          </p:nvPr>
        </p:nvSpPr>
        <p:spPr/>
        <p:txBody>
          <a:bodyPr/>
          <a:lstStyle/>
          <a:p>
            <a:pPr>
              <a:defRPr/>
            </a:pPr>
            <a:fld id="{770B03EC-81AC-40F9-8338-60316CC02F3E}" type="slidenum">
              <a:rPr lang="en-US" smtClean="0"/>
              <a:pPr>
                <a:defRPr/>
              </a:pPr>
              <a:t>6</a:t>
            </a:fld>
            <a:endParaRPr lang="en-US"/>
          </a:p>
        </p:txBody>
      </p:sp>
    </p:spTree>
    <p:extLst>
      <p:ext uri="{BB962C8B-B14F-4D97-AF65-F5344CB8AC3E}">
        <p14:creationId xmlns:p14="http://schemas.microsoft.com/office/powerpoint/2010/main" val="1170747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Use graphics as a story-tellin</a:t>
            </a:r>
            <a:r>
              <a:rPr lang="en-US" baseline="0" dirty="0" smtClean="0"/>
              <a:t>g agent. Making stories more compelling, making worlds more immersive. Setting the mood: atmospheres, time of day, lighting, shadows, shading: what conveys the sense of surroundings and the sense of the story. Graphics is the vehicle that delivers that to the player and makes them feel the story that the game designers had in  mind. For example, Anton </a:t>
            </a:r>
            <a:r>
              <a:rPr lang="en-US" baseline="0" dirty="0" err="1" smtClean="0"/>
              <a:t>Kaplanyan</a:t>
            </a:r>
            <a:r>
              <a:rPr lang="en-US" baseline="0" dirty="0" smtClean="0"/>
              <a:t> will talk about how </a:t>
            </a:r>
            <a:r>
              <a:rPr lang="en-US" baseline="0" dirty="0" err="1" smtClean="0"/>
              <a:t>Crytek</a:t>
            </a:r>
            <a:r>
              <a:rPr lang="en-US" baseline="0" dirty="0" smtClean="0"/>
              <a:t> used their deferred renderer to make the next-gen environments of </a:t>
            </a:r>
            <a:r>
              <a:rPr lang="en-US" baseline="0" dirty="0" err="1" smtClean="0"/>
              <a:t>Crysis</a:t>
            </a:r>
            <a:r>
              <a:rPr lang="en-US" baseline="0" dirty="0" smtClean="0"/>
              <a:t> 2 come </a:t>
            </a:r>
            <a:r>
              <a:rPr lang="en-US" baseline="0" dirty="0" smtClean="0"/>
              <a:t>alive</a:t>
            </a:r>
            <a:r>
              <a:rPr lang="en-US" baseline="0" dirty="0" smtClean="0"/>
              <a:t>.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Use the concept for your game to drive what graphics features are important for your implementation. In the end, it’s about artistry, and not about fancy technology in isolation (</a:t>
            </a:r>
            <a:r>
              <a:rPr lang="en-US" dirty="0" smtClean="0"/>
              <a:t>Artistry – not technology for technology’s sake</a:t>
            </a:r>
            <a:r>
              <a:rPr lang="en-US" baseline="0" dirty="0" smtClean="0"/>
              <a:t>). A good example of that is the method that the guys from Avalanche used to translate Pixar’s vision into the medium of games, or how the artists’ vision for characters was executed in Uncharted 2. </a:t>
            </a:r>
            <a:endParaRPr lang="en-US" dirty="0" smtClean="0"/>
          </a:p>
        </p:txBody>
      </p:sp>
      <p:sp>
        <p:nvSpPr>
          <p:cNvPr id="4" name="Slide Number Placeholder 3"/>
          <p:cNvSpPr>
            <a:spLocks noGrp="1"/>
          </p:cNvSpPr>
          <p:nvPr>
            <p:ph type="sldNum" sz="quarter" idx="10"/>
          </p:nvPr>
        </p:nvSpPr>
        <p:spPr/>
        <p:txBody>
          <a:bodyPr/>
          <a:lstStyle/>
          <a:p>
            <a:pPr>
              <a:defRPr/>
            </a:pPr>
            <a:fld id="{770B03EC-81AC-40F9-8338-60316CC02F3E}" type="slidenum">
              <a:rPr lang="en-US" smtClean="0"/>
              <a:pPr>
                <a:defRPr/>
              </a:pPr>
              <a:t>7</a:t>
            </a:fld>
            <a:endParaRPr lang="en-US"/>
          </a:p>
        </p:txBody>
      </p:sp>
    </p:spTree>
    <p:extLst>
      <p:ext uri="{BB962C8B-B14F-4D97-AF65-F5344CB8AC3E}">
        <p14:creationId xmlns:p14="http://schemas.microsoft.com/office/powerpoint/2010/main" val="1170747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Dynamic techniques are crucial</a:t>
            </a:r>
          </a:p>
          <a:p>
            <a:pPr lvl="1"/>
            <a:r>
              <a:rPr lang="en-US" dirty="0" smtClean="0"/>
              <a:t>Games are not a static medium</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Games are 4D: time is a very important dimension!</a:t>
            </a:r>
            <a:r>
              <a:rPr lang="en-US" baseline="0" dirty="0" smtClean="0"/>
              <a:t> </a:t>
            </a:r>
          </a:p>
          <a:p>
            <a:pPr lvl="1"/>
            <a:r>
              <a:rPr lang="en-US" dirty="0" smtClean="0"/>
              <a:t>It’s just about screenshots!</a:t>
            </a:r>
          </a:p>
          <a:p>
            <a:pPr lvl="1"/>
            <a:r>
              <a:rPr lang="en-US" dirty="0" smtClean="0"/>
              <a:t>Don’t overlook the time axis</a:t>
            </a:r>
          </a:p>
          <a:p>
            <a:pPr lvl="0"/>
            <a:r>
              <a:rPr lang="en-US" dirty="0" smtClean="0"/>
              <a:t>Temporal coherence! A fair amount of time for SSAO, lighting, shadow</a:t>
            </a:r>
            <a:r>
              <a:rPr lang="en-US" baseline="0" dirty="0" smtClean="0"/>
              <a:t> techniques goes into removing artifacts that are tolerable in a static image but become very aggravating to the player when moving around (for example, dancing aliasing in shadows, or the shower door effect in SSAO implementations). That’s just an example of a common theme in many talks today. </a:t>
            </a:r>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70B03EC-81AC-40F9-8338-60316CC02F3E}" type="slidenum">
              <a:rPr lang="en-US" smtClean="0"/>
              <a:pPr>
                <a:defRPr/>
              </a:pPr>
              <a:t>8</a:t>
            </a:fld>
            <a:endParaRPr lang="en-US"/>
          </a:p>
        </p:txBody>
      </p:sp>
    </p:spTree>
    <p:extLst>
      <p:ext uri="{BB962C8B-B14F-4D97-AF65-F5344CB8AC3E}">
        <p14:creationId xmlns:p14="http://schemas.microsoft.com/office/powerpoint/2010/main" val="154546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Input lag requirements</a:t>
            </a:r>
            <a:r>
              <a:rPr lang="en-US" baseline="0" dirty="0" smtClean="0"/>
              <a:t> </a:t>
            </a:r>
            <a:r>
              <a:rPr lang="en-US" dirty="0" smtClean="0"/>
              <a:t>vary for each game genre</a:t>
            </a:r>
          </a:p>
          <a:p>
            <a:pPr lvl="1"/>
            <a:r>
              <a:rPr lang="en-US" dirty="0" smtClean="0"/>
              <a:t>How does your feature influence</a:t>
            </a:r>
            <a:r>
              <a:rPr lang="en-US" baseline="0" dirty="0" smtClean="0"/>
              <a:t> the input lag </a:t>
            </a:r>
          </a:p>
          <a:p>
            <a:pPr lvl="0"/>
            <a:r>
              <a:rPr lang="en-US" dirty="0" smtClean="0"/>
              <a:t>The design of your game controls what</a:t>
            </a:r>
            <a:r>
              <a:rPr lang="en-US" baseline="0" dirty="0" smtClean="0"/>
              <a:t> you need to expose for your features- and what you should focus on. Alex Vlachos will talk in the later part of the day how design of Portal 2 influenced the design of his water flow system – and how the water flow system influenced the game play.</a:t>
            </a:r>
            <a:endParaRPr lang="en-US" dirty="0"/>
          </a:p>
        </p:txBody>
      </p:sp>
      <p:sp>
        <p:nvSpPr>
          <p:cNvPr id="4" name="Slide Number Placeholder 3"/>
          <p:cNvSpPr>
            <a:spLocks noGrp="1"/>
          </p:cNvSpPr>
          <p:nvPr>
            <p:ph type="sldNum" sz="quarter" idx="10"/>
          </p:nvPr>
        </p:nvSpPr>
        <p:spPr/>
        <p:txBody>
          <a:bodyPr/>
          <a:lstStyle/>
          <a:p>
            <a:pPr>
              <a:defRPr/>
            </a:pPr>
            <a:fld id="{770B03EC-81AC-40F9-8338-60316CC02F3E}" type="slidenum">
              <a:rPr lang="en-US" smtClean="0"/>
              <a:pPr>
                <a:defRPr/>
              </a:pPr>
              <a:t>9</a:t>
            </a:fld>
            <a:endParaRPr lang="en-US"/>
          </a:p>
        </p:txBody>
      </p:sp>
    </p:spTree>
    <p:extLst>
      <p:ext uri="{BB962C8B-B14F-4D97-AF65-F5344CB8AC3E}">
        <p14:creationId xmlns:p14="http://schemas.microsoft.com/office/powerpoint/2010/main" val="154546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0B03EC-81AC-40F9-8338-60316CC02F3E}" type="slidenum">
              <a:rPr lang="en-US" smtClean="0"/>
              <a:pPr>
                <a:defRPr/>
              </a:pPr>
              <a:t>10</a:t>
            </a:fld>
            <a:endParaRPr lang="en-US"/>
          </a:p>
        </p:txBody>
      </p:sp>
    </p:spTree>
    <p:extLst>
      <p:ext uri="{BB962C8B-B14F-4D97-AF65-F5344CB8AC3E}">
        <p14:creationId xmlns:p14="http://schemas.microsoft.com/office/powerpoint/2010/main" val="154546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Successful games are not cheap to produce</a:t>
            </a:r>
            <a:endParaRPr lang="en-US" altLang="zh-CN" dirty="0" smtClean="0"/>
          </a:p>
          <a:p>
            <a:pPr lvl="1"/>
            <a:r>
              <a:rPr lang="en-US" dirty="0" smtClean="0"/>
              <a:t>Great part of that cost is content generation</a:t>
            </a:r>
          </a:p>
          <a:p>
            <a:r>
              <a:rPr lang="en-US" dirty="0" smtClean="0"/>
              <a:t>Techniques that improve content workflow are crucial</a:t>
            </a:r>
          </a:p>
          <a:p>
            <a:pPr lvl="1"/>
            <a:r>
              <a:rPr lang="en-US" dirty="0" smtClean="0"/>
              <a:t>Including offline </a:t>
            </a:r>
            <a:r>
              <a:rPr lang="en-US" dirty="0" err="1" smtClean="0"/>
              <a:t>toolchain</a:t>
            </a:r>
            <a:r>
              <a:rPr lang="en-US" dirty="0" smtClean="0"/>
              <a:t> techniques</a:t>
            </a:r>
          </a:p>
          <a:p>
            <a:endParaRPr lang="en-US" dirty="0" smtClean="0"/>
          </a:p>
          <a:p>
            <a:r>
              <a:rPr lang="en-US" dirty="0" smtClean="0"/>
              <a:t>Titles often live</a:t>
            </a:r>
            <a:r>
              <a:rPr lang="en-US" baseline="0" dirty="0" smtClean="0"/>
              <a:t> for 3-4 years (through out their development cycle). Good IP will be alive for 5 years, great IP – 10! Now the asserts that were created for a particular technique </a:t>
            </a:r>
            <a:endParaRPr lang="en-US" dirty="0" smtClean="0"/>
          </a:p>
        </p:txBody>
      </p:sp>
      <p:sp>
        <p:nvSpPr>
          <p:cNvPr id="4" name="Slide Number Placeholder 3"/>
          <p:cNvSpPr>
            <a:spLocks noGrp="1"/>
          </p:cNvSpPr>
          <p:nvPr>
            <p:ph type="sldNum" sz="quarter" idx="10"/>
          </p:nvPr>
        </p:nvSpPr>
        <p:spPr/>
        <p:txBody>
          <a:bodyPr/>
          <a:lstStyle/>
          <a:p>
            <a:fld id="{02F8D81B-984D-4278-8AD9-5BAABAC1EA9C}"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D2916E6-E89B-4725-A827-8FE62604BAF1}" type="datetime1">
              <a:rPr lang="en-US"/>
              <a:pPr>
                <a:defRPr/>
              </a:pPr>
              <a:t>8/9/2010</a:t>
            </a:fld>
            <a:endParaRPr lang="en-US"/>
          </a:p>
        </p:txBody>
      </p:sp>
      <p:sp>
        <p:nvSpPr>
          <p:cNvPr id="5" name="Footer Placeholder 4"/>
          <p:cNvSpPr>
            <a:spLocks noGrp="1"/>
          </p:cNvSpPr>
          <p:nvPr>
            <p:ph type="ftr" sz="quarter" idx="11"/>
          </p:nvPr>
        </p:nvSpPr>
        <p:spPr/>
        <p:txBody>
          <a:bodyPr/>
          <a:lstStyle>
            <a:lvl1pPr>
              <a:defRPr b="0"/>
            </a:lvl1pPr>
          </a:lstStyle>
          <a:p>
            <a:pPr>
              <a:defRPr/>
            </a:pPr>
            <a:r>
              <a:rPr lang="en-US" b="1"/>
              <a:t>Advances in Real-Time Rendering Course</a:t>
            </a:r>
          </a:p>
          <a:p>
            <a:pPr>
              <a:defRPr/>
            </a:pPr>
            <a:r>
              <a:rPr lang="en-US"/>
              <a:t> </a:t>
            </a:r>
            <a:r>
              <a:rPr lang="en-US" sz="1000"/>
              <a:t>Siggraph 2010, Los Angeles, CA</a:t>
            </a:r>
            <a:endParaRPr lang="en-US"/>
          </a:p>
        </p:txBody>
      </p:sp>
      <p:sp>
        <p:nvSpPr>
          <p:cNvPr id="6" name="Slide Number Placeholder 5"/>
          <p:cNvSpPr>
            <a:spLocks noGrp="1"/>
          </p:cNvSpPr>
          <p:nvPr>
            <p:ph type="sldNum" sz="quarter" idx="12"/>
          </p:nvPr>
        </p:nvSpPr>
        <p:spPr/>
        <p:txBody>
          <a:bodyPr/>
          <a:lstStyle>
            <a:lvl1pPr>
              <a:defRPr/>
            </a:lvl1pPr>
          </a:lstStyle>
          <a:p>
            <a:pPr>
              <a:defRPr/>
            </a:pPr>
            <a:fld id="{9125B3EE-185A-4B7F-AA56-2FC9E9DB55E8}" type="slidenum">
              <a:rPr lang="en-US"/>
              <a:pPr>
                <a:defRPr/>
              </a:pPr>
              <a:t>‹#›</a:t>
            </a:fld>
            <a:endParaRPr lang="en-US"/>
          </a:p>
        </p:txBody>
      </p:sp>
      <p:pic>
        <p:nvPicPr>
          <p:cNvPr id="7" name="Picture 3" descr="s10logoWeb450.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7616" y="0"/>
            <a:ext cx="2507333" cy="250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7844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67CA79-0353-4BF5-A0AB-93205C752A83}" type="datetime1">
              <a:rPr lang="en-US"/>
              <a:pPr>
                <a:defRPr/>
              </a:pPr>
              <a:t>8/9/2010</a:t>
            </a:fld>
            <a:endParaRPr lang="en-US"/>
          </a:p>
        </p:txBody>
      </p:sp>
      <p:sp>
        <p:nvSpPr>
          <p:cNvPr id="5" name="Footer Placeholder 4"/>
          <p:cNvSpPr>
            <a:spLocks noGrp="1"/>
          </p:cNvSpPr>
          <p:nvPr>
            <p:ph type="ftr" sz="quarter" idx="11"/>
          </p:nvPr>
        </p:nvSpPr>
        <p:spPr/>
        <p:txBody>
          <a:bodyPr/>
          <a:lstStyle>
            <a:lvl1pPr>
              <a:defRPr b="0"/>
            </a:lvl1pPr>
          </a:lstStyle>
          <a:p>
            <a:pPr>
              <a:defRPr/>
            </a:pPr>
            <a:r>
              <a:rPr lang="en-US" b="1"/>
              <a:t>Advances in Real-Time Rendering Course</a:t>
            </a:r>
          </a:p>
          <a:p>
            <a:pPr>
              <a:defRPr/>
            </a:pPr>
            <a:r>
              <a:rPr lang="en-US"/>
              <a:t> </a:t>
            </a:r>
            <a:r>
              <a:rPr lang="en-US" sz="1000"/>
              <a:t>Siggraph 2010, Los Angeles, CA</a:t>
            </a:r>
            <a:endParaRPr lang="en-US"/>
          </a:p>
        </p:txBody>
      </p:sp>
      <p:sp>
        <p:nvSpPr>
          <p:cNvPr id="6" name="Slide Number Placeholder 5"/>
          <p:cNvSpPr>
            <a:spLocks noGrp="1"/>
          </p:cNvSpPr>
          <p:nvPr>
            <p:ph type="sldNum" sz="quarter" idx="12"/>
          </p:nvPr>
        </p:nvSpPr>
        <p:spPr/>
        <p:txBody>
          <a:bodyPr/>
          <a:lstStyle>
            <a:lvl1pPr>
              <a:defRPr/>
            </a:lvl1pPr>
          </a:lstStyle>
          <a:p>
            <a:pPr>
              <a:defRPr/>
            </a:pPr>
            <a:fld id="{18D31A8B-3FE6-45DD-B9C6-559C2B38DB17}" type="slidenum">
              <a:rPr lang="en-US"/>
              <a:pPr>
                <a:defRPr/>
              </a:pPr>
              <a:t>‹#›</a:t>
            </a:fld>
            <a:endParaRPr lang="en-US"/>
          </a:p>
        </p:txBody>
      </p:sp>
    </p:spTree>
    <p:extLst>
      <p:ext uri="{BB962C8B-B14F-4D97-AF65-F5344CB8AC3E}">
        <p14:creationId xmlns:p14="http://schemas.microsoft.com/office/powerpoint/2010/main" val="3599292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F7BFE9-21B8-4207-9ABF-3809FD882D70}" type="datetime1">
              <a:rPr lang="en-US"/>
              <a:pPr>
                <a:defRPr/>
              </a:pPr>
              <a:t>8/9/2010</a:t>
            </a:fld>
            <a:endParaRPr lang="en-US"/>
          </a:p>
        </p:txBody>
      </p:sp>
      <p:sp>
        <p:nvSpPr>
          <p:cNvPr id="5" name="Footer Placeholder 4"/>
          <p:cNvSpPr>
            <a:spLocks noGrp="1"/>
          </p:cNvSpPr>
          <p:nvPr>
            <p:ph type="ftr" sz="quarter" idx="11"/>
          </p:nvPr>
        </p:nvSpPr>
        <p:spPr/>
        <p:txBody>
          <a:bodyPr/>
          <a:lstStyle>
            <a:lvl1pPr>
              <a:defRPr b="0"/>
            </a:lvl1pPr>
          </a:lstStyle>
          <a:p>
            <a:pPr>
              <a:defRPr/>
            </a:pPr>
            <a:r>
              <a:rPr lang="en-US" b="1"/>
              <a:t>Advances in Real-Time Rendering Course</a:t>
            </a:r>
          </a:p>
          <a:p>
            <a:pPr>
              <a:defRPr/>
            </a:pPr>
            <a:r>
              <a:rPr lang="en-US"/>
              <a:t> </a:t>
            </a:r>
            <a:r>
              <a:rPr lang="en-US" sz="1000"/>
              <a:t>Siggraph 2010, Los Angeles, CA</a:t>
            </a:r>
            <a:endParaRPr lang="en-US"/>
          </a:p>
        </p:txBody>
      </p:sp>
      <p:sp>
        <p:nvSpPr>
          <p:cNvPr id="6" name="Slide Number Placeholder 5"/>
          <p:cNvSpPr>
            <a:spLocks noGrp="1"/>
          </p:cNvSpPr>
          <p:nvPr>
            <p:ph type="sldNum" sz="quarter" idx="12"/>
          </p:nvPr>
        </p:nvSpPr>
        <p:spPr/>
        <p:txBody>
          <a:bodyPr/>
          <a:lstStyle>
            <a:lvl1pPr>
              <a:defRPr/>
            </a:lvl1pPr>
          </a:lstStyle>
          <a:p>
            <a:pPr>
              <a:defRPr/>
            </a:pPr>
            <a:fld id="{9B0501B9-242B-4A5C-A13F-199BA0DA30C6}" type="slidenum">
              <a:rPr lang="en-US"/>
              <a:pPr>
                <a:defRPr/>
              </a:pPr>
              <a:t>‹#›</a:t>
            </a:fld>
            <a:endParaRPr lang="en-US"/>
          </a:p>
        </p:txBody>
      </p:sp>
    </p:spTree>
    <p:extLst>
      <p:ext uri="{BB962C8B-B14F-4D97-AF65-F5344CB8AC3E}">
        <p14:creationId xmlns:p14="http://schemas.microsoft.com/office/powerpoint/2010/main" val="2181724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B898157-A4AC-4942-89EF-3E277C3CF804}" type="datetime1">
              <a:rPr lang="en-US"/>
              <a:pPr>
                <a:defRPr/>
              </a:pPr>
              <a:t>8/9/2010</a:t>
            </a:fld>
            <a:endParaRPr lang="en-US"/>
          </a:p>
        </p:txBody>
      </p:sp>
      <p:sp>
        <p:nvSpPr>
          <p:cNvPr id="5" name="Footer Placeholder 4"/>
          <p:cNvSpPr>
            <a:spLocks noGrp="1"/>
          </p:cNvSpPr>
          <p:nvPr>
            <p:ph type="ftr" sz="quarter" idx="11"/>
          </p:nvPr>
        </p:nvSpPr>
        <p:spPr/>
        <p:txBody>
          <a:bodyPr/>
          <a:lstStyle>
            <a:lvl1pPr>
              <a:defRPr b="0"/>
            </a:lvl1pPr>
          </a:lstStyle>
          <a:p>
            <a:pPr>
              <a:defRPr/>
            </a:pPr>
            <a:r>
              <a:rPr lang="en-US" b="1"/>
              <a:t>Advances in Real-Time Rendering Course</a:t>
            </a:r>
          </a:p>
          <a:p>
            <a:pPr>
              <a:defRPr/>
            </a:pPr>
            <a:r>
              <a:rPr lang="en-US"/>
              <a:t> </a:t>
            </a:r>
            <a:r>
              <a:rPr lang="en-US" sz="1000"/>
              <a:t>Siggraph 2010, Los Angeles, CA</a:t>
            </a:r>
            <a:endParaRPr lang="en-US"/>
          </a:p>
        </p:txBody>
      </p:sp>
      <p:sp>
        <p:nvSpPr>
          <p:cNvPr id="6" name="Slide Number Placeholder 5"/>
          <p:cNvSpPr>
            <a:spLocks noGrp="1"/>
          </p:cNvSpPr>
          <p:nvPr>
            <p:ph type="sldNum" sz="quarter" idx="12"/>
          </p:nvPr>
        </p:nvSpPr>
        <p:spPr/>
        <p:txBody>
          <a:bodyPr/>
          <a:lstStyle>
            <a:lvl1pPr>
              <a:defRPr/>
            </a:lvl1pPr>
          </a:lstStyle>
          <a:p>
            <a:pPr>
              <a:defRPr/>
            </a:pPr>
            <a:fld id="{7E01C909-11B0-4398-A6A4-2A951AC61314}" type="slidenum">
              <a:rPr lang="en-US"/>
              <a:pPr>
                <a:defRPr/>
              </a:pPr>
              <a:t>‹#›</a:t>
            </a:fld>
            <a:endParaRPr lang="en-US"/>
          </a:p>
        </p:txBody>
      </p:sp>
    </p:spTree>
    <p:extLst>
      <p:ext uri="{BB962C8B-B14F-4D97-AF65-F5344CB8AC3E}">
        <p14:creationId xmlns:p14="http://schemas.microsoft.com/office/powerpoint/2010/main" val="101594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6DF8C9-6F75-45FB-9E4C-FC5A98CCC201}" type="datetime1">
              <a:rPr lang="en-US"/>
              <a:pPr>
                <a:defRPr/>
              </a:pPr>
              <a:t>8/9/2010</a:t>
            </a:fld>
            <a:endParaRPr lang="en-US"/>
          </a:p>
        </p:txBody>
      </p:sp>
      <p:sp>
        <p:nvSpPr>
          <p:cNvPr id="5" name="Footer Placeholder 4"/>
          <p:cNvSpPr>
            <a:spLocks noGrp="1"/>
          </p:cNvSpPr>
          <p:nvPr>
            <p:ph type="ftr" sz="quarter" idx="11"/>
          </p:nvPr>
        </p:nvSpPr>
        <p:spPr/>
        <p:txBody>
          <a:bodyPr/>
          <a:lstStyle>
            <a:lvl1pPr>
              <a:defRPr b="0"/>
            </a:lvl1pPr>
          </a:lstStyle>
          <a:p>
            <a:pPr>
              <a:defRPr/>
            </a:pPr>
            <a:r>
              <a:rPr lang="en-US" b="1"/>
              <a:t>Advances in Real-Time Rendering Course</a:t>
            </a:r>
          </a:p>
          <a:p>
            <a:pPr>
              <a:defRPr/>
            </a:pPr>
            <a:r>
              <a:rPr lang="en-US"/>
              <a:t> </a:t>
            </a:r>
            <a:r>
              <a:rPr lang="en-US" sz="1000"/>
              <a:t>Siggraph 2010, Los Angeles, CA</a:t>
            </a:r>
            <a:endParaRPr lang="en-US"/>
          </a:p>
        </p:txBody>
      </p:sp>
      <p:sp>
        <p:nvSpPr>
          <p:cNvPr id="6" name="Slide Number Placeholder 5"/>
          <p:cNvSpPr>
            <a:spLocks noGrp="1"/>
          </p:cNvSpPr>
          <p:nvPr>
            <p:ph type="sldNum" sz="quarter" idx="12"/>
          </p:nvPr>
        </p:nvSpPr>
        <p:spPr/>
        <p:txBody>
          <a:bodyPr/>
          <a:lstStyle>
            <a:lvl1pPr>
              <a:defRPr/>
            </a:lvl1pPr>
          </a:lstStyle>
          <a:p>
            <a:pPr>
              <a:defRPr/>
            </a:pPr>
            <a:fld id="{236195B2-097C-49D7-A149-563A4D1542B7}" type="slidenum">
              <a:rPr lang="en-US"/>
              <a:pPr>
                <a:defRPr/>
              </a:pPr>
              <a:t>‹#›</a:t>
            </a:fld>
            <a:endParaRPr lang="en-US"/>
          </a:p>
        </p:txBody>
      </p:sp>
    </p:spTree>
    <p:extLst>
      <p:ext uri="{BB962C8B-B14F-4D97-AF65-F5344CB8AC3E}">
        <p14:creationId xmlns:p14="http://schemas.microsoft.com/office/powerpoint/2010/main" val="375485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63B1C55-8392-4D05-AB60-563E2A3E57D0}" type="datetime1">
              <a:rPr lang="en-US"/>
              <a:pPr>
                <a:defRPr/>
              </a:pPr>
              <a:t>8/9/2010</a:t>
            </a:fld>
            <a:endParaRPr lang="en-US"/>
          </a:p>
        </p:txBody>
      </p:sp>
      <p:sp>
        <p:nvSpPr>
          <p:cNvPr id="6" name="Footer Placeholder 4"/>
          <p:cNvSpPr>
            <a:spLocks noGrp="1"/>
          </p:cNvSpPr>
          <p:nvPr>
            <p:ph type="ftr" sz="quarter" idx="11"/>
          </p:nvPr>
        </p:nvSpPr>
        <p:spPr/>
        <p:txBody>
          <a:bodyPr/>
          <a:lstStyle>
            <a:lvl1pPr>
              <a:defRPr b="0"/>
            </a:lvl1pPr>
          </a:lstStyle>
          <a:p>
            <a:pPr>
              <a:defRPr/>
            </a:pPr>
            <a:r>
              <a:rPr lang="en-US" b="1"/>
              <a:t>Advances in Real-Time Rendering Course</a:t>
            </a:r>
          </a:p>
          <a:p>
            <a:pPr>
              <a:defRPr/>
            </a:pPr>
            <a:r>
              <a:rPr lang="en-US"/>
              <a:t> </a:t>
            </a:r>
            <a:r>
              <a:rPr lang="en-US" sz="1000"/>
              <a:t>Siggraph 2010, Los Angeles, CA</a:t>
            </a:r>
            <a:endParaRPr lang="en-US"/>
          </a:p>
        </p:txBody>
      </p:sp>
      <p:sp>
        <p:nvSpPr>
          <p:cNvPr id="7" name="Slide Number Placeholder 5"/>
          <p:cNvSpPr>
            <a:spLocks noGrp="1"/>
          </p:cNvSpPr>
          <p:nvPr>
            <p:ph type="sldNum" sz="quarter" idx="12"/>
          </p:nvPr>
        </p:nvSpPr>
        <p:spPr/>
        <p:txBody>
          <a:bodyPr/>
          <a:lstStyle>
            <a:lvl1pPr>
              <a:defRPr/>
            </a:lvl1pPr>
          </a:lstStyle>
          <a:p>
            <a:pPr>
              <a:defRPr/>
            </a:pPr>
            <a:fld id="{BF07B0C4-221F-43FD-8EA2-214B0D091B7B}" type="slidenum">
              <a:rPr lang="en-US"/>
              <a:pPr>
                <a:defRPr/>
              </a:pPr>
              <a:t>‹#›</a:t>
            </a:fld>
            <a:endParaRPr lang="en-US"/>
          </a:p>
        </p:txBody>
      </p:sp>
    </p:spTree>
    <p:extLst>
      <p:ext uri="{BB962C8B-B14F-4D97-AF65-F5344CB8AC3E}">
        <p14:creationId xmlns:p14="http://schemas.microsoft.com/office/powerpoint/2010/main" val="118809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F378E34-93AC-4AD7-B23C-565B0EA63FF0}" type="datetime1">
              <a:rPr lang="en-US"/>
              <a:pPr>
                <a:defRPr/>
              </a:pPr>
              <a:t>8/9/2010</a:t>
            </a:fld>
            <a:endParaRPr lang="en-US"/>
          </a:p>
        </p:txBody>
      </p:sp>
      <p:sp>
        <p:nvSpPr>
          <p:cNvPr id="8" name="Footer Placeholder 4"/>
          <p:cNvSpPr>
            <a:spLocks noGrp="1"/>
          </p:cNvSpPr>
          <p:nvPr>
            <p:ph type="ftr" sz="quarter" idx="11"/>
          </p:nvPr>
        </p:nvSpPr>
        <p:spPr/>
        <p:txBody>
          <a:bodyPr/>
          <a:lstStyle>
            <a:lvl1pPr>
              <a:defRPr b="0"/>
            </a:lvl1pPr>
          </a:lstStyle>
          <a:p>
            <a:pPr>
              <a:defRPr/>
            </a:pPr>
            <a:r>
              <a:rPr lang="en-US" b="1"/>
              <a:t>Advances in Real-Time Rendering Course</a:t>
            </a:r>
          </a:p>
          <a:p>
            <a:pPr>
              <a:defRPr/>
            </a:pPr>
            <a:r>
              <a:rPr lang="en-US"/>
              <a:t> </a:t>
            </a:r>
            <a:r>
              <a:rPr lang="en-US" sz="1000"/>
              <a:t>Siggraph 2010, Los Angeles, CA</a:t>
            </a:r>
            <a:endParaRPr lang="en-US"/>
          </a:p>
        </p:txBody>
      </p:sp>
      <p:sp>
        <p:nvSpPr>
          <p:cNvPr id="9" name="Slide Number Placeholder 5"/>
          <p:cNvSpPr>
            <a:spLocks noGrp="1"/>
          </p:cNvSpPr>
          <p:nvPr>
            <p:ph type="sldNum" sz="quarter" idx="12"/>
          </p:nvPr>
        </p:nvSpPr>
        <p:spPr/>
        <p:txBody>
          <a:bodyPr/>
          <a:lstStyle>
            <a:lvl1pPr>
              <a:defRPr/>
            </a:lvl1pPr>
          </a:lstStyle>
          <a:p>
            <a:pPr>
              <a:defRPr/>
            </a:pPr>
            <a:fld id="{AC26FBB3-382E-4815-BD82-5A6605D4A866}" type="slidenum">
              <a:rPr lang="en-US"/>
              <a:pPr>
                <a:defRPr/>
              </a:pPr>
              <a:t>‹#›</a:t>
            </a:fld>
            <a:endParaRPr lang="en-US"/>
          </a:p>
        </p:txBody>
      </p:sp>
    </p:spTree>
    <p:extLst>
      <p:ext uri="{BB962C8B-B14F-4D97-AF65-F5344CB8AC3E}">
        <p14:creationId xmlns:p14="http://schemas.microsoft.com/office/powerpoint/2010/main" val="2475901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3BD2F89-70BA-45DA-AC9F-E4EB5B4FD3C7}" type="datetime1">
              <a:rPr lang="en-US"/>
              <a:pPr>
                <a:defRPr/>
              </a:pPr>
              <a:t>8/9/2010</a:t>
            </a:fld>
            <a:endParaRPr lang="en-US"/>
          </a:p>
        </p:txBody>
      </p:sp>
      <p:sp>
        <p:nvSpPr>
          <p:cNvPr id="4" name="Footer Placeholder 4"/>
          <p:cNvSpPr>
            <a:spLocks noGrp="1"/>
          </p:cNvSpPr>
          <p:nvPr>
            <p:ph type="ftr" sz="quarter" idx="11"/>
          </p:nvPr>
        </p:nvSpPr>
        <p:spPr/>
        <p:txBody>
          <a:bodyPr/>
          <a:lstStyle>
            <a:lvl1pPr>
              <a:defRPr b="0"/>
            </a:lvl1pPr>
          </a:lstStyle>
          <a:p>
            <a:pPr>
              <a:defRPr/>
            </a:pPr>
            <a:r>
              <a:rPr lang="en-US" b="1"/>
              <a:t>Advances in Real-Time Rendering Course</a:t>
            </a:r>
          </a:p>
          <a:p>
            <a:pPr>
              <a:defRPr/>
            </a:pPr>
            <a:r>
              <a:rPr lang="en-US"/>
              <a:t> </a:t>
            </a:r>
            <a:r>
              <a:rPr lang="en-US" sz="1000"/>
              <a:t>Siggraph 2010, Los Angeles, CA</a:t>
            </a:r>
            <a:endParaRPr lang="en-US"/>
          </a:p>
        </p:txBody>
      </p:sp>
      <p:sp>
        <p:nvSpPr>
          <p:cNvPr id="5" name="Slide Number Placeholder 5"/>
          <p:cNvSpPr>
            <a:spLocks noGrp="1"/>
          </p:cNvSpPr>
          <p:nvPr>
            <p:ph type="sldNum" sz="quarter" idx="12"/>
          </p:nvPr>
        </p:nvSpPr>
        <p:spPr/>
        <p:txBody>
          <a:bodyPr/>
          <a:lstStyle>
            <a:lvl1pPr>
              <a:defRPr/>
            </a:lvl1pPr>
          </a:lstStyle>
          <a:p>
            <a:pPr>
              <a:defRPr/>
            </a:pPr>
            <a:fld id="{7FA4BA96-F4CB-421F-8B1A-73246DB6276F}" type="slidenum">
              <a:rPr lang="en-US"/>
              <a:pPr>
                <a:defRPr/>
              </a:pPr>
              <a:t>‹#›</a:t>
            </a:fld>
            <a:endParaRPr lang="en-US"/>
          </a:p>
        </p:txBody>
      </p:sp>
    </p:spTree>
    <p:extLst>
      <p:ext uri="{BB962C8B-B14F-4D97-AF65-F5344CB8AC3E}">
        <p14:creationId xmlns:p14="http://schemas.microsoft.com/office/powerpoint/2010/main" val="2096308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8BFD3B-E142-4689-AD00-AA205DB49EB9}" type="datetime1">
              <a:rPr lang="en-US"/>
              <a:pPr>
                <a:defRPr/>
              </a:pPr>
              <a:t>8/9/2010</a:t>
            </a:fld>
            <a:endParaRPr lang="en-US"/>
          </a:p>
        </p:txBody>
      </p:sp>
      <p:sp>
        <p:nvSpPr>
          <p:cNvPr id="3" name="Footer Placeholder 4"/>
          <p:cNvSpPr>
            <a:spLocks noGrp="1"/>
          </p:cNvSpPr>
          <p:nvPr>
            <p:ph type="ftr" sz="quarter" idx="11"/>
          </p:nvPr>
        </p:nvSpPr>
        <p:spPr/>
        <p:txBody>
          <a:bodyPr/>
          <a:lstStyle>
            <a:lvl1pPr>
              <a:defRPr b="0"/>
            </a:lvl1pPr>
          </a:lstStyle>
          <a:p>
            <a:pPr>
              <a:defRPr/>
            </a:pPr>
            <a:r>
              <a:rPr lang="en-US" b="1"/>
              <a:t>Advances in Real-Time Rendering Course</a:t>
            </a:r>
          </a:p>
          <a:p>
            <a:pPr>
              <a:defRPr/>
            </a:pPr>
            <a:r>
              <a:rPr lang="en-US"/>
              <a:t> </a:t>
            </a:r>
            <a:r>
              <a:rPr lang="en-US" sz="1000"/>
              <a:t>Siggraph 2010, Los Angeles, CA</a:t>
            </a:r>
            <a:endParaRPr lang="en-US"/>
          </a:p>
        </p:txBody>
      </p:sp>
      <p:sp>
        <p:nvSpPr>
          <p:cNvPr id="4" name="Slide Number Placeholder 5"/>
          <p:cNvSpPr>
            <a:spLocks noGrp="1"/>
          </p:cNvSpPr>
          <p:nvPr>
            <p:ph type="sldNum" sz="quarter" idx="12"/>
          </p:nvPr>
        </p:nvSpPr>
        <p:spPr/>
        <p:txBody>
          <a:bodyPr/>
          <a:lstStyle>
            <a:lvl1pPr>
              <a:defRPr/>
            </a:lvl1pPr>
          </a:lstStyle>
          <a:p>
            <a:pPr>
              <a:defRPr/>
            </a:pPr>
            <a:fld id="{904CA5FB-9881-49E3-89E3-4AEA5D5177E5}" type="slidenum">
              <a:rPr lang="en-US"/>
              <a:pPr>
                <a:defRPr/>
              </a:pPr>
              <a:t>‹#›</a:t>
            </a:fld>
            <a:endParaRPr lang="en-US"/>
          </a:p>
        </p:txBody>
      </p:sp>
    </p:spTree>
    <p:extLst>
      <p:ext uri="{BB962C8B-B14F-4D97-AF65-F5344CB8AC3E}">
        <p14:creationId xmlns:p14="http://schemas.microsoft.com/office/powerpoint/2010/main" val="3528320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420058-ED90-4625-8CE0-A2D22E4086C9}" type="datetime1">
              <a:rPr lang="en-US"/>
              <a:pPr>
                <a:defRPr/>
              </a:pPr>
              <a:t>8/9/2010</a:t>
            </a:fld>
            <a:endParaRPr lang="en-US"/>
          </a:p>
        </p:txBody>
      </p:sp>
      <p:sp>
        <p:nvSpPr>
          <p:cNvPr id="6" name="Footer Placeholder 4"/>
          <p:cNvSpPr>
            <a:spLocks noGrp="1"/>
          </p:cNvSpPr>
          <p:nvPr>
            <p:ph type="ftr" sz="quarter" idx="11"/>
          </p:nvPr>
        </p:nvSpPr>
        <p:spPr/>
        <p:txBody>
          <a:bodyPr/>
          <a:lstStyle>
            <a:lvl1pPr>
              <a:defRPr b="0"/>
            </a:lvl1pPr>
          </a:lstStyle>
          <a:p>
            <a:pPr>
              <a:defRPr/>
            </a:pPr>
            <a:r>
              <a:rPr lang="en-US" b="1"/>
              <a:t>Advances in Real-Time Rendering Course</a:t>
            </a:r>
          </a:p>
          <a:p>
            <a:pPr>
              <a:defRPr/>
            </a:pPr>
            <a:r>
              <a:rPr lang="en-US"/>
              <a:t> </a:t>
            </a:r>
            <a:r>
              <a:rPr lang="en-US" sz="1000"/>
              <a:t>Siggraph 2010, Los Angeles, CA</a:t>
            </a:r>
            <a:endParaRPr lang="en-US"/>
          </a:p>
        </p:txBody>
      </p:sp>
      <p:sp>
        <p:nvSpPr>
          <p:cNvPr id="7" name="Slide Number Placeholder 5"/>
          <p:cNvSpPr>
            <a:spLocks noGrp="1"/>
          </p:cNvSpPr>
          <p:nvPr>
            <p:ph type="sldNum" sz="quarter" idx="12"/>
          </p:nvPr>
        </p:nvSpPr>
        <p:spPr/>
        <p:txBody>
          <a:bodyPr/>
          <a:lstStyle>
            <a:lvl1pPr>
              <a:defRPr/>
            </a:lvl1pPr>
          </a:lstStyle>
          <a:p>
            <a:pPr>
              <a:defRPr/>
            </a:pPr>
            <a:fld id="{CFCD9593-5879-4FFF-9632-2F477A113AEF}" type="slidenum">
              <a:rPr lang="en-US"/>
              <a:pPr>
                <a:defRPr/>
              </a:pPr>
              <a:t>‹#›</a:t>
            </a:fld>
            <a:endParaRPr lang="en-US"/>
          </a:p>
        </p:txBody>
      </p:sp>
    </p:spTree>
    <p:extLst>
      <p:ext uri="{BB962C8B-B14F-4D97-AF65-F5344CB8AC3E}">
        <p14:creationId xmlns:p14="http://schemas.microsoft.com/office/powerpoint/2010/main" val="2927541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E58CEC-24B5-4B74-A71B-0DFC18D16FCA}" type="datetime1">
              <a:rPr lang="en-US"/>
              <a:pPr>
                <a:defRPr/>
              </a:pPr>
              <a:t>8/9/2010</a:t>
            </a:fld>
            <a:endParaRPr lang="en-US"/>
          </a:p>
        </p:txBody>
      </p:sp>
      <p:sp>
        <p:nvSpPr>
          <p:cNvPr id="6" name="Footer Placeholder 4"/>
          <p:cNvSpPr>
            <a:spLocks noGrp="1"/>
          </p:cNvSpPr>
          <p:nvPr>
            <p:ph type="ftr" sz="quarter" idx="11"/>
          </p:nvPr>
        </p:nvSpPr>
        <p:spPr/>
        <p:txBody>
          <a:bodyPr/>
          <a:lstStyle>
            <a:lvl1pPr>
              <a:defRPr b="0"/>
            </a:lvl1pPr>
          </a:lstStyle>
          <a:p>
            <a:pPr>
              <a:defRPr/>
            </a:pPr>
            <a:r>
              <a:rPr lang="en-US" b="1"/>
              <a:t>Advances in Real-Time Rendering Course</a:t>
            </a:r>
          </a:p>
          <a:p>
            <a:pPr>
              <a:defRPr/>
            </a:pPr>
            <a:r>
              <a:rPr lang="en-US"/>
              <a:t> </a:t>
            </a:r>
            <a:r>
              <a:rPr lang="en-US" sz="1000"/>
              <a:t>Siggraph 2010, Los Angeles, CA</a:t>
            </a:r>
            <a:endParaRPr lang="en-US"/>
          </a:p>
        </p:txBody>
      </p:sp>
      <p:sp>
        <p:nvSpPr>
          <p:cNvPr id="7" name="Slide Number Placeholder 5"/>
          <p:cNvSpPr>
            <a:spLocks noGrp="1"/>
          </p:cNvSpPr>
          <p:nvPr>
            <p:ph type="sldNum" sz="quarter" idx="12"/>
          </p:nvPr>
        </p:nvSpPr>
        <p:spPr/>
        <p:txBody>
          <a:bodyPr/>
          <a:lstStyle>
            <a:lvl1pPr>
              <a:defRPr/>
            </a:lvl1pPr>
          </a:lstStyle>
          <a:p>
            <a:pPr>
              <a:defRPr/>
            </a:pPr>
            <a:fld id="{7FC7A07D-14FC-489A-848C-36D06913C1DF}" type="slidenum">
              <a:rPr lang="en-US"/>
              <a:pPr>
                <a:defRPr/>
              </a:pPr>
              <a:t>‹#›</a:t>
            </a:fld>
            <a:endParaRPr lang="en-US"/>
          </a:p>
        </p:txBody>
      </p:sp>
    </p:spTree>
    <p:extLst>
      <p:ext uri="{BB962C8B-B14F-4D97-AF65-F5344CB8AC3E}">
        <p14:creationId xmlns:p14="http://schemas.microsoft.com/office/powerpoint/2010/main" val="406346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8" charset="0"/>
              </a:defRPr>
            </a:lvl1pPr>
          </a:lstStyle>
          <a:p>
            <a:pPr>
              <a:defRPr/>
            </a:pPr>
            <a:fld id="{4FCFDFAD-E6EC-481F-AAF3-DDF1F045811D}" type="datetime1">
              <a:rPr lang="en-US"/>
              <a:pPr>
                <a:defRPr/>
              </a:pPr>
              <a:t>8/9/2010</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050" b="1" dirty="0" smtClean="0">
                <a:solidFill>
                  <a:schemeClr val="tx1">
                    <a:tint val="75000"/>
                  </a:schemeClr>
                </a:solidFill>
                <a:latin typeface="+mn-lt"/>
                <a:ea typeface="+mn-ea"/>
                <a:cs typeface="+mn-cs"/>
              </a:defRPr>
            </a:lvl1pPr>
          </a:lstStyle>
          <a:p>
            <a:pPr>
              <a:defRPr/>
            </a:pPr>
            <a:r>
              <a:rPr lang="en-US"/>
              <a:t>Advances in Real-Time Rendering Course</a:t>
            </a:r>
          </a:p>
          <a:p>
            <a:pPr>
              <a:defRPr/>
            </a:pPr>
            <a:r>
              <a:rPr lang="en-US" b="0"/>
              <a:t> </a:t>
            </a:r>
            <a:r>
              <a:rPr lang="en-US" sz="1000" b="0"/>
              <a:t>Siggraph 2010, Los Angeles, CA</a:t>
            </a:r>
            <a:endParaRPr lang="en-US" b="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8" charset="0"/>
              </a:defRPr>
            </a:lvl1pPr>
          </a:lstStyle>
          <a:p>
            <a:pPr>
              <a:defRPr/>
            </a:pPr>
            <a:fld id="{F168DD1F-180B-4B82-AD6A-8CB47AAF5B32}" type="slidenum">
              <a:rPr lang="en-US"/>
              <a:pPr>
                <a:defRPr/>
              </a:pPr>
              <a:t>‹#›</a:t>
            </a:fld>
            <a:endParaRPr lang="en-US"/>
          </a:p>
        </p:txBody>
      </p:sp>
      <p:pic>
        <p:nvPicPr>
          <p:cNvPr id="1031" name="Picture 3" descr="s10logoWeb450.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01502" y="0"/>
            <a:ext cx="1423447" cy="1423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0" fontAlgn="base" hangingPunct="0">
        <a:spcBef>
          <a:spcPct val="0"/>
        </a:spcBef>
        <a:spcAft>
          <a:spcPct val="0"/>
        </a:spcAft>
        <a:defRPr sz="3200" b="1" kern="1200">
          <a:solidFill>
            <a:schemeClr val="tx1"/>
          </a:solidFill>
          <a:latin typeface="Arial" pitchFamily="34" charset="0"/>
          <a:ea typeface="Arial" pitchFamily="34" charset="0"/>
          <a:cs typeface="Arial" pitchFamily="34" charset="0"/>
        </a:defRPr>
      </a:lvl1pPr>
      <a:lvl2pPr algn="l" defTabSz="457200" rtl="0" eaLnBrk="0" fontAlgn="base" hangingPunct="0">
        <a:spcBef>
          <a:spcPct val="0"/>
        </a:spcBef>
        <a:spcAft>
          <a:spcPct val="0"/>
        </a:spcAft>
        <a:defRPr sz="3200" b="1">
          <a:solidFill>
            <a:schemeClr val="tx1"/>
          </a:solidFill>
          <a:latin typeface="Arial" charset="0"/>
          <a:ea typeface="ＭＳ Ｐゴシック" charset="-128"/>
          <a:cs typeface="Arial" charset="0"/>
        </a:defRPr>
      </a:lvl2pPr>
      <a:lvl3pPr algn="l" defTabSz="457200" rtl="0" eaLnBrk="0" fontAlgn="base" hangingPunct="0">
        <a:spcBef>
          <a:spcPct val="0"/>
        </a:spcBef>
        <a:spcAft>
          <a:spcPct val="0"/>
        </a:spcAft>
        <a:defRPr sz="3200" b="1">
          <a:solidFill>
            <a:schemeClr val="tx1"/>
          </a:solidFill>
          <a:latin typeface="Arial" charset="0"/>
          <a:ea typeface="ＭＳ Ｐゴシック" charset="-128"/>
          <a:cs typeface="Arial" charset="0"/>
        </a:defRPr>
      </a:lvl3pPr>
      <a:lvl4pPr algn="l" defTabSz="457200" rtl="0" eaLnBrk="0" fontAlgn="base" hangingPunct="0">
        <a:spcBef>
          <a:spcPct val="0"/>
        </a:spcBef>
        <a:spcAft>
          <a:spcPct val="0"/>
        </a:spcAft>
        <a:defRPr sz="3200" b="1">
          <a:solidFill>
            <a:schemeClr val="tx1"/>
          </a:solidFill>
          <a:latin typeface="Arial" charset="0"/>
          <a:ea typeface="ＭＳ Ｐゴシック" charset="-128"/>
          <a:cs typeface="Arial" charset="0"/>
        </a:defRPr>
      </a:lvl4pPr>
      <a:lvl5pPr algn="l" defTabSz="457200" rtl="0" eaLnBrk="0" fontAlgn="base" hangingPunct="0">
        <a:spcBef>
          <a:spcPct val="0"/>
        </a:spcBef>
        <a:spcAft>
          <a:spcPct val="0"/>
        </a:spcAft>
        <a:defRPr sz="3200" b="1">
          <a:solidFill>
            <a:schemeClr val="tx1"/>
          </a:solidFill>
          <a:latin typeface="Arial" charset="0"/>
          <a:ea typeface="ＭＳ Ｐゴシック" charset="-128"/>
          <a:cs typeface="Arial" charset="0"/>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pitchFamily="34" charset="0"/>
          <a:ea typeface="ＭＳ Ｐゴシック" charset="-128"/>
          <a:cs typeface="Arial" pitchFamily="34" charset="0"/>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pitchFamily="34" charset="0"/>
          <a:ea typeface="ＭＳ Ｐゴシック" charset="-128"/>
          <a:cs typeface="Arial" pitchFamily="34" charset="0"/>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pitchFamily="34" charset="0"/>
          <a:ea typeface="ＭＳ Ｐゴシック" charset="-128"/>
          <a:cs typeface="Arial" pitchFamily="34" charset="0"/>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pitchFamily="34" charset="0"/>
          <a:ea typeface="ＭＳ Ｐゴシック" charset="-128"/>
          <a:cs typeface="Arial" pitchFamily="34" charset="0"/>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pitchFamily="34" charset="0"/>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1598613"/>
            <a:ext cx="7772400" cy="1101725"/>
          </a:xfrm>
        </p:spPr>
        <p:txBody>
          <a:bodyPr/>
          <a:lstStyle/>
          <a:p>
            <a:r>
              <a:rPr lang="en-US" dirty="0" smtClean="0">
                <a:latin typeface="Arial" charset="0"/>
                <a:cs typeface="Arial" charset="0"/>
              </a:rPr>
              <a:t>Advances in Real-Time Rendering in 3D Graphics and Games course (I &amp; II)</a:t>
            </a:r>
          </a:p>
        </p:txBody>
      </p:sp>
      <p:sp>
        <p:nvSpPr>
          <p:cNvPr id="3" name="Subtitle 2"/>
          <p:cNvSpPr>
            <a:spLocks noGrp="1"/>
          </p:cNvSpPr>
          <p:nvPr>
            <p:ph type="subTitle" idx="1"/>
          </p:nvPr>
        </p:nvSpPr>
        <p:spPr/>
        <p:txBody>
          <a:bodyPr/>
          <a:lstStyle/>
          <a:p>
            <a:pPr>
              <a:defRPr/>
            </a:pPr>
            <a:r>
              <a:rPr lang="en-US" dirty="0" err="1" smtClean="0"/>
              <a:t>Siggraph</a:t>
            </a:r>
            <a:r>
              <a:rPr lang="en-US" dirty="0" smtClean="0"/>
              <a:t> 2010</a:t>
            </a:r>
          </a:p>
          <a:p>
            <a:pPr>
              <a:defRPr/>
            </a:pPr>
            <a:r>
              <a:rPr lang="en-US" dirty="0" smtClean="0"/>
              <a:t>Los Angeles, CA</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Don’t Always Know What </a:t>
            </a:r>
            <a:br>
              <a:rPr lang="en-US" dirty="0" smtClean="0"/>
            </a:br>
            <a:r>
              <a:rPr lang="en-US" dirty="0" smtClean="0"/>
              <a:t>They’ll Do</a:t>
            </a:r>
            <a:endParaRPr lang="en-US" dirty="0"/>
          </a:p>
        </p:txBody>
      </p:sp>
      <p:sp>
        <p:nvSpPr>
          <p:cNvPr id="3" name="Content Placeholder 2"/>
          <p:cNvSpPr>
            <a:spLocks noGrp="1"/>
          </p:cNvSpPr>
          <p:nvPr>
            <p:ph idx="1"/>
          </p:nvPr>
        </p:nvSpPr>
        <p:spPr/>
        <p:txBody>
          <a:bodyPr/>
          <a:lstStyle/>
          <a:p>
            <a:r>
              <a:rPr lang="en-US" dirty="0" smtClean="0"/>
              <a:t>Players will tend to break whatever constraints you’ve created for your technique</a:t>
            </a:r>
          </a:p>
          <a:p>
            <a:pPr lvl="1"/>
            <a:r>
              <a:rPr lang="en-US" dirty="0" smtClean="0"/>
              <a:t>Famous last words: </a:t>
            </a:r>
          </a:p>
          <a:p>
            <a:pPr lvl="2"/>
            <a:r>
              <a:rPr lang="en-US" dirty="0" smtClean="0"/>
              <a:t>“They’d never wonder into that corner and see this, right?</a:t>
            </a:r>
          </a:p>
          <a:p>
            <a:pPr lvl="2"/>
            <a:r>
              <a:rPr lang="en-US" dirty="0" smtClean="0"/>
              <a:t>“We’ll never have this many smoke plumes on the screen at once…”</a:t>
            </a:r>
          </a:p>
          <a:p>
            <a:pPr lvl="2"/>
            <a:r>
              <a:rPr lang="en-US" dirty="0" smtClean="0"/>
              <a:t>“Who knew that he was going to kick himself on the head?!”</a:t>
            </a:r>
          </a:p>
          <a:p>
            <a:r>
              <a:rPr lang="en-US" dirty="0"/>
              <a:t>Robust handling of edge conditions </a:t>
            </a:r>
            <a:r>
              <a:rPr lang="en-US" dirty="0" smtClean="0"/>
              <a:t>matters</a:t>
            </a:r>
          </a:p>
        </p:txBody>
      </p:sp>
    </p:spTree>
    <p:extLst>
      <p:ext uri="{BB962C8B-B14F-4D97-AF65-F5344CB8AC3E}">
        <p14:creationId xmlns:p14="http://schemas.microsoft.com/office/powerpoint/2010/main" val="107764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Content longevity and content production efficiency are key</a:t>
            </a:r>
          </a:p>
          <a:p>
            <a:r>
              <a:rPr lang="en-US" dirty="0"/>
              <a:t>Polish == </a:t>
            </a:r>
            <a:r>
              <a:rPr lang="en-US" dirty="0" smtClean="0"/>
              <a:t>iteration</a:t>
            </a:r>
          </a:p>
          <a:p>
            <a:r>
              <a:rPr lang="en-US" dirty="0" smtClean="0"/>
              <a:t>Good IP is alive for ~5 years; great IP – 10+!</a:t>
            </a:r>
          </a:p>
          <a:p>
            <a:pPr lvl="1"/>
            <a:r>
              <a:rPr lang="en-US" dirty="0" smtClean="0"/>
              <a:t>This means all assets are likely to be around for just as long</a:t>
            </a:r>
          </a:p>
          <a:p>
            <a:pPr lvl="1"/>
            <a:r>
              <a:rPr lang="en-US" dirty="0" smtClean="0"/>
              <a:t>Can’t go through and rework them for big budget titles for every new release</a:t>
            </a:r>
            <a:endParaRPr lang="en-US" dirty="0"/>
          </a:p>
          <a:p>
            <a:endParaRPr lang="en-US" dirty="0" smtClean="0"/>
          </a:p>
          <a:p>
            <a:pPr lvl="1">
              <a:buNone/>
            </a:pPr>
            <a:endParaRPr lang="en-US" dirty="0" smtClean="0"/>
          </a:p>
          <a:p>
            <a:endParaRPr lang="en-US" dirty="0" smtClean="0"/>
          </a:p>
          <a:p>
            <a:endParaRPr lang="en-US" dirty="0" smtClean="0"/>
          </a:p>
        </p:txBody>
      </p:sp>
      <p:sp>
        <p:nvSpPr>
          <p:cNvPr id="4" name="Title 3"/>
          <p:cNvSpPr>
            <a:spLocks noGrp="1"/>
          </p:cNvSpPr>
          <p:nvPr>
            <p:ph type="title"/>
          </p:nvPr>
        </p:nvSpPr>
        <p:spPr/>
        <p:txBody>
          <a:bodyPr/>
          <a:lstStyle/>
          <a:p>
            <a:r>
              <a:rPr lang="en-US" dirty="0" smtClean="0"/>
              <a:t>It’s All About the Pipeline</a:t>
            </a:r>
            <a:endParaRPr lang="en-US" dirty="0"/>
          </a:p>
        </p:txBody>
      </p:sp>
    </p:spTree>
    <p:extLst>
      <p:ext uri="{BB962C8B-B14F-4D97-AF65-F5344CB8AC3E}">
        <p14:creationId xmlns:p14="http://schemas.microsoft.com/office/powerpoint/2010/main" val="303090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A Technique Successful </a:t>
            </a:r>
            <a:r>
              <a:rPr lang="en-US" dirty="0" smtClean="0"/>
              <a:t/>
            </a:r>
            <a:br>
              <a:rPr lang="en-US" dirty="0" smtClean="0"/>
            </a:br>
            <a:r>
              <a:rPr lang="en-US" dirty="0" smtClean="0"/>
              <a:t>in </a:t>
            </a:r>
            <a:r>
              <a:rPr lang="en-US" dirty="0"/>
              <a:t>Games?</a:t>
            </a:r>
          </a:p>
        </p:txBody>
      </p:sp>
      <p:sp>
        <p:nvSpPr>
          <p:cNvPr id="3" name="Content Placeholder 2"/>
          <p:cNvSpPr>
            <a:spLocks noGrp="1"/>
          </p:cNvSpPr>
          <p:nvPr>
            <p:ph idx="1"/>
          </p:nvPr>
        </p:nvSpPr>
        <p:spPr/>
        <p:txBody>
          <a:bodyPr/>
          <a:lstStyle/>
          <a:p>
            <a:r>
              <a:rPr lang="en-US" dirty="0" smtClean="0"/>
              <a:t>Integration with the artist workflow and the engine / tools pipeline</a:t>
            </a:r>
          </a:p>
          <a:p>
            <a:pPr marL="457200" lvl="1" indent="0">
              <a:buNone/>
            </a:pPr>
            <a:r>
              <a:rPr lang="en-US" dirty="0" smtClean="0"/>
              <a:t>	30% : 70%</a:t>
            </a:r>
          </a:p>
        </p:txBody>
      </p:sp>
    </p:spTree>
    <p:extLst>
      <p:ext uri="{BB962C8B-B14F-4D97-AF65-F5344CB8AC3E}">
        <p14:creationId xmlns:p14="http://schemas.microsoft.com/office/powerpoint/2010/main" val="395256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A Technique Successful </a:t>
            </a:r>
            <a:r>
              <a:rPr lang="en-US" dirty="0" smtClean="0"/>
              <a:t/>
            </a:r>
            <a:br>
              <a:rPr lang="en-US" dirty="0" smtClean="0"/>
            </a:br>
            <a:r>
              <a:rPr lang="en-US" dirty="0" smtClean="0"/>
              <a:t>in </a:t>
            </a:r>
            <a:r>
              <a:rPr lang="en-US" dirty="0"/>
              <a:t>Games?</a:t>
            </a:r>
          </a:p>
        </p:txBody>
      </p:sp>
      <p:sp>
        <p:nvSpPr>
          <p:cNvPr id="3" name="Content Placeholder 2"/>
          <p:cNvSpPr>
            <a:spLocks noGrp="1"/>
          </p:cNvSpPr>
          <p:nvPr>
            <p:ph idx="1"/>
          </p:nvPr>
        </p:nvSpPr>
        <p:spPr/>
        <p:txBody>
          <a:bodyPr/>
          <a:lstStyle/>
          <a:p>
            <a:r>
              <a:rPr lang="en-US" dirty="0" smtClean="0"/>
              <a:t>Integration with the artist workflow and the engine / tools pipeline</a:t>
            </a:r>
          </a:p>
          <a:p>
            <a:r>
              <a:rPr lang="en-US" dirty="0" smtClean="0"/>
              <a:t>Does it effect gameplay positively? </a:t>
            </a:r>
          </a:p>
          <a:p>
            <a:pPr lvl="1"/>
            <a:r>
              <a:rPr lang="en-US" dirty="0" smtClean="0"/>
              <a:t>Examples: water flow / GI / thousands of lights in a deferred renderer / shadows, and many more…</a:t>
            </a:r>
          </a:p>
        </p:txBody>
      </p:sp>
    </p:spTree>
    <p:extLst>
      <p:ext uri="{BB962C8B-B14F-4D97-AF65-F5344CB8AC3E}">
        <p14:creationId xmlns:p14="http://schemas.microsoft.com/office/powerpoint/2010/main" val="44099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Just About Performance</a:t>
            </a:r>
            <a:endParaRPr lang="en-US" dirty="0"/>
          </a:p>
        </p:txBody>
      </p:sp>
      <p:sp>
        <p:nvSpPr>
          <p:cNvPr id="3" name="Content Placeholder 2"/>
          <p:cNvSpPr>
            <a:spLocks noGrp="1"/>
          </p:cNvSpPr>
          <p:nvPr>
            <p:ph idx="1"/>
          </p:nvPr>
        </p:nvSpPr>
        <p:spPr/>
        <p:txBody>
          <a:bodyPr/>
          <a:lstStyle/>
          <a:p>
            <a:r>
              <a:rPr lang="en-US" dirty="0" smtClean="0"/>
              <a:t>What are the artist controls?</a:t>
            </a:r>
          </a:p>
          <a:p>
            <a:r>
              <a:rPr lang="en-US" dirty="0" smtClean="0"/>
              <a:t>How does it deal with other elements in the game? (effects, leaf systems, etc.)</a:t>
            </a:r>
          </a:p>
          <a:p>
            <a:r>
              <a:rPr lang="en-US" dirty="0" smtClean="0"/>
              <a:t>Multi-platform support </a:t>
            </a:r>
          </a:p>
        </p:txBody>
      </p:sp>
    </p:spTree>
    <p:extLst>
      <p:ext uri="{BB962C8B-B14F-4D97-AF65-F5344CB8AC3E}">
        <p14:creationId xmlns:p14="http://schemas.microsoft.com/office/powerpoint/2010/main" val="130971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Goals for This Course?</a:t>
            </a:r>
            <a:endParaRPr lang="en-US" dirty="0"/>
          </a:p>
        </p:txBody>
      </p:sp>
      <p:sp>
        <p:nvSpPr>
          <p:cNvPr id="3" name="Content Placeholder 2"/>
          <p:cNvSpPr>
            <a:spLocks noGrp="1"/>
          </p:cNvSpPr>
          <p:nvPr>
            <p:ph idx="1"/>
          </p:nvPr>
        </p:nvSpPr>
        <p:spPr/>
        <p:txBody>
          <a:bodyPr/>
          <a:lstStyle/>
          <a:p>
            <a:r>
              <a:rPr lang="en-US" dirty="0" smtClean="0"/>
              <a:t>Bring you the latest techniques from the game development community</a:t>
            </a:r>
          </a:p>
          <a:p>
            <a:r>
              <a:rPr lang="en-US" dirty="0" smtClean="0"/>
              <a:t>With focus on practical, pipeline-friendly techniques</a:t>
            </a:r>
          </a:p>
          <a:p>
            <a:r>
              <a:rPr lang="en-US" dirty="0" smtClean="0"/>
              <a:t>Share common challenges encountered during game development (</a:t>
            </a:r>
            <a:r>
              <a:rPr lang="en-US" dirty="0" err="1" smtClean="0"/>
              <a:t>wrt</a:t>
            </a:r>
            <a:r>
              <a:rPr lang="en-US" dirty="0" smtClean="0"/>
              <a:t> graphics techniques)</a:t>
            </a:r>
          </a:p>
          <a:p>
            <a:pPr lvl="1"/>
            <a:r>
              <a:rPr lang="en-US" dirty="0" smtClean="0"/>
              <a:t>With the eye toward the future </a:t>
            </a:r>
          </a:p>
          <a:p>
            <a:r>
              <a:rPr lang="en-US" dirty="0" smtClean="0"/>
              <a:t>Inspire new research directions!</a:t>
            </a:r>
            <a:endParaRPr lang="en-US" dirty="0"/>
          </a:p>
        </p:txBody>
      </p:sp>
    </p:spTree>
    <p:extLst>
      <p:ext uri="{BB962C8B-B14F-4D97-AF65-F5344CB8AC3E}">
        <p14:creationId xmlns:p14="http://schemas.microsoft.com/office/powerpoint/2010/main" val="1064658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Advances in Real-Time Rendering </a:t>
            </a:r>
            <a:br>
              <a:rPr lang="en-US" smtClean="0"/>
            </a:br>
            <a:r>
              <a:rPr lang="en-US" smtClean="0"/>
              <a:t>in 3D Graphics and Games I</a:t>
            </a:r>
            <a:endParaRPr lang="en-US" dirty="0" smtClean="0"/>
          </a:p>
        </p:txBody>
      </p:sp>
      <p:sp>
        <p:nvSpPr>
          <p:cNvPr id="5" name="Content Placeholder 4"/>
          <p:cNvSpPr>
            <a:spLocks noGrp="1"/>
          </p:cNvSpPr>
          <p:nvPr>
            <p:ph idx="1"/>
          </p:nvPr>
        </p:nvSpPr>
        <p:spPr/>
        <p:txBody>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93291383"/>
              </p:ext>
            </p:extLst>
          </p:nvPr>
        </p:nvGraphicFramePr>
        <p:xfrm>
          <a:off x="154744" y="1546332"/>
          <a:ext cx="6597748" cy="3474720"/>
        </p:xfrm>
        <a:graphic>
          <a:graphicData uri="http://schemas.openxmlformats.org/drawingml/2006/table">
            <a:tbl>
              <a:tblPr firstRow="1" bandRow="1">
                <a:tableStyleId>{BC89EF96-8CEA-46FF-86C4-4CE0E7609802}</a:tableStyleId>
              </a:tblPr>
              <a:tblGrid>
                <a:gridCol w="974089"/>
                <a:gridCol w="5623659"/>
              </a:tblGrid>
              <a:tr h="440321">
                <a:tc>
                  <a:txBody>
                    <a:bodyPr/>
                    <a:lstStyle/>
                    <a:p>
                      <a:pPr algn="ctr"/>
                      <a:r>
                        <a:rPr lang="en-US" sz="1800" b="0" kern="1200" dirty="0" smtClean="0">
                          <a:solidFill>
                            <a:schemeClr val="tx1"/>
                          </a:solidFill>
                          <a:effectLst/>
                          <a:latin typeface="+mn-lt"/>
                          <a:ea typeface="ＭＳ Ｐゴシック" pitchFamily="-107" charset="-128"/>
                          <a:cs typeface="ＭＳ Ｐゴシック" pitchFamily="-107" charset="-128"/>
                        </a:rPr>
                        <a:t>9:00 </a:t>
                      </a:r>
                      <a:r>
                        <a:rPr lang="en-US" sz="1800" b="0" kern="1200" baseline="30000" dirty="0" smtClean="0">
                          <a:solidFill>
                            <a:schemeClr val="tx1"/>
                          </a:solidFill>
                          <a:effectLst/>
                          <a:latin typeface="+mn-lt"/>
                          <a:ea typeface="ＭＳ Ｐゴシック" pitchFamily="-107" charset="-128"/>
                          <a:cs typeface="ＭＳ Ｐゴシック" pitchFamily="-107" charset="-128"/>
                        </a:rPr>
                        <a:t>am</a:t>
                      </a:r>
                      <a:endParaRPr lang="en-US" b="0" baseline="30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effectLst/>
                          <a:latin typeface="+mn-lt"/>
                          <a:ea typeface="ＭＳ Ｐゴシック" pitchFamily="-107" charset="-128"/>
                          <a:cs typeface="ＭＳ Ｐゴシック" pitchFamily="-107" charset="-128"/>
                        </a:rPr>
                        <a:t>Tatarchuk</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mn-lt"/>
                          <a:ea typeface="ＭＳ Ｐゴシック" pitchFamily="-107" charset="-128"/>
                          <a:cs typeface="ＭＳ Ｐゴシック" pitchFamily="-107" charset="-128"/>
                        </a:rPr>
                        <a:t>Introduction</a:t>
                      </a:r>
                    </a:p>
                  </a:txBody>
                  <a:tcPr/>
                </a:tc>
              </a:tr>
              <a:tr h="440321">
                <a:tc>
                  <a:txBody>
                    <a:bodyPr/>
                    <a:lstStyle/>
                    <a:p>
                      <a:pPr algn="ctr"/>
                      <a:r>
                        <a:rPr lang="en-US" sz="1800" kern="1200" dirty="0" smtClean="0">
                          <a:solidFill>
                            <a:schemeClr val="tx1"/>
                          </a:solidFill>
                          <a:effectLst/>
                          <a:latin typeface="+mn-lt"/>
                          <a:ea typeface="ＭＳ Ｐゴシック" pitchFamily="-107" charset="-128"/>
                          <a:cs typeface="ＭＳ Ｐゴシック" pitchFamily="-107" charset="-128"/>
                        </a:rPr>
                        <a:t>9:05 </a:t>
                      </a:r>
                      <a:r>
                        <a:rPr lang="en-US" sz="1800" kern="1200" baseline="30000" dirty="0" smtClean="0">
                          <a:solidFill>
                            <a:schemeClr val="tx1"/>
                          </a:solidFill>
                          <a:effectLst/>
                          <a:latin typeface="+mn-lt"/>
                          <a:ea typeface="ＭＳ Ｐゴシック" pitchFamily="-107" charset="-128"/>
                          <a:cs typeface="ＭＳ Ｐゴシック" pitchFamily="-107" charset="-128"/>
                        </a:rPr>
                        <a:t>am </a:t>
                      </a:r>
                      <a:endParaRPr lang="en-US" baseline="30000" dirty="0"/>
                    </a:p>
                  </a:txBody>
                  <a:tcPr/>
                </a:tc>
                <a:tc>
                  <a:txBody>
                    <a:bodyPr/>
                    <a:lstStyle/>
                    <a:p>
                      <a:pPr algn="l"/>
                      <a:r>
                        <a:rPr lang="en-US" sz="1800" b="0" kern="1200" dirty="0" err="1" smtClean="0">
                          <a:solidFill>
                            <a:schemeClr val="tx1"/>
                          </a:solidFill>
                          <a:effectLst/>
                          <a:latin typeface="+mn-lt"/>
                          <a:ea typeface="ＭＳ Ｐゴシック" pitchFamily="-107" charset="-128"/>
                          <a:cs typeface="ＭＳ Ｐゴシック" pitchFamily="-107" charset="-128"/>
                        </a:rPr>
                        <a:t>Ownby</a:t>
                      </a:r>
                      <a:r>
                        <a:rPr lang="en-US" sz="1800" b="0" kern="1200" dirty="0" smtClean="0">
                          <a:solidFill>
                            <a:schemeClr val="tx1"/>
                          </a:solidFill>
                          <a:effectLst/>
                          <a:latin typeface="+mn-lt"/>
                          <a:ea typeface="ＭＳ Ｐゴシック" pitchFamily="-107" charset="-128"/>
                          <a:cs typeface="ＭＳ Ｐゴシック" pitchFamily="-107" charset="-128"/>
                        </a:rPr>
                        <a:t>, Hall and Hall</a:t>
                      </a:r>
                      <a:br>
                        <a:rPr lang="en-US" sz="1800" b="0" kern="1200" dirty="0" smtClean="0">
                          <a:solidFill>
                            <a:schemeClr val="tx1"/>
                          </a:solidFill>
                          <a:effectLst/>
                          <a:latin typeface="+mn-lt"/>
                          <a:ea typeface="ＭＳ Ｐゴシック" pitchFamily="-107" charset="-128"/>
                          <a:cs typeface="ＭＳ Ｐゴシック" pitchFamily="-107" charset="-128"/>
                        </a:rPr>
                      </a:br>
                      <a:r>
                        <a:rPr lang="en-US" sz="1800" b="1" kern="1200" dirty="0" smtClean="0">
                          <a:solidFill>
                            <a:schemeClr val="tx1"/>
                          </a:solidFill>
                          <a:effectLst/>
                          <a:latin typeface="+mn-lt"/>
                          <a:ea typeface="ＭＳ Ｐゴシック" pitchFamily="-107" charset="-128"/>
                          <a:cs typeface="ＭＳ Ｐゴシック" pitchFamily="-107" charset="-128"/>
                        </a:rPr>
                        <a:t>Rendering techniques in </a:t>
                      </a:r>
                      <a:r>
                        <a:rPr lang="en-US" sz="1800" b="1" i="1" kern="1200" dirty="0" smtClean="0">
                          <a:solidFill>
                            <a:schemeClr val="tx1"/>
                          </a:solidFill>
                          <a:effectLst/>
                          <a:latin typeface="+mn-lt"/>
                          <a:ea typeface="ＭＳ Ｐゴシック" pitchFamily="-107" charset="-128"/>
                          <a:cs typeface="ＭＳ Ｐゴシック" pitchFamily="-107" charset="-128"/>
                        </a:rPr>
                        <a:t>Toy Story 3</a:t>
                      </a:r>
                      <a:endParaRPr lang="en-US" b="1" i="1" dirty="0"/>
                    </a:p>
                  </a:txBody>
                  <a:tcPr/>
                </a:tc>
              </a:tr>
              <a:tr h="440321">
                <a:tc>
                  <a:txBody>
                    <a:bodyPr/>
                    <a:lstStyle/>
                    <a:p>
                      <a:pPr algn="ctr"/>
                      <a:r>
                        <a:rPr lang="en-US" sz="1800" kern="1200" dirty="0" smtClean="0">
                          <a:solidFill>
                            <a:schemeClr val="tx1"/>
                          </a:solidFill>
                          <a:effectLst/>
                          <a:latin typeface="+mn-lt"/>
                          <a:ea typeface="ＭＳ Ｐゴシック" pitchFamily="-107" charset="-128"/>
                          <a:cs typeface="ＭＳ Ｐゴシック" pitchFamily="-107" charset="-128"/>
                        </a:rPr>
                        <a:t>9:55 </a:t>
                      </a:r>
                      <a:r>
                        <a:rPr lang="en-US" sz="1800" kern="1200" baseline="30000" dirty="0" smtClean="0">
                          <a:solidFill>
                            <a:schemeClr val="tx1"/>
                          </a:solidFill>
                          <a:effectLst/>
                          <a:latin typeface="+mn-lt"/>
                          <a:ea typeface="ＭＳ Ｐゴシック" pitchFamily="-107" charset="-128"/>
                          <a:cs typeface="ＭＳ Ｐゴシック" pitchFamily="-107" charset="-128"/>
                        </a:rPr>
                        <a:t>am</a:t>
                      </a:r>
                      <a:endParaRPr lang="en-US" baseline="30000" dirty="0"/>
                    </a:p>
                  </a:txBody>
                  <a:tcPr/>
                </a:tc>
                <a:tc>
                  <a:txBody>
                    <a:bodyPr/>
                    <a:lstStyle/>
                    <a:p>
                      <a:pPr algn="l"/>
                      <a:r>
                        <a:rPr lang="en-US" sz="1800" kern="1200" dirty="0" err="1" smtClean="0">
                          <a:solidFill>
                            <a:schemeClr val="tx1"/>
                          </a:solidFill>
                          <a:effectLst/>
                          <a:latin typeface="+mn-lt"/>
                          <a:ea typeface="ＭＳ Ｐゴシック" pitchFamily="-107" charset="-128"/>
                          <a:cs typeface="ＭＳ Ｐゴシック" pitchFamily="-107" charset="-128"/>
                        </a:rPr>
                        <a:t>Einarsson</a:t>
                      </a:r>
                      <a:r>
                        <a:rPr lang="en-US" sz="1800" kern="1200" dirty="0" smtClean="0">
                          <a:solidFill>
                            <a:schemeClr val="tx1"/>
                          </a:solidFill>
                          <a:effectLst/>
                          <a:latin typeface="+mn-lt"/>
                          <a:ea typeface="ＭＳ Ｐゴシック" pitchFamily="-107" charset="-128"/>
                          <a:cs typeface="ＭＳ Ｐゴシック" pitchFamily="-107" charset="-128"/>
                        </a:rPr>
                        <a:t>, Martin</a:t>
                      </a:r>
                    </a:p>
                    <a:p>
                      <a:pPr algn="l"/>
                      <a:r>
                        <a:rPr lang="en-US" sz="1800" b="1" kern="1200" dirty="0" smtClean="0">
                          <a:solidFill>
                            <a:schemeClr val="tx1"/>
                          </a:solidFill>
                          <a:effectLst/>
                          <a:latin typeface="+mn-lt"/>
                          <a:ea typeface="ＭＳ Ｐゴシック" pitchFamily="-107" charset="-128"/>
                          <a:cs typeface="ＭＳ Ｐゴシック" pitchFamily="-107" charset="-128"/>
                        </a:rPr>
                        <a:t>A Real-Time </a:t>
                      </a:r>
                      <a:r>
                        <a:rPr lang="en-US" sz="1800" b="1" kern="1200" dirty="0" err="1" smtClean="0">
                          <a:solidFill>
                            <a:schemeClr val="tx1"/>
                          </a:solidFill>
                          <a:effectLst/>
                          <a:latin typeface="+mn-lt"/>
                          <a:ea typeface="ＭＳ Ｐゴシック" pitchFamily="-107" charset="-128"/>
                          <a:cs typeface="ＭＳ Ｐゴシック" pitchFamily="-107" charset="-128"/>
                        </a:rPr>
                        <a:t>Radiosity</a:t>
                      </a:r>
                      <a:r>
                        <a:rPr lang="en-US" sz="1800" b="1" kern="1200" dirty="0" smtClean="0">
                          <a:solidFill>
                            <a:schemeClr val="tx1"/>
                          </a:solidFill>
                          <a:effectLst/>
                          <a:latin typeface="+mn-lt"/>
                          <a:ea typeface="ＭＳ Ｐゴシック" pitchFamily="-107" charset="-128"/>
                          <a:cs typeface="ＭＳ Ｐゴシック" pitchFamily="-107" charset="-128"/>
                        </a:rPr>
                        <a:t> Architecture for Video Games</a:t>
                      </a:r>
                      <a:endParaRPr lang="en-US" b="1" dirty="0"/>
                    </a:p>
                  </a:txBody>
                  <a:tcPr/>
                </a:tc>
              </a:tr>
              <a:tr h="440321">
                <a:tc>
                  <a:txBody>
                    <a:bodyPr/>
                    <a:lstStyle/>
                    <a:p>
                      <a:pPr algn="ctr"/>
                      <a:r>
                        <a:rPr lang="en-US" sz="1800" kern="1200" dirty="0" smtClean="0">
                          <a:solidFill>
                            <a:schemeClr val="tx1"/>
                          </a:solidFill>
                          <a:effectLst/>
                          <a:latin typeface="+mn-lt"/>
                          <a:ea typeface="ＭＳ Ｐゴシック" pitchFamily="-107" charset="-128"/>
                          <a:cs typeface="ＭＳ Ｐゴシック" pitchFamily="-107" charset="-128"/>
                        </a:rPr>
                        <a:t>10:45 </a:t>
                      </a:r>
                      <a:r>
                        <a:rPr lang="en-US" sz="1800" kern="1200" baseline="30000" dirty="0" smtClean="0">
                          <a:solidFill>
                            <a:schemeClr val="tx1"/>
                          </a:solidFill>
                          <a:effectLst/>
                          <a:latin typeface="+mn-lt"/>
                          <a:ea typeface="ＭＳ Ｐゴシック" pitchFamily="-107" charset="-128"/>
                          <a:cs typeface="ＭＳ Ｐゴシック" pitchFamily="-107" charset="-128"/>
                        </a:rPr>
                        <a:t>am </a:t>
                      </a:r>
                      <a:endParaRPr lang="en-US" baseline="30000" dirty="0"/>
                    </a:p>
                  </a:txBody>
                  <a:tcPr/>
                </a:tc>
                <a:tc>
                  <a:txBody>
                    <a:bodyPr/>
                    <a:lstStyle/>
                    <a:p>
                      <a:pPr algn="l"/>
                      <a:r>
                        <a:rPr lang="en-US" sz="1800" kern="1200" dirty="0" smtClean="0">
                          <a:solidFill>
                            <a:schemeClr val="tx1"/>
                          </a:solidFill>
                          <a:effectLst/>
                          <a:latin typeface="+mn-lt"/>
                          <a:ea typeface="ＭＳ Ｐゴシック" pitchFamily="-107" charset="-128"/>
                          <a:cs typeface="ＭＳ Ｐゴシック" pitchFamily="-107" charset="-128"/>
                        </a:rPr>
                        <a:t>Yang, McKee</a:t>
                      </a:r>
                    </a:p>
                    <a:p>
                      <a:pPr algn="l"/>
                      <a:r>
                        <a:rPr lang="en-US" sz="1800" b="1" i="0" kern="1200" dirty="0" smtClean="0">
                          <a:solidFill>
                            <a:schemeClr val="tx1"/>
                          </a:solidFill>
                          <a:effectLst/>
                          <a:latin typeface="+mn-lt"/>
                          <a:ea typeface="ＭＳ Ｐゴシック" pitchFamily="-107" charset="-128"/>
                          <a:cs typeface="ＭＳ Ｐゴシック" pitchFamily="-107" charset="-128"/>
                        </a:rPr>
                        <a:t>Real-Time Order Independent Transparency and Indirect Illumination using Direct3D 11</a:t>
                      </a:r>
                      <a:endParaRPr lang="en-US" b="1" i="0" dirty="0"/>
                    </a:p>
                  </a:txBody>
                  <a:tcPr/>
                </a:tc>
              </a:tr>
              <a:tr h="440321">
                <a:tc>
                  <a:txBody>
                    <a:bodyPr/>
                    <a:lstStyle/>
                    <a:p>
                      <a:pPr algn="ctr"/>
                      <a:r>
                        <a:rPr lang="en-US" sz="1800" kern="1200" dirty="0" smtClean="0">
                          <a:solidFill>
                            <a:schemeClr val="tx1"/>
                          </a:solidFill>
                          <a:effectLst/>
                          <a:latin typeface="+mn-lt"/>
                          <a:ea typeface="ＭＳ Ｐゴシック" pitchFamily="-107" charset="-128"/>
                          <a:cs typeface="ＭＳ Ｐゴシック" pitchFamily="-107" charset="-128"/>
                        </a:rPr>
                        <a:t>11:30 </a:t>
                      </a:r>
                      <a:r>
                        <a:rPr lang="en-US" sz="1800" kern="1200" baseline="30000" dirty="0" smtClean="0">
                          <a:solidFill>
                            <a:schemeClr val="tx1"/>
                          </a:solidFill>
                          <a:effectLst/>
                          <a:latin typeface="+mn-lt"/>
                          <a:ea typeface="ＭＳ Ｐゴシック" pitchFamily="-107" charset="-128"/>
                          <a:cs typeface="ＭＳ Ｐゴシック" pitchFamily="-107" charset="-128"/>
                        </a:rPr>
                        <a:t>am</a:t>
                      </a:r>
                      <a:endParaRPr lang="en-US" baseline="30000" dirty="0"/>
                    </a:p>
                  </a:txBody>
                  <a:tcPr/>
                </a:tc>
                <a:tc>
                  <a:txBody>
                    <a:bodyPr/>
                    <a:lstStyle/>
                    <a:p>
                      <a:pPr algn="l"/>
                      <a:r>
                        <a:rPr lang="en-US" sz="1800" kern="1200" dirty="0" err="1" smtClean="0">
                          <a:solidFill>
                            <a:schemeClr val="tx1"/>
                          </a:solidFill>
                          <a:effectLst/>
                          <a:latin typeface="+mn-lt"/>
                          <a:ea typeface="ＭＳ Ｐゴシック" pitchFamily="-107" charset="-128"/>
                          <a:cs typeface="ＭＳ Ｐゴシック" pitchFamily="-107" charset="-128"/>
                        </a:rPr>
                        <a:t>Kaplayan</a:t>
                      </a:r>
                      <a:r>
                        <a:rPr lang="en-US" sz="1800" kern="1200" dirty="0" smtClean="0">
                          <a:solidFill>
                            <a:schemeClr val="tx1"/>
                          </a:solidFill>
                          <a:effectLst/>
                          <a:latin typeface="+mn-lt"/>
                          <a:ea typeface="ＭＳ Ｐゴシック" pitchFamily="-107" charset="-128"/>
                          <a:cs typeface="ＭＳ Ｐゴシック" pitchFamily="-107" charset="-128"/>
                        </a:rPr>
                        <a:t/>
                      </a:r>
                      <a:br>
                        <a:rPr lang="en-US" sz="1800" kern="1200" dirty="0" smtClean="0">
                          <a:solidFill>
                            <a:schemeClr val="tx1"/>
                          </a:solidFill>
                          <a:effectLst/>
                          <a:latin typeface="+mn-lt"/>
                          <a:ea typeface="ＭＳ Ｐゴシック" pitchFamily="-107" charset="-128"/>
                          <a:cs typeface="ＭＳ Ｐゴシック" pitchFamily="-107" charset="-128"/>
                        </a:rPr>
                      </a:br>
                      <a:r>
                        <a:rPr lang="en-US" sz="1800" b="1" i="1" kern="1200" dirty="0" err="1" smtClean="0">
                          <a:solidFill>
                            <a:schemeClr val="tx1"/>
                          </a:solidFill>
                          <a:effectLst/>
                          <a:latin typeface="+mn-lt"/>
                          <a:ea typeface="ＭＳ Ｐゴシック" pitchFamily="-107" charset="-128"/>
                          <a:cs typeface="ＭＳ Ｐゴシック" pitchFamily="-107" charset="-128"/>
                        </a:rPr>
                        <a:t>CryENGINE</a:t>
                      </a:r>
                      <a:r>
                        <a:rPr lang="en-US" sz="1800" b="1" i="1" kern="1200" dirty="0" smtClean="0">
                          <a:solidFill>
                            <a:schemeClr val="tx1"/>
                          </a:solidFill>
                          <a:effectLst/>
                          <a:latin typeface="+mn-lt"/>
                          <a:ea typeface="ＭＳ Ｐゴシック" pitchFamily="-107" charset="-128"/>
                          <a:cs typeface="ＭＳ Ｐゴシック" pitchFamily="-107" charset="-128"/>
                        </a:rPr>
                        <a:t> 3</a:t>
                      </a:r>
                      <a:r>
                        <a:rPr lang="en-US" sz="1800" b="1" kern="1200" dirty="0" smtClean="0">
                          <a:solidFill>
                            <a:schemeClr val="tx1"/>
                          </a:solidFill>
                          <a:effectLst/>
                          <a:latin typeface="+mn-lt"/>
                          <a:ea typeface="ＭＳ Ｐゴシック" pitchFamily="-107" charset="-128"/>
                          <a:cs typeface="ＭＳ Ｐゴシック" pitchFamily="-107" charset="-128"/>
                        </a:rPr>
                        <a:t>: Reaching the Speed of Light</a:t>
                      </a:r>
                      <a:endParaRPr lang="en-US" b="1" dirty="0"/>
                    </a:p>
                  </a:txBody>
                  <a:tcPr/>
                </a:tc>
              </a:tr>
            </a:tbl>
          </a:graphicData>
        </a:graphic>
      </p:graphicFrame>
      <p:sp>
        <p:nvSpPr>
          <p:cNvPr id="3" name="TextBox 2"/>
          <p:cNvSpPr txBox="1"/>
          <p:nvPr/>
        </p:nvSpPr>
        <p:spPr>
          <a:xfrm>
            <a:off x="562708" y="1111342"/>
            <a:ext cx="6246054" cy="523220"/>
          </a:xfrm>
          <a:prstGeom prst="rect">
            <a:avLst/>
          </a:prstGeom>
          <a:noFill/>
        </p:spPr>
        <p:txBody>
          <a:bodyPr wrap="square" rtlCol="0">
            <a:spAutoFit/>
          </a:bodyPr>
          <a:lstStyle/>
          <a:p>
            <a:r>
              <a:rPr lang="en-US" sz="1400" dirty="0" smtClean="0">
                <a:ea typeface="ＭＳ Ｐゴシック" pitchFamily="-107" charset="-128"/>
                <a:cs typeface="ＭＳ Ｐゴシック" pitchFamily="-107" charset="-128"/>
              </a:rPr>
              <a:t>Wednesday, 28 July | 9:00 AM - 12:15 PM | Room 515 AB</a:t>
            </a:r>
            <a:endParaRPr lang="en-US" sz="1400" dirty="0" smtClean="0"/>
          </a:p>
          <a:p>
            <a:r>
              <a:rPr lang="en-US" sz="1400" dirty="0" smtClean="0">
                <a:ea typeface="ＭＳ Ｐゴシック" pitchFamily="-107" charset="-128"/>
                <a:cs typeface="ＭＳ Ｐゴシック" pitchFamily="-107" charset="-128"/>
              </a:rPr>
              <a:t> </a:t>
            </a:r>
            <a:endParaRPr lang="en-US" sz="1400" dirty="0"/>
          </a:p>
        </p:txBody>
      </p:sp>
      <p:pic>
        <p:nvPicPr>
          <p:cNvPr id="6" name="Picture 6" descr="Daycare (3) Xbox36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8762" y="1772564"/>
            <a:ext cx="1451742" cy="8065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4" descr="C:\Users\peinarsson\Documents\Venice\Temp\ScreenshotWin32-0026.png"/>
          <p:cNvPicPr>
            <a:picLocks noChangeAspect="1" noChangeArrowheads="1"/>
          </p:cNvPicPr>
          <p:nvPr/>
        </p:nvPicPr>
        <p:blipFill>
          <a:blip r:embed="rId4"/>
          <a:srcRect/>
          <a:stretch>
            <a:fillRect/>
          </a:stretch>
        </p:blipFill>
        <p:spPr bwMode="auto">
          <a:xfrm>
            <a:off x="7504552" y="2568869"/>
            <a:ext cx="1611312" cy="9060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2" descr="S:\Demos\R800\OIT\Rel\SushiScreenshot0006.png"/>
          <p:cNvPicPr>
            <a:picLocks noChangeAspect="1" noChangeArrowheads="1"/>
          </p:cNvPicPr>
          <p:nvPr/>
        </p:nvPicPr>
        <p:blipFill>
          <a:blip r:embed="rId5" cstate="print"/>
          <a:srcRect/>
          <a:stretch>
            <a:fillRect/>
          </a:stretch>
        </p:blipFill>
        <p:spPr bwMode="auto">
          <a:xfrm>
            <a:off x="6752492" y="3431292"/>
            <a:ext cx="1543011" cy="9643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F:\~SIGGraph10\Global Illumination across industries\_More_GI\Screenshot0010 gi_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2688" y="4201225"/>
            <a:ext cx="1532499" cy="8620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ea typeface="ＭＳ Ｐゴシック" pitchFamily="-107" charset="-128"/>
                <a:cs typeface="ＭＳ Ｐゴシック" pitchFamily="-107" charset="-128"/>
              </a:rPr>
              <a:t>Advances in Real-Time Rendering </a:t>
            </a:r>
            <a:r>
              <a:rPr lang="en-US" dirty="0" smtClean="0">
                <a:ea typeface="ＭＳ Ｐゴシック" pitchFamily="-107" charset="-128"/>
                <a:cs typeface="ＭＳ Ｐゴシック" pitchFamily="-107" charset="-128"/>
              </a:rPr>
              <a:t/>
            </a:r>
            <a:br>
              <a:rPr lang="en-US" dirty="0" smtClean="0">
                <a:ea typeface="ＭＳ Ｐゴシック" pitchFamily="-107" charset="-128"/>
                <a:cs typeface="ＭＳ Ｐゴシック" pitchFamily="-107" charset="-128"/>
              </a:rPr>
            </a:br>
            <a:r>
              <a:rPr lang="en-US" dirty="0" smtClean="0">
                <a:ea typeface="ＭＳ Ｐゴシック" pitchFamily="-107" charset="-128"/>
                <a:cs typeface="ＭＳ Ｐゴシック" pitchFamily="-107" charset="-128"/>
              </a:rPr>
              <a:t>in </a:t>
            </a:r>
            <a:r>
              <a:rPr lang="en-US" dirty="0">
                <a:ea typeface="ＭＳ Ｐゴシック" pitchFamily="-107" charset="-128"/>
                <a:cs typeface="ＭＳ Ｐゴシック" pitchFamily="-107" charset="-128"/>
              </a:rPr>
              <a:t>3D Graphics and Games </a:t>
            </a:r>
            <a:r>
              <a:rPr lang="en-US" dirty="0" smtClean="0">
                <a:ea typeface="ＭＳ Ｐゴシック" pitchFamily="-107" charset="-128"/>
                <a:cs typeface="ＭＳ Ｐゴシック" pitchFamily="-107" charset="-128"/>
              </a:rPr>
              <a:t>II</a:t>
            </a:r>
            <a:endParaRPr lang="en-US" dirty="0" smtClean="0">
              <a:latin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41475324"/>
              </p:ext>
            </p:extLst>
          </p:nvPr>
        </p:nvGraphicFramePr>
        <p:xfrm>
          <a:off x="154743" y="1546332"/>
          <a:ext cx="7146389" cy="3640721"/>
        </p:xfrm>
        <a:graphic>
          <a:graphicData uri="http://schemas.openxmlformats.org/drawingml/2006/table">
            <a:tbl>
              <a:tblPr firstRow="1" bandRow="1">
                <a:tableStyleId>{BC89EF96-8CEA-46FF-86C4-4CE0E7609802}</a:tableStyleId>
              </a:tblPr>
              <a:tblGrid>
                <a:gridCol w="879342"/>
                <a:gridCol w="6267047"/>
              </a:tblGrid>
              <a:tr h="440321">
                <a:tc>
                  <a:txBody>
                    <a:bodyPr/>
                    <a:lstStyle/>
                    <a:p>
                      <a:pPr algn="ctr"/>
                      <a:r>
                        <a:rPr lang="en-US" sz="1800" b="0" kern="1200" dirty="0" smtClean="0">
                          <a:solidFill>
                            <a:schemeClr val="tx1"/>
                          </a:solidFill>
                          <a:effectLst/>
                          <a:latin typeface="+mn-lt"/>
                          <a:ea typeface="ＭＳ Ｐゴシック" pitchFamily="-107" charset="-128"/>
                          <a:cs typeface="ＭＳ Ｐゴシック" pitchFamily="-107" charset="-128"/>
                        </a:rPr>
                        <a:t>2:00 </a:t>
                      </a:r>
                      <a:r>
                        <a:rPr lang="en-US" sz="1800" b="0" kern="1200" baseline="30000" dirty="0" smtClean="0">
                          <a:solidFill>
                            <a:schemeClr val="tx1"/>
                          </a:solidFill>
                          <a:effectLst/>
                          <a:latin typeface="+mn-lt"/>
                          <a:ea typeface="ＭＳ Ｐゴシック" pitchFamily="-107" charset="-128"/>
                          <a:cs typeface="ＭＳ Ｐゴシック" pitchFamily="-107" charset="-128"/>
                        </a:rPr>
                        <a:t>pm</a:t>
                      </a:r>
                      <a:r>
                        <a:rPr lang="en-US" sz="1800" b="0" kern="1200" dirty="0" smtClean="0">
                          <a:solidFill>
                            <a:schemeClr val="tx1"/>
                          </a:solidFill>
                          <a:effectLst/>
                          <a:latin typeface="+mn-lt"/>
                          <a:ea typeface="ＭＳ Ｐゴシック" pitchFamily="-107" charset="-128"/>
                          <a:cs typeface="ＭＳ Ｐゴシック" pitchFamily="-107" charset="-128"/>
                        </a:rPr>
                        <a:t> </a:t>
                      </a:r>
                      <a:endParaRPr lang="en-US" b="0" baseline="30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kern="1200" dirty="0" err="1" smtClean="0">
                          <a:solidFill>
                            <a:schemeClr val="tx1"/>
                          </a:solidFill>
                          <a:effectLst/>
                          <a:latin typeface="+mn-lt"/>
                          <a:ea typeface="ＭＳ Ｐゴシック" pitchFamily="-107" charset="-128"/>
                          <a:cs typeface="ＭＳ Ｐゴシック" pitchFamily="-107" charset="-128"/>
                        </a:rPr>
                        <a:t>Lauritzen</a:t>
                      </a:r>
                      <a:r>
                        <a:rPr lang="en-US" sz="1800" b="0" kern="1200" dirty="0" smtClean="0">
                          <a:solidFill>
                            <a:schemeClr val="tx1"/>
                          </a:solidFill>
                          <a:effectLst/>
                          <a:latin typeface="+mn-lt"/>
                          <a:ea typeface="ＭＳ Ｐゴシック" pitchFamily="-107" charset="-128"/>
                          <a:cs typeface="ＭＳ Ｐゴシック" pitchFamily="-107" charset="-128"/>
                        </a:rPr>
                        <a:t/>
                      </a:r>
                      <a:br>
                        <a:rPr lang="en-US" sz="1800" b="0" kern="1200" dirty="0" smtClean="0">
                          <a:solidFill>
                            <a:schemeClr val="tx1"/>
                          </a:solidFill>
                          <a:effectLst/>
                          <a:latin typeface="+mn-lt"/>
                          <a:ea typeface="ＭＳ Ｐゴシック" pitchFamily="-107" charset="-128"/>
                          <a:cs typeface="ＭＳ Ｐゴシック" pitchFamily="-107" charset="-128"/>
                        </a:rPr>
                      </a:br>
                      <a:r>
                        <a:rPr lang="en-US" sz="1800" b="1" kern="1200" dirty="0" smtClean="0">
                          <a:solidFill>
                            <a:schemeClr val="tx1"/>
                          </a:solidFill>
                          <a:effectLst/>
                          <a:latin typeface="+mn-lt"/>
                          <a:ea typeface="ＭＳ Ｐゴシック" pitchFamily="-107" charset="-128"/>
                          <a:cs typeface="ＭＳ Ｐゴシック" pitchFamily="-107" charset="-128"/>
                        </a:rPr>
                        <a:t>Sample Distribution Shadow Maps</a:t>
                      </a:r>
                    </a:p>
                  </a:txBody>
                  <a:tcPr/>
                </a:tc>
              </a:tr>
              <a:tr h="440321">
                <a:tc>
                  <a:txBody>
                    <a:bodyPr/>
                    <a:lstStyle/>
                    <a:p>
                      <a:pPr algn="ctr"/>
                      <a:r>
                        <a:rPr lang="en-US" sz="1800" b="0" kern="1200" dirty="0" smtClean="0">
                          <a:solidFill>
                            <a:schemeClr val="tx1"/>
                          </a:solidFill>
                          <a:effectLst/>
                          <a:latin typeface="+mn-lt"/>
                          <a:ea typeface="ＭＳ Ｐゴシック" pitchFamily="-107" charset="-128"/>
                          <a:cs typeface="ＭＳ Ｐゴシック" pitchFamily="-107" charset="-128"/>
                        </a:rPr>
                        <a:t>2:25 </a:t>
                      </a:r>
                      <a:r>
                        <a:rPr lang="en-US" sz="1800" b="0" kern="1200" baseline="30000" dirty="0" smtClean="0">
                          <a:solidFill>
                            <a:schemeClr val="tx1"/>
                          </a:solidFill>
                          <a:effectLst/>
                          <a:latin typeface="+mn-lt"/>
                          <a:ea typeface="ＭＳ Ｐゴシック" pitchFamily="-107" charset="-128"/>
                          <a:cs typeface="ＭＳ Ｐゴシック" pitchFamily="-107" charset="-128"/>
                        </a:rPr>
                        <a:t>pm </a:t>
                      </a:r>
                      <a:endParaRPr lang="en-US" b="0" baseline="30000" dirty="0"/>
                    </a:p>
                  </a:txBody>
                  <a:tcPr/>
                </a:tc>
                <a:tc>
                  <a:txBody>
                    <a:bodyPr/>
                    <a:lstStyle/>
                    <a:p>
                      <a:pPr algn="l"/>
                      <a:r>
                        <a:rPr lang="en-US" sz="1800" b="0" kern="1200" dirty="0" err="1" smtClean="0">
                          <a:solidFill>
                            <a:schemeClr val="tx1"/>
                          </a:solidFill>
                          <a:effectLst/>
                          <a:latin typeface="+mn-lt"/>
                          <a:ea typeface="ＭＳ Ｐゴシック" pitchFamily="-107" charset="-128"/>
                          <a:cs typeface="ＭＳ Ｐゴシック" pitchFamily="-107" charset="-128"/>
                        </a:rPr>
                        <a:t>Salvi</a:t>
                      </a:r>
                      <a:r>
                        <a:rPr lang="en-US" sz="1800" b="0" kern="1200" dirty="0" smtClean="0">
                          <a:solidFill>
                            <a:schemeClr val="tx1"/>
                          </a:solidFill>
                          <a:effectLst/>
                          <a:latin typeface="+mn-lt"/>
                          <a:ea typeface="ＭＳ Ｐゴシック" pitchFamily="-107" charset="-128"/>
                          <a:cs typeface="ＭＳ Ｐゴシック" pitchFamily="-107" charset="-128"/>
                        </a:rPr>
                        <a:t/>
                      </a:r>
                      <a:br>
                        <a:rPr lang="en-US" sz="1800" b="0" kern="1200" dirty="0" smtClean="0">
                          <a:solidFill>
                            <a:schemeClr val="tx1"/>
                          </a:solidFill>
                          <a:effectLst/>
                          <a:latin typeface="+mn-lt"/>
                          <a:ea typeface="ＭＳ Ｐゴシック" pitchFamily="-107" charset="-128"/>
                          <a:cs typeface="ＭＳ Ｐゴシック" pitchFamily="-107" charset="-128"/>
                        </a:rPr>
                      </a:br>
                      <a:r>
                        <a:rPr lang="en-US" sz="1800" b="1" kern="1200" dirty="0" smtClean="0">
                          <a:solidFill>
                            <a:schemeClr val="tx1"/>
                          </a:solidFill>
                          <a:effectLst/>
                          <a:latin typeface="+mn-lt"/>
                          <a:ea typeface="ＭＳ Ｐゴシック" pitchFamily="-107" charset="-128"/>
                          <a:cs typeface="ＭＳ Ｐゴシック" pitchFamily="-107" charset="-128"/>
                        </a:rPr>
                        <a:t>Adaptive Volumetric Shadow Maps</a:t>
                      </a:r>
                      <a:endParaRPr lang="en-US" b="1" dirty="0"/>
                    </a:p>
                  </a:txBody>
                  <a:tcPr/>
                </a:tc>
              </a:tr>
              <a:tr h="440321">
                <a:tc>
                  <a:txBody>
                    <a:bodyPr/>
                    <a:lstStyle/>
                    <a:p>
                      <a:pPr algn="ctr"/>
                      <a:r>
                        <a:rPr lang="en-US" sz="1800" b="0" kern="1200" dirty="0" smtClean="0">
                          <a:solidFill>
                            <a:schemeClr val="tx1"/>
                          </a:solidFill>
                          <a:effectLst/>
                          <a:latin typeface="+mn-lt"/>
                          <a:ea typeface="ＭＳ Ｐゴシック" pitchFamily="-107" charset="-128"/>
                          <a:cs typeface="ＭＳ Ｐゴシック" pitchFamily="-107" charset="-128"/>
                        </a:rPr>
                        <a:t>2:55 </a:t>
                      </a:r>
                      <a:r>
                        <a:rPr lang="en-US" sz="1800" b="0" kern="1200" baseline="30000" dirty="0" smtClean="0">
                          <a:solidFill>
                            <a:schemeClr val="tx1"/>
                          </a:solidFill>
                          <a:effectLst/>
                          <a:latin typeface="+mn-lt"/>
                          <a:ea typeface="ＭＳ Ｐゴシック" pitchFamily="-107" charset="-128"/>
                          <a:cs typeface="ＭＳ Ｐゴシック" pitchFamily="-107" charset="-128"/>
                        </a:rPr>
                        <a:t>pm </a:t>
                      </a:r>
                      <a:endParaRPr lang="en-US" b="0" baseline="30000" dirty="0"/>
                    </a:p>
                  </a:txBody>
                  <a:tcPr/>
                </a:tc>
                <a:tc>
                  <a:txBody>
                    <a:bodyPr/>
                    <a:lstStyle/>
                    <a:p>
                      <a:pPr algn="l"/>
                      <a:r>
                        <a:rPr lang="en-US" sz="1800" b="0" kern="1200" dirty="0" err="1" smtClean="0">
                          <a:solidFill>
                            <a:schemeClr val="tx1"/>
                          </a:solidFill>
                          <a:effectLst/>
                          <a:latin typeface="+mn-lt"/>
                          <a:ea typeface="ＭＳ Ｐゴシック" pitchFamily="-107" charset="-128"/>
                          <a:cs typeface="ＭＳ Ｐゴシック" pitchFamily="-107" charset="-128"/>
                        </a:rPr>
                        <a:t>Hable</a:t>
                      </a:r>
                      <a:r>
                        <a:rPr lang="en-US" sz="1800" b="0" kern="1200" dirty="0" smtClean="0">
                          <a:solidFill>
                            <a:schemeClr val="tx1"/>
                          </a:solidFill>
                          <a:effectLst/>
                          <a:latin typeface="+mn-lt"/>
                          <a:ea typeface="ＭＳ Ｐゴシック" pitchFamily="-107" charset="-128"/>
                          <a:cs typeface="ＭＳ Ｐゴシック" pitchFamily="-107" charset="-128"/>
                        </a:rPr>
                        <a:t> </a:t>
                      </a:r>
                      <a:br>
                        <a:rPr lang="en-US" sz="1800" b="0" kern="1200" dirty="0" smtClean="0">
                          <a:solidFill>
                            <a:schemeClr val="tx1"/>
                          </a:solidFill>
                          <a:effectLst/>
                          <a:latin typeface="+mn-lt"/>
                          <a:ea typeface="ＭＳ Ｐゴシック" pitchFamily="-107" charset="-128"/>
                          <a:cs typeface="ＭＳ Ｐゴシック" pitchFamily="-107" charset="-128"/>
                        </a:rPr>
                      </a:br>
                      <a:r>
                        <a:rPr lang="en-US" sz="1800" b="1" i="1" kern="1200" dirty="0" smtClean="0">
                          <a:solidFill>
                            <a:schemeClr val="tx1"/>
                          </a:solidFill>
                          <a:effectLst/>
                          <a:latin typeface="+mn-lt"/>
                          <a:ea typeface="ＭＳ Ｐゴシック" pitchFamily="-107" charset="-128"/>
                          <a:cs typeface="ＭＳ Ｐゴシック" pitchFamily="-107" charset="-128"/>
                        </a:rPr>
                        <a:t>Uncharted 2</a:t>
                      </a:r>
                      <a:r>
                        <a:rPr lang="en-US" sz="1800" b="1" kern="1200" dirty="0" smtClean="0">
                          <a:solidFill>
                            <a:schemeClr val="tx1"/>
                          </a:solidFill>
                          <a:effectLst/>
                          <a:latin typeface="+mn-lt"/>
                          <a:ea typeface="ＭＳ Ｐゴシック" pitchFamily="-107" charset="-128"/>
                          <a:cs typeface="ＭＳ Ｐゴシック" pitchFamily="-107" charset="-128"/>
                        </a:rPr>
                        <a:t>: Character Lighting and Shading</a:t>
                      </a:r>
                      <a:endParaRPr lang="en-US" b="1" dirty="0"/>
                    </a:p>
                  </a:txBody>
                  <a:tcPr/>
                </a:tc>
              </a:tr>
              <a:tr h="440321">
                <a:tc>
                  <a:txBody>
                    <a:bodyPr/>
                    <a:lstStyle/>
                    <a:p>
                      <a:pPr algn="ctr"/>
                      <a:r>
                        <a:rPr lang="en-US" sz="1800" b="0" kern="1200" dirty="0" smtClean="0">
                          <a:solidFill>
                            <a:schemeClr val="tx1"/>
                          </a:solidFill>
                          <a:effectLst/>
                          <a:latin typeface="+mn-lt"/>
                          <a:ea typeface="ＭＳ Ｐゴシック" pitchFamily="-107" charset="-128"/>
                          <a:cs typeface="ＭＳ Ｐゴシック" pitchFamily="-107" charset="-128"/>
                        </a:rPr>
                        <a:t>3:45 </a:t>
                      </a:r>
                      <a:r>
                        <a:rPr lang="en-US" sz="1800" b="0" kern="1200" baseline="30000" dirty="0" smtClean="0">
                          <a:solidFill>
                            <a:schemeClr val="tx1"/>
                          </a:solidFill>
                          <a:effectLst/>
                          <a:latin typeface="+mn-lt"/>
                          <a:ea typeface="ＭＳ Ｐゴシック" pitchFamily="-107" charset="-128"/>
                          <a:cs typeface="ＭＳ Ｐゴシック" pitchFamily="-107" charset="-128"/>
                        </a:rPr>
                        <a:t>pm  </a:t>
                      </a:r>
                      <a:endParaRPr lang="en-US" b="0" baseline="30000" dirty="0"/>
                    </a:p>
                  </a:txBody>
                  <a:tcPr/>
                </a:tc>
                <a:tc>
                  <a:txBody>
                    <a:bodyPr/>
                    <a:lstStyle/>
                    <a:p>
                      <a:pPr algn="l"/>
                      <a:r>
                        <a:rPr lang="en-US" sz="1800" b="0" kern="1200" dirty="0" err="1" smtClean="0">
                          <a:solidFill>
                            <a:schemeClr val="tx1"/>
                          </a:solidFill>
                          <a:effectLst/>
                          <a:latin typeface="+mn-lt"/>
                          <a:ea typeface="ＭＳ Ｐゴシック" pitchFamily="-107" charset="-128"/>
                          <a:cs typeface="ＭＳ Ｐゴシック" pitchFamily="-107" charset="-128"/>
                        </a:rPr>
                        <a:t>Kihl</a:t>
                      </a:r>
                      <a:r>
                        <a:rPr lang="en-US" sz="1800" b="0" kern="1200" dirty="0" smtClean="0">
                          <a:solidFill>
                            <a:schemeClr val="tx1"/>
                          </a:solidFill>
                          <a:effectLst/>
                          <a:latin typeface="+mn-lt"/>
                          <a:ea typeface="ＭＳ Ｐゴシック" pitchFamily="-107" charset="-128"/>
                          <a:cs typeface="ＭＳ Ｐゴシック" pitchFamily="-107" charset="-128"/>
                        </a:rPr>
                        <a:t> </a:t>
                      </a:r>
                      <a:br>
                        <a:rPr lang="en-US" sz="1800" b="0" kern="1200" dirty="0" smtClean="0">
                          <a:solidFill>
                            <a:schemeClr val="tx1"/>
                          </a:solidFill>
                          <a:effectLst/>
                          <a:latin typeface="+mn-lt"/>
                          <a:ea typeface="ＭＳ Ｐゴシック" pitchFamily="-107" charset="-128"/>
                          <a:cs typeface="ＭＳ Ｐゴシック" pitchFamily="-107" charset="-128"/>
                        </a:rPr>
                      </a:br>
                      <a:r>
                        <a:rPr lang="en-US" sz="1800" b="1" kern="1200" dirty="0" smtClean="0">
                          <a:solidFill>
                            <a:schemeClr val="tx1"/>
                          </a:solidFill>
                          <a:effectLst/>
                          <a:latin typeface="+mn-lt"/>
                          <a:ea typeface="ＭＳ Ｐゴシック" pitchFamily="-107" charset="-128"/>
                          <a:cs typeface="ＭＳ Ｐゴシック" pitchFamily="-107" charset="-128"/>
                        </a:rPr>
                        <a:t>Destruction Masking in </a:t>
                      </a:r>
                      <a:r>
                        <a:rPr lang="en-US" sz="1800" b="1" i="1" kern="1200" dirty="0" smtClean="0">
                          <a:solidFill>
                            <a:schemeClr val="tx1"/>
                          </a:solidFill>
                          <a:effectLst/>
                          <a:latin typeface="+mn-lt"/>
                          <a:ea typeface="ＭＳ Ｐゴシック" pitchFamily="-107" charset="-128"/>
                          <a:cs typeface="ＭＳ Ｐゴシック" pitchFamily="-107" charset="-128"/>
                        </a:rPr>
                        <a:t>Frostbite</a:t>
                      </a:r>
                      <a:r>
                        <a:rPr lang="en-US" sz="1800" b="1" kern="1200" dirty="0" smtClean="0">
                          <a:solidFill>
                            <a:schemeClr val="tx1"/>
                          </a:solidFill>
                          <a:effectLst/>
                          <a:latin typeface="+mn-lt"/>
                          <a:ea typeface="ＭＳ Ｐゴシック" pitchFamily="-107" charset="-128"/>
                          <a:cs typeface="ＭＳ Ｐゴシック" pitchFamily="-107" charset="-128"/>
                        </a:rPr>
                        <a:t> 2 using Volume Distance Fields</a:t>
                      </a:r>
                      <a:endParaRPr lang="en-US" b="1" dirty="0"/>
                    </a:p>
                  </a:txBody>
                  <a:tcPr/>
                </a:tc>
              </a:tr>
              <a:tr h="440321">
                <a:tc>
                  <a:txBody>
                    <a:bodyPr/>
                    <a:lstStyle/>
                    <a:p>
                      <a:pPr algn="ctr"/>
                      <a:r>
                        <a:rPr lang="en-US" sz="1800" b="0" kern="1200" dirty="0" smtClean="0">
                          <a:solidFill>
                            <a:schemeClr val="tx1"/>
                          </a:solidFill>
                          <a:effectLst/>
                          <a:latin typeface="+mn-lt"/>
                          <a:ea typeface="ＭＳ Ｐゴシック" pitchFamily="-107" charset="-128"/>
                          <a:cs typeface="ＭＳ Ｐゴシック" pitchFamily="-107" charset="-128"/>
                        </a:rPr>
                        <a:t>4:10 </a:t>
                      </a:r>
                      <a:r>
                        <a:rPr lang="en-US" sz="1800" b="0" kern="1200" baseline="30000" dirty="0" smtClean="0">
                          <a:solidFill>
                            <a:schemeClr val="tx1"/>
                          </a:solidFill>
                          <a:effectLst/>
                          <a:latin typeface="+mn-lt"/>
                          <a:ea typeface="ＭＳ Ｐゴシック" pitchFamily="-107" charset="-128"/>
                          <a:cs typeface="ＭＳ Ｐゴシック" pitchFamily="-107" charset="-128"/>
                        </a:rPr>
                        <a:t>pm </a:t>
                      </a:r>
                      <a:endParaRPr lang="en-US" b="0" baseline="30000" dirty="0"/>
                    </a:p>
                  </a:txBody>
                  <a:tcPr/>
                </a:tc>
                <a:tc>
                  <a:txBody>
                    <a:bodyPr/>
                    <a:lstStyle/>
                    <a:p>
                      <a:pPr algn="l"/>
                      <a:r>
                        <a:rPr lang="en-US" sz="1800" b="0" kern="1200" dirty="0" smtClean="0">
                          <a:solidFill>
                            <a:schemeClr val="tx1"/>
                          </a:solidFill>
                          <a:effectLst/>
                          <a:latin typeface="+mn-lt"/>
                          <a:ea typeface="ＭＳ Ｐゴシック" pitchFamily="-107" charset="-128"/>
                          <a:cs typeface="ＭＳ Ｐゴシック" pitchFamily="-107" charset="-128"/>
                        </a:rPr>
                        <a:t>Vlachos</a:t>
                      </a:r>
                      <a:br>
                        <a:rPr lang="en-US" sz="1800" b="0" kern="1200" dirty="0" smtClean="0">
                          <a:solidFill>
                            <a:schemeClr val="tx1"/>
                          </a:solidFill>
                          <a:effectLst/>
                          <a:latin typeface="+mn-lt"/>
                          <a:ea typeface="ＭＳ Ｐゴシック" pitchFamily="-107" charset="-128"/>
                          <a:cs typeface="ＭＳ Ｐゴシック" pitchFamily="-107" charset="-128"/>
                        </a:rPr>
                      </a:br>
                      <a:r>
                        <a:rPr lang="en-US" sz="1800" b="1" kern="1200" dirty="0" smtClean="0">
                          <a:solidFill>
                            <a:schemeClr val="tx1"/>
                          </a:solidFill>
                          <a:effectLst/>
                          <a:latin typeface="+mn-lt"/>
                          <a:ea typeface="ＭＳ Ｐゴシック" pitchFamily="-107" charset="-128"/>
                          <a:cs typeface="ＭＳ Ｐゴシック" pitchFamily="-107" charset="-128"/>
                        </a:rPr>
                        <a:t>Water Flow in </a:t>
                      </a:r>
                      <a:r>
                        <a:rPr lang="en-US" sz="1800" b="1" i="1" kern="1200" dirty="0" smtClean="0">
                          <a:solidFill>
                            <a:schemeClr val="tx1"/>
                          </a:solidFill>
                          <a:effectLst/>
                          <a:latin typeface="+mn-lt"/>
                          <a:ea typeface="ＭＳ Ｐゴシック" pitchFamily="-107" charset="-128"/>
                          <a:cs typeface="ＭＳ Ｐゴシック" pitchFamily="-107" charset="-128"/>
                        </a:rPr>
                        <a:t>Portal 2</a:t>
                      </a:r>
                      <a:endParaRPr lang="en-US" b="1" i="1" dirty="0"/>
                    </a:p>
                  </a:txBody>
                  <a:tcPr/>
                </a:tc>
              </a:tr>
              <a:tr h="440321">
                <a:tc>
                  <a:txBody>
                    <a:bodyPr/>
                    <a:lstStyle/>
                    <a:p>
                      <a:pPr algn="ctr"/>
                      <a:r>
                        <a:rPr lang="en-US" b="0" baseline="0" dirty="0" smtClean="0"/>
                        <a:t>5:00 </a:t>
                      </a:r>
                      <a:r>
                        <a:rPr lang="en-US" b="0" baseline="30000" dirty="0" smtClean="0"/>
                        <a:t>pm</a:t>
                      </a:r>
                      <a:endParaRPr lang="en-US" b="0" baseline="0" dirty="0"/>
                    </a:p>
                  </a:txBody>
                  <a:tcPr/>
                </a:tc>
                <a:tc>
                  <a:txBody>
                    <a:bodyPr/>
                    <a:lstStyle/>
                    <a:p>
                      <a:pPr algn="l"/>
                      <a:r>
                        <a:rPr lang="en-US" b="1" baseline="0" dirty="0" smtClean="0"/>
                        <a:t>General Q&amp;A</a:t>
                      </a:r>
                      <a:endParaRPr lang="en-US" b="1" dirty="0"/>
                    </a:p>
                  </a:txBody>
                  <a:tcPr/>
                </a:tc>
              </a:tr>
            </a:tbl>
          </a:graphicData>
        </a:graphic>
      </p:graphicFrame>
      <p:sp>
        <p:nvSpPr>
          <p:cNvPr id="3" name="TextBox 2"/>
          <p:cNvSpPr txBox="1"/>
          <p:nvPr/>
        </p:nvSpPr>
        <p:spPr>
          <a:xfrm>
            <a:off x="562708" y="1111342"/>
            <a:ext cx="6189784" cy="307777"/>
          </a:xfrm>
          <a:prstGeom prst="rect">
            <a:avLst/>
          </a:prstGeom>
          <a:noFill/>
        </p:spPr>
        <p:txBody>
          <a:bodyPr wrap="square" rtlCol="0">
            <a:spAutoFit/>
          </a:bodyPr>
          <a:lstStyle/>
          <a:p>
            <a:r>
              <a:rPr lang="en-US" sz="1400" dirty="0">
                <a:ea typeface="ＭＳ Ｐゴシック" pitchFamily="-107" charset="-128"/>
                <a:cs typeface="ＭＳ Ｐゴシック" pitchFamily="-107" charset="-128"/>
              </a:rPr>
              <a:t>Wednesday, 28 July | 2:00 PM - 5:15 PM | Room 515 </a:t>
            </a:r>
            <a:r>
              <a:rPr lang="en-US" sz="1400" dirty="0" smtClean="0">
                <a:ea typeface="ＭＳ Ｐゴシック" pitchFamily="-107" charset="-128"/>
                <a:cs typeface="ＭＳ Ｐゴシック" pitchFamily="-107" charset="-128"/>
              </a:rPr>
              <a:t>AB</a:t>
            </a:r>
            <a:endParaRPr lang="en-US" sz="1400" dirty="0"/>
          </a:p>
        </p:txBody>
      </p:sp>
      <p:pic>
        <p:nvPicPr>
          <p:cNvPr id="11" name="Picture 3" descr="C:\Documents and Settings\msalvi\Perforce\ors-avc-dev001_1666\msalvi_msalvi-MOBL3\AVC\work_branches\ART\docs\shadows\papers\avsm\results\l4d2\avsm0-looking-down-on-scene-avsm-8-256.png"/>
          <p:cNvPicPr>
            <a:picLocks noChangeAspect="1" noChangeArrowheads="1"/>
          </p:cNvPicPr>
          <p:nvPr/>
        </p:nvPicPr>
        <p:blipFill>
          <a:blip r:embed="rId3" cstate="print"/>
          <a:srcRect/>
          <a:stretch>
            <a:fillRect/>
          </a:stretch>
        </p:blipFill>
        <p:spPr bwMode="auto">
          <a:xfrm>
            <a:off x="7336011" y="1546332"/>
            <a:ext cx="1129613" cy="5664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C:\Fraps\Screenshots\sdsm.png"/>
          <p:cNvPicPr>
            <a:picLocks noChangeAspect="1" noChangeArrowheads="1"/>
          </p:cNvPicPr>
          <p:nvPr/>
        </p:nvPicPr>
        <p:blipFill>
          <a:blip r:embed="rId4" cstate="print"/>
          <a:srcRect/>
          <a:stretch>
            <a:fillRect/>
          </a:stretch>
        </p:blipFill>
        <p:spPr bwMode="auto">
          <a:xfrm>
            <a:off x="7827891" y="2112783"/>
            <a:ext cx="1217638" cy="6849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C:\Projects\cvs\Presentations\Sig_2010\highres-screens\keepers\war-chloe-intro-01-highres-std.bmp"/>
          <p:cNvPicPr>
            <a:picLocks noChangeAspect="1" noChangeArrowheads="1"/>
          </p:cNvPicPr>
          <p:nvPr/>
        </p:nvPicPr>
        <p:blipFill>
          <a:blip r:embed="rId5"/>
          <a:srcRect/>
          <a:stretch>
            <a:fillRect/>
          </a:stretch>
        </p:blipFill>
        <p:spPr bwMode="auto">
          <a:xfrm>
            <a:off x="7301133" y="2797705"/>
            <a:ext cx="1303576" cy="7332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C:\Users\rkihl\Documents\Venice\Temp\ScreenshotWin32-005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5385" y="3530994"/>
            <a:ext cx="1300479" cy="731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5810" y="4262514"/>
            <a:ext cx="1248899" cy="8107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9801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Introduction: Graphics Feature Development for Games	</a:t>
            </a:r>
            <a:endParaRPr lang="en-US" dirty="0"/>
          </a:p>
        </p:txBody>
      </p:sp>
      <p:sp>
        <p:nvSpPr>
          <p:cNvPr id="7" name="Subtitle 6"/>
          <p:cNvSpPr>
            <a:spLocks noGrp="1"/>
          </p:cNvSpPr>
          <p:nvPr>
            <p:ph type="subTitle" idx="1"/>
          </p:nvPr>
        </p:nvSpPr>
        <p:spPr/>
        <p:txBody>
          <a:bodyPr/>
          <a:lstStyle/>
          <a:p>
            <a:r>
              <a:rPr lang="en-US" dirty="0" smtClean="0"/>
              <a:t>Natalya Tatarchuk</a:t>
            </a:r>
          </a:p>
          <a:p>
            <a:r>
              <a:rPr lang="en-US" dirty="0" smtClean="0"/>
              <a:t>Bungie</a:t>
            </a:r>
            <a:endParaRPr lang="en-US" dirty="0"/>
          </a:p>
        </p:txBody>
      </p:sp>
    </p:spTree>
    <p:extLst>
      <p:ext uri="{BB962C8B-B14F-4D97-AF65-F5344CB8AC3E}">
        <p14:creationId xmlns:p14="http://schemas.microsoft.com/office/powerpoint/2010/main" val="989480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Than Pretty Pixels</a:t>
            </a:r>
            <a:endParaRPr lang="en-US" dirty="0"/>
          </a:p>
        </p:txBody>
      </p:sp>
      <p:sp>
        <p:nvSpPr>
          <p:cNvPr id="3" name="Content Placeholder 2"/>
          <p:cNvSpPr>
            <a:spLocks noGrp="1"/>
          </p:cNvSpPr>
          <p:nvPr>
            <p:ph idx="1"/>
          </p:nvPr>
        </p:nvSpPr>
        <p:spPr/>
        <p:txBody>
          <a:bodyPr/>
          <a:lstStyle/>
          <a:p>
            <a:r>
              <a:rPr lang="en-US" dirty="0"/>
              <a:t>Visual bar for computer games </a:t>
            </a:r>
            <a:r>
              <a:rPr lang="en-US" dirty="0" smtClean="0"/>
              <a:t>has risen sharply</a:t>
            </a:r>
          </a:p>
          <a:p>
            <a:pPr lvl="1"/>
            <a:r>
              <a:rPr lang="en-US" dirty="0" smtClean="0"/>
              <a:t>It’s assumed that a AAA title is going to have outstanding visuals</a:t>
            </a:r>
            <a:endParaRPr lang="en-US" dirty="0"/>
          </a:p>
          <a:p>
            <a:r>
              <a:rPr lang="en-US" dirty="0" smtClean="0"/>
              <a:t>Focus on the whole package</a:t>
            </a:r>
          </a:p>
          <a:p>
            <a:pPr lvl="1"/>
            <a:r>
              <a:rPr lang="en-US" dirty="0" smtClean="0"/>
              <a:t>Treat game as a cohesive collection of features</a:t>
            </a:r>
          </a:p>
          <a:p>
            <a:pPr lvl="1"/>
            <a:r>
              <a:rPr lang="en-US" dirty="0" smtClean="0"/>
              <a:t>Make </a:t>
            </a:r>
            <a:r>
              <a:rPr lang="en-US" dirty="0"/>
              <a:t>smart choices </a:t>
            </a:r>
            <a:r>
              <a:rPr lang="en-US" dirty="0" smtClean="0"/>
              <a:t>of what to focus on</a:t>
            </a:r>
          </a:p>
          <a:p>
            <a:endParaRPr lang="en-US" dirty="0" smtClean="0"/>
          </a:p>
          <a:p>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76507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0.jpg"/>
          <p:cNvPicPr>
            <a:picLocks noChangeAspect="1"/>
          </p:cNvPicPr>
          <p:nvPr/>
        </p:nvPicPr>
        <p:blipFill>
          <a:blip r:embed="rId3" cstate="print"/>
          <a:stretch>
            <a:fillRect/>
          </a:stretch>
        </p:blipFill>
        <p:spPr>
          <a:xfrm>
            <a:off x="0" y="1"/>
            <a:ext cx="9143999" cy="5143500"/>
          </a:xfrm>
          <a:prstGeom prst="rect">
            <a:avLst/>
          </a:prstGeom>
        </p:spPr>
      </p:pic>
    </p:spTree>
    <p:extLst>
      <p:ext uri="{BB962C8B-B14F-4D97-AF65-F5344CB8AC3E}">
        <p14:creationId xmlns:p14="http://schemas.microsoft.com/office/powerpoint/2010/main" val="3920596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You Stand Out From The Crowd?</a:t>
            </a:r>
            <a:endParaRPr lang="en-US" dirty="0"/>
          </a:p>
        </p:txBody>
      </p:sp>
      <p:sp>
        <p:nvSpPr>
          <p:cNvPr id="3" name="Content Placeholder 2"/>
          <p:cNvSpPr>
            <a:spLocks noGrp="1"/>
          </p:cNvSpPr>
          <p:nvPr>
            <p:ph idx="1"/>
          </p:nvPr>
        </p:nvSpPr>
        <p:spPr/>
        <p:txBody>
          <a:bodyPr/>
          <a:lstStyle/>
          <a:p>
            <a:r>
              <a:rPr lang="en-US" dirty="0" smtClean="0"/>
              <a:t>Focus on what matters to the end user</a:t>
            </a:r>
          </a:p>
          <a:p>
            <a:pPr marL="457200" lvl="1" indent="0">
              <a:buNone/>
            </a:pPr>
            <a:endParaRPr lang="en-US" dirty="0"/>
          </a:p>
        </p:txBody>
      </p:sp>
    </p:spTree>
    <p:extLst>
      <p:ext uri="{BB962C8B-B14F-4D97-AF65-F5344CB8AC3E}">
        <p14:creationId xmlns:p14="http://schemas.microsoft.com/office/powerpoint/2010/main" val="286831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You Stand Out From The Crowd?</a:t>
            </a:r>
            <a:endParaRPr lang="en-US" dirty="0"/>
          </a:p>
        </p:txBody>
      </p:sp>
      <p:sp>
        <p:nvSpPr>
          <p:cNvPr id="3" name="Content Placeholder 2"/>
          <p:cNvSpPr>
            <a:spLocks noGrp="1"/>
          </p:cNvSpPr>
          <p:nvPr>
            <p:ph idx="1"/>
          </p:nvPr>
        </p:nvSpPr>
        <p:spPr/>
        <p:txBody>
          <a:bodyPr/>
          <a:lstStyle/>
          <a:p>
            <a:r>
              <a:rPr lang="en-US" dirty="0" smtClean="0"/>
              <a:t>Focus on what matters to the end user</a:t>
            </a:r>
          </a:p>
          <a:p>
            <a:pPr lvl="1"/>
            <a:r>
              <a:rPr lang="en-US" dirty="0"/>
              <a:t>It’s all about player </a:t>
            </a:r>
            <a:r>
              <a:rPr lang="en-US" dirty="0" smtClean="0"/>
              <a:t>experience!</a:t>
            </a:r>
          </a:p>
          <a:p>
            <a:pPr lvl="1"/>
            <a:r>
              <a:rPr lang="en-US" dirty="0" smtClean="0"/>
              <a:t>In the </a:t>
            </a:r>
            <a:r>
              <a:rPr lang="en-US" i="1" dirty="0" smtClean="0"/>
              <a:t>player’s living room</a:t>
            </a:r>
            <a:r>
              <a:rPr lang="en-US" dirty="0" smtClean="0"/>
              <a:t>!</a:t>
            </a:r>
            <a:endParaRPr lang="en-US" dirty="0"/>
          </a:p>
          <a:p>
            <a:pPr marL="457200" lvl="1" indent="0">
              <a:buNone/>
            </a:pPr>
            <a:endParaRPr lang="en-US" dirty="0"/>
          </a:p>
        </p:txBody>
      </p:sp>
    </p:spTree>
    <p:extLst>
      <p:ext uri="{BB962C8B-B14F-4D97-AF65-F5344CB8AC3E}">
        <p14:creationId xmlns:p14="http://schemas.microsoft.com/office/powerpoint/2010/main" val="321252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You Stand Out From The Crowd?</a:t>
            </a:r>
            <a:endParaRPr lang="en-US" dirty="0"/>
          </a:p>
        </p:txBody>
      </p:sp>
      <p:sp>
        <p:nvSpPr>
          <p:cNvPr id="3" name="Content Placeholder 2"/>
          <p:cNvSpPr>
            <a:spLocks noGrp="1"/>
          </p:cNvSpPr>
          <p:nvPr>
            <p:ph idx="1"/>
          </p:nvPr>
        </p:nvSpPr>
        <p:spPr/>
        <p:txBody>
          <a:bodyPr/>
          <a:lstStyle/>
          <a:p>
            <a:r>
              <a:rPr lang="en-US" dirty="0" smtClean="0"/>
              <a:t>Focus on what matters to the end user</a:t>
            </a:r>
          </a:p>
          <a:p>
            <a:r>
              <a:rPr lang="en-US" dirty="0" smtClean="0"/>
              <a:t>Use graphics as a story-telling element</a:t>
            </a:r>
          </a:p>
          <a:p>
            <a:r>
              <a:rPr lang="en-US" dirty="0" smtClean="0"/>
              <a:t>Graphics is a realization of artistic vision</a:t>
            </a:r>
          </a:p>
          <a:p>
            <a:pPr lvl="1"/>
            <a:endParaRPr lang="en-US" dirty="0"/>
          </a:p>
        </p:txBody>
      </p:sp>
    </p:spTree>
    <p:extLst>
      <p:ext uri="{BB962C8B-B14F-4D97-AF65-F5344CB8AC3E}">
        <p14:creationId xmlns:p14="http://schemas.microsoft.com/office/powerpoint/2010/main" val="252970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Games Are a Unique Medium</a:t>
            </a:r>
            <a:endParaRPr lang="en-US" dirty="0"/>
          </a:p>
        </p:txBody>
      </p:sp>
      <p:sp>
        <p:nvSpPr>
          <p:cNvPr id="3" name="Content Placeholder 2"/>
          <p:cNvSpPr>
            <a:spLocks noGrp="1"/>
          </p:cNvSpPr>
          <p:nvPr>
            <p:ph idx="1"/>
          </p:nvPr>
        </p:nvSpPr>
        <p:spPr/>
        <p:txBody>
          <a:bodyPr/>
          <a:lstStyle/>
          <a:p>
            <a:r>
              <a:rPr lang="en-US" dirty="0"/>
              <a:t>Games are </a:t>
            </a:r>
            <a:r>
              <a:rPr lang="en-US" dirty="0" smtClean="0"/>
              <a:t>about pixels </a:t>
            </a:r>
            <a:r>
              <a:rPr lang="en-US" dirty="0"/>
              <a:t>in </a:t>
            </a:r>
            <a:r>
              <a:rPr lang="en-US" dirty="0" smtClean="0"/>
              <a:t>motion</a:t>
            </a:r>
          </a:p>
        </p:txBody>
      </p:sp>
    </p:spTree>
    <p:extLst>
      <p:ext uri="{BB962C8B-B14F-4D97-AF65-F5344CB8AC3E}">
        <p14:creationId xmlns:p14="http://schemas.microsoft.com/office/powerpoint/2010/main" val="399897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Games Are a Unique Medium</a:t>
            </a:r>
            <a:endParaRPr lang="en-US" dirty="0"/>
          </a:p>
        </p:txBody>
      </p:sp>
      <p:sp>
        <p:nvSpPr>
          <p:cNvPr id="3" name="Content Placeholder 2"/>
          <p:cNvSpPr>
            <a:spLocks noGrp="1"/>
          </p:cNvSpPr>
          <p:nvPr>
            <p:ph idx="1"/>
          </p:nvPr>
        </p:nvSpPr>
        <p:spPr/>
        <p:txBody>
          <a:bodyPr/>
          <a:lstStyle/>
          <a:p>
            <a:r>
              <a:rPr lang="en-US" dirty="0"/>
              <a:t>Games are </a:t>
            </a:r>
            <a:r>
              <a:rPr lang="en-US" dirty="0" smtClean="0"/>
              <a:t>about pixels </a:t>
            </a:r>
            <a:r>
              <a:rPr lang="en-US" dirty="0"/>
              <a:t>in </a:t>
            </a:r>
            <a:r>
              <a:rPr lang="en-US" dirty="0" smtClean="0"/>
              <a:t>motion</a:t>
            </a:r>
          </a:p>
          <a:p>
            <a:r>
              <a:rPr lang="en-US" dirty="0"/>
              <a:t>Don’t forget about input </a:t>
            </a:r>
            <a:r>
              <a:rPr lang="en-US" dirty="0" smtClean="0"/>
              <a:t>lag</a:t>
            </a:r>
          </a:p>
          <a:p>
            <a:pPr lvl="0"/>
            <a:r>
              <a:rPr lang="en-US" dirty="0"/>
              <a:t>Design and gameplay needs to define what gets exposed to the player</a:t>
            </a:r>
          </a:p>
          <a:p>
            <a:endParaRPr lang="en-US" dirty="0"/>
          </a:p>
        </p:txBody>
      </p:sp>
    </p:spTree>
    <p:extLst>
      <p:ext uri="{BB962C8B-B14F-4D97-AF65-F5344CB8AC3E}">
        <p14:creationId xmlns:p14="http://schemas.microsoft.com/office/powerpoint/2010/main" val="204070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2997</TotalTime>
  <Words>1402</Words>
  <Application>Microsoft Office PowerPoint</Application>
  <PresentationFormat>On-screen Show (16:9)</PresentationFormat>
  <Paragraphs>146</Paragraphs>
  <Slides>17</Slides>
  <Notes>13</Notes>
  <HiddenSlides>1</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Advances in Real-Time Rendering in 3D Graphics and Games course (I &amp; II)</vt:lpstr>
      <vt:lpstr>Introduction: Graphics Feature Development for Games </vt:lpstr>
      <vt:lpstr>More Than Pretty Pixels</vt:lpstr>
      <vt:lpstr>PowerPoint Presentation</vt:lpstr>
      <vt:lpstr>How Will You Stand Out From The Crowd?</vt:lpstr>
      <vt:lpstr>How Will You Stand Out From The Crowd?</vt:lpstr>
      <vt:lpstr>How Will You Stand Out From The Crowd?</vt:lpstr>
      <vt:lpstr>Games Are a Unique Medium</vt:lpstr>
      <vt:lpstr>Games Are a Unique Medium</vt:lpstr>
      <vt:lpstr>You Don’t Always Know What  They’ll Do</vt:lpstr>
      <vt:lpstr>It’s All About the Pipeline</vt:lpstr>
      <vt:lpstr>What Makes A Technique Successful  in Games?</vt:lpstr>
      <vt:lpstr>What Makes A Technique Successful  in Games?</vt:lpstr>
      <vt:lpstr>Not Just About Performance</vt:lpstr>
      <vt:lpstr>What Are the Goals for This Course?</vt:lpstr>
      <vt:lpstr>Advances in Real-Time Rendering  in 3D Graphics and Games I</vt:lpstr>
      <vt:lpstr>Advances in Real-Time Rendering  in 3D Graphics and Games II</vt:lpstr>
    </vt:vector>
  </TitlesOfParts>
  <Company>Northeastern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Advances in Real-Time Rendering</dc:title>
  <dc:creator>Natalya Tatarchuk</dc:creator>
  <cp:lastModifiedBy>natashat</cp:lastModifiedBy>
  <cp:revision>135</cp:revision>
  <dcterms:created xsi:type="dcterms:W3CDTF">2010-04-07T23:52:34Z</dcterms:created>
  <dcterms:modified xsi:type="dcterms:W3CDTF">2010-08-09T08:02:43Z</dcterms:modified>
</cp:coreProperties>
</file>