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78" r:id="rId2"/>
    <p:sldId id="280" r:id="rId3"/>
    <p:sldId id="282" r:id="rId4"/>
    <p:sldId id="285" r:id="rId5"/>
    <p:sldId id="312" r:id="rId6"/>
    <p:sldId id="286" r:id="rId7"/>
    <p:sldId id="287" r:id="rId8"/>
    <p:sldId id="288" r:id="rId9"/>
    <p:sldId id="289" r:id="rId10"/>
    <p:sldId id="314"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17" r:id="rId24"/>
    <p:sldId id="303" r:id="rId25"/>
    <p:sldId id="304" r:id="rId26"/>
    <p:sldId id="305" r:id="rId27"/>
    <p:sldId id="306" r:id="rId28"/>
    <p:sldId id="308" r:id="rId29"/>
    <p:sldId id="319" r:id="rId30"/>
    <p:sldId id="309" r:id="rId31"/>
    <p:sldId id="310" r:id="rId32"/>
    <p:sldId id="311" r:id="rId33"/>
    <p:sldId id="321" r:id="rId3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8" autoAdjust="0"/>
    <p:restoredTop sz="86369" autoAdjust="0"/>
  </p:normalViewPr>
  <p:slideViewPr>
    <p:cSldViewPr snapToGrid="0" snapToObjects="1">
      <p:cViewPr varScale="1">
        <p:scale>
          <a:sx n="131" d="100"/>
          <a:sy n="131" d="100"/>
        </p:scale>
        <p:origin x="-78" y="-6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C17A5B-E238-45C1-A2C5-31BC7225BE26}" type="datetimeFigureOut">
              <a:rPr lang="en-US" smtClean="0"/>
              <a:pPr/>
              <a:t>7/22/2010</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376DCF-BB4F-49C9-A589-BA6B329810F4}" type="slidenum">
              <a:rPr lang="en-CA" smtClean="0"/>
              <a:pPr/>
              <a:t>‹#›</a:t>
            </a:fld>
            <a:endParaRPr lang="en-CA"/>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8CC37D0-C246-41EA-B2F7-7FCA582A4A7E}" type="datetime1">
              <a:rPr lang="en-US"/>
              <a:pPr>
                <a:defRPr/>
              </a:pPr>
              <a:t>7/22/2010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D079794-55BF-41C3-B00E-405D5173BE6E}"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D079794-55BF-41C3-B00E-405D5173BE6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In practice, artists manually place partitions for specific views and scenes, but this is time consuming and ultimately sub-optimal.</a:t>
            </a:r>
          </a:p>
          <a:p>
            <a:r>
              <a:rPr lang="en-CA" baseline="0" dirty="0" smtClean="0"/>
              <a:t>This is the largest complaint about Z-partitioning that we hear from game developers.</a:t>
            </a:r>
            <a:endParaRPr lang="en-CA" dirty="0" smtClean="0"/>
          </a:p>
          <a:p>
            <a:endParaRPr lang="en-CA"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D079794-55BF-41C3-B00E-405D5173BE6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Here’s an example of PSSM</a:t>
            </a:r>
            <a:r>
              <a:rPr lang="en-CA" baseline="0" dirty="0" smtClean="0"/>
              <a:t>s with two different views of the same scene.</a:t>
            </a:r>
          </a:p>
          <a:p>
            <a:r>
              <a:rPr lang="en-CA" dirty="0" smtClean="0"/>
              <a:t>No static partitioning can handle both of these cases well.</a:t>
            </a:r>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11</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further problem is where to put the shadow maps in light space once we have the frustum partitions.</a:t>
            </a:r>
          </a:p>
          <a:p>
            <a:r>
              <a:rPr lang="en-CA" dirty="0" smtClean="0"/>
              <a:t>Almost</a:t>
            </a:r>
            <a:r>
              <a:rPr lang="en-CA" baseline="0" dirty="0" smtClean="0"/>
              <a:t> everyone uses a simple axis-aligned bounding box of the frustum corners, but this is often suboptimal since it doesn’t consider empty or occluded space.</a:t>
            </a:r>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12</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Sample</a:t>
            </a:r>
            <a:r>
              <a:rPr lang="en-CA" baseline="0" dirty="0" smtClean="0"/>
              <a:t> distribution shadow maps address both of these issues by analyzing the actual distribution of light space samples required to shadow the current view.</a:t>
            </a:r>
          </a:p>
          <a:p>
            <a:r>
              <a:rPr lang="en-CA" dirty="0" smtClean="0"/>
              <a:t>To ensure minimal wasted shadow map space, we</a:t>
            </a:r>
            <a:r>
              <a:rPr lang="en-CA" baseline="0" dirty="0" smtClean="0"/>
              <a:t> compute a tight light-space bounding box of the required shadow map samples for each partition.</a:t>
            </a:r>
          </a:p>
          <a:p>
            <a:r>
              <a:rPr lang="en-CA" baseline="0" dirty="0" smtClean="0"/>
              <a:t>This greatly increases the useful amount of shadow map space by taking advantage of occluded or empty regions in light-space.</a:t>
            </a:r>
          </a:p>
          <a:p>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13</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Significant aliasing</a:t>
            </a:r>
            <a:r>
              <a:rPr lang="en-CA" baseline="0" dirty="0" smtClean="0"/>
              <a:t> p</a:t>
            </a:r>
            <a:r>
              <a:rPr lang="en-CA" dirty="0" smtClean="0"/>
              <a:t>roblems both near the camera and far away.</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PSSM tuneable parameter has been tweaked</a:t>
            </a:r>
            <a:r>
              <a:rPr lang="en-CA" baseline="0" dirty="0" smtClean="0"/>
              <a:t> for this view to provide a reasonable solution.</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Significantly worse results can occur in practice!</a:t>
            </a:r>
            <a:endParaRPr lang="en-CA" dirty="0" smtClean="0"/>
          </a:p>
          <a:p>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14</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15</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is what the camera</a:t>
            </a:r>
            <a:r>
              <a:rPr lang="en-CA" baseline="0" dirty="0" smtClean="0"/>
              <a:t> frustum looks like from light space.</a:t>
            </a:r>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16</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simple frustum partition</a:t>
            </a:r>
            <a:r>
              <a:rPr lang="en-CA" baseline="0" dirty="0" smtClean="0"/>
              <a:t> bounding box results in l</a:t>
            </a:r>
            <a:r>
              <a:rPr lang="en-CA" dirty="0" smtClean="0"/>
              <a:t>ots of wasted space.</a:t>
            </a:r>
          </a:p>
          <a:p>
            <a:r>
              <a:rPr lang="en-CA" baseline="0" dirty="0" smtClean="0"/>
              <a:t>Large parts of the frustum are empty or occluded (this is typical).</a:t>
            </a:r>
          </a:p>
          <a:p>
            <a:endParaRPr lang="en-CA" dirty="0" smtClean="0"/>
          </a:p>
        </p:txBody>
      </p:sp>
      <p:sp>
        <p:nvSpPr>
          <p:cNvPr id="4" name="Slide Number Placeholder 3"/>
          <p:cNvSpPr>
            <a:spLocks noGrp="1"/>
          </p:cNvSpPr>
          <p:nvPr>
            <p:ph type="sldNum" sz="quarter" idx="10"/>
          </p:nvPr>
        </p:nvSpPr>
        <p:spPr/>
        <p:txBody>
          <a:bodyPr/>
          <a:lstStyle/>
          <a:p>
            <a:fld id="{E4493DC3-D601-40F7-85B8-D4CE3034E037}" type="slidenum">
              <a:rPr lang="en-CA" smtClean="0"/>
              <a:pPr/>
              <a:t>17</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Comparatively, SDSMs achieve sub-pixel resolution almost everywhere.</a:t>
            </a:r>
          </a:p>
          <a:p>
            <a:r>
              <a:rPr lang="en-CA" dirty="0" smtClean="0"/>
              <a:t>Note</a:t>
            </a:r>
            <a:r>
              <a:rPr lang="en-CA" baseline="0" dirty="0" smtClean="0"/>
              <a:t> that </a:t>
            </a:r>
            <a:r>
              <a:rPr lang="en-CA" dirty="0" smtClean="0"/>
              <a:t>filtering and shadow MSAA have been disabled to better display the raw</a:t>
            </a:r>
            <a:r>
              <a:rPr lang="en-CA" baseline="0" dirty="0" smtClean="0"/>
              <a:t> resolution.</a:t>
            </a:r>
          </a:p>
          <a:p>
            <a:endParaRPr lang="en-CA" baseline="0" dirty="0" smtClean="0"/>
          </a:p>
        </p:txBody>
      </p:sp>
      <p:sp>
        <p:nvSpPr>
          <p:cNvPr id="4" name="Slide Number Placeholder 3"/>
          <p:cNvSpPr>
            <a:spLocks noGrp="1"/>
          </p:cNvSpPr>
          <p:nvPr>
            <p:ph type="sldNum" sz="quarter" idx="10"/>
          </p:nvPr>
        </p:nvSpPr>
        <p:spPr/>
        <p:txBody>
          <a:bodyPr/>
          <a:lstStyle/>
          <a:p>
            <a:fld id="{E4493DC3-D601-40F7-85B8-D4CE3034E037}" type="slidenum">
              <a:rPr lang="en-CA" smtClean="0"/>
              <a:pPr/>
              <a:t>18</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Partitioning</a:t>
            </a:r>
            <a:r>
              <a:rPr lang="en-CA" baseline="0" dirty="0" smtClean="0"/>
              <a:t> is similar to the hand-tuned solution but fully automatic and adapts to the view.</a:t>
            </a:r>
          </a:p>
          <a:p>
            <a:r>
              <a:rPr lang="en-CA" baseline="0" dirty="0" smtClean="0"/>
              <a:t>Tight bounds achieve significantly better shadow resolution throughout.</a:t>
            </a:r>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19</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Here’s the general problem we want to solve efficiently:</a:t>
            </a:r>
          </a:p>
          <a:p>
            <a:r>
              <a:rPr lang="en-CA" dirty="0" smtClean="0"/>
              <a:t>Given a light and a set of pixels in view space, resolve</a:t>
            </a:r>
            <a:r>
              <a:rPr lang="en-CA" baseline="0" dirty="0" smtClean="0"/>
              <a:t> occlusion between each pixel and the light.</a:t>
            </a:r>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2</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Near/far</a:t>
            </a:r>
            <a:r>
              <a:rPr lang="en-CA" baseline="0" dirty="0" smtClean="0"/>
              <a:t> has been tightened to cover only visible samples.</a:t>
            </a:r>
          </a:p>
          <a:p>
            <a:r>
              <a:rPr lang="en-CA" baseline="0" dirty="0" smtClean="0"/>
              <a:t>Note that near being tightened is actually the most important.</a:t>
            </a:r>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20</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Tight light space bounds take advantage of camera space occlusion and produce excellent bounds</a:t>
            </a:r>
            <a:r>
              <a:rPr lang="en-CA" baseline="0" dirty="0" smtClean="0"/>
              <a:t> for each partition.</a:t>
            </a:r>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21</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 are many options for deriving</a:t>
            </a:r>
            <a:r>
              <a:rPr lang="en-CA" baseline="0" dirty="0" smtClean="0"/>
              <a:t> a Z partitioning from the sample distribution data beyond the simple logarithmic scheme.</a:t>
            </a:r>
          </a:p>
          <a:p>
            <a:r>
              <a:rPr lang="en-CA" baseline="0" dirty="0" smtClean="0"/>
              <a:t>We explored a number of more complex algorithms including K-means clustering and adaptive gap-skipping algorithms.</a:t>
            </a:r>
          </a:p>
          <a:p>
            <a:r>
              <a:rPr lang="en-CA" baseline="0" dirty="0" smtClean="0"/>
              <a:t>Unfortunately these algorithms tend to be fairly situational and occasionally introduce glass jaws where particularly poor solutions are selected.</a:t>
            </a:r>
          </a:p>
          <a:p>
            <a:r>
              <a:rPr lang="en-CA" baseline="0" dirty="0" smtClean="0"/>
              <a:t>These fancier schemes also involve generating a full depth histogram while the simple logarithmic scheme only requires a min/max Z reduction.</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D079794-55BF-41C3-B00E-405D5173BE6E}"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implemented these</a:t>
            </a:r>
            <a:r>
              <a:rPr lang="en-CA" baseline="0" dirty="0" smtClean="0"/>
              <a:t> algorithms in DirectX 11 using compute </a:t>
            </a:r>
            <a:r>
              <a:rPr lang="en-CA" baseline="0" dirty="0" err="1" smtClean="0"/>
              <a:t>shaders</a:t>
            </a:r>
            <a:r>
              <a:rPr lang="en-CA" baseline="0" dirty="0" smtClean="0"/>
              <a:t> and they run entirely on the GPU.</a:t>
            </a:r>
          </a:p>
          <a:p>
            <a:endParaRPr lang="en-CA" baseline="0" dirty="0" smtClean="0"/>
          </a:p>
          <a:p>
            <a:r>
              <a:rPr lang="en-CA" baseline="0" dirty="0" smtClean="0"/>
              <a:t>There are two paths: the first uses a simple reduction which is all that the logarithmic scheme requires.</a:t>
            </a:r>
          </a:p>
          <a:p>
            <a:r>
              <a:rPr lang="en-CA" baseline="0" dirty="0" smtClean="0"/>
              <a:t>This path can be implemented in pixel </a:t>
            </a:r>
            <a:r>
              <a:rPr lang="en-CA" baseline="0" dirty="0" err="1" smtClean="0"/>
              <a:t>shaders</a:t>
            </a:r>
            <a:r>
              <a:rPr lang="en-CA" baseline="0" dirty="0" smtClean="0"/>
              <a:t> and is suitable for previous generation hardware.</a:t>
            </a:r>
          </a:p>
          <a:p>
            <a:endParaRPr lang="en-CA" baseline="0" dirty="0" smtClean="0"/>
          </a:p>
          <a:p>
            <a:r>
              <a:rPr lang="en-CA" baseline="0" dirty="0" smtClean="0"/>
              <a:t>The second path uses a generalize histogram and can support all of the variants.</a:t>
            </a:r>
          </a:p>
          <a:p>
            <a:r>
              <a:rPr lang="en-CA" baseline="0" dirty="0" smtClean="0"/>
              <a:t>This path uses shared memory atomics to generate the histogram efficiently.</a:t>
            </a:r>
          </a:p>
          <a:p>
            <a:r>
              <a:rPr lang="en-CA" baseline="0" dirty="0" smtClean="0"/>
              <a:t>Without this feature, generating this histogram is generally too slow to be practical.</a:t>
            </a:r>
            <a:endParaRPr lang="en-CA"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D079794-55BF-41C3-B00E-405D5173BE6E}"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 measured the cost of the</a:t>
            </a:r>
            <a:r>
              <a:rPr lang="en-CA" baseline="0" dirty="0" smtClean="0"/>
              <a:t> SDSM analysis step compared to using static partitions.</a:t>
            </a:r>
          </a:p>
          <a:p>
            <a:r>
              <a:rPr lang="en-CA" baseline="0" dirty="0" smtClean="0"/>
              <a:t>At 1080p the overhead of the reduce path is around 1ms for these GPUs.</a:t>
            </a:r>
          </a:p>
          <a:p>
            <a:endParaRPr lang="en-CA" baseline="0" dirty="0" smtClean="0"/>
          </a:p>
          <a:p>
            <a:r>
              <a:rPr lang="en-CA" baseline="0" dirty="0" smtClean="0"/>
              <a:t>The histogram path is practical on the ATI card.</a:t>
            </a:r>
            <a:endParaRPr lang="en-CA" dirty="0" smtClean="0"/>
          </a:p>
          <a:p>
            <a:r>
              <a:rPr lang="en-CA" dirty="0" smtClean="0"/>
              <a:t>On the NVIDIA card is impractically slow,</a:t>
            </a:r>
            <a:r>
              <a:rPr lang="en-CA" baseline="0" dirty="0" smtClean="0"/>
              <a:t> perhaps due to the heavy use of shared memory atomics.</a:t>
            </a:r>
          </a:p>
          <a:p>
            <a:endParaRPr lang="en-CA" baseline="0" dirty="0" smtClean="0"/>
          </a:p>
          <a:p>
            <a:r>
              <a:rPr lang="en-CA" baseline="0" dirty="0" smtClean="0"/>
              <a:t>Thus together with it being the most robust, we recommend using the logarithmic scheme with the reduce path.</a:t>
            </a:r>
          </a:p>
          <a:p>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24</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We</a:t>
            </a:r>
            <a:r>
              <a:rPr lang="en-CA" baseline="0" dirty="0" smtClean="0"/>
              <a:t> now measure full frame times when using the technique.</a:t>
            </a:r>
          </a:p>
          <a:p>
            <a:r>
              <a:rPr lang="en-CA" baseline="0" dirty="0" smtClean="0"/>
              <a:t>We’re using a very high quality shadow map setup that produces extremely nice results.</a:t>
            </a:r>
          </a:p>
          <a:p>
            <a:r>
              <a:rPr lang="en-CA" dirty="0" smtClean="0"/>
              <a:t>Shadow map MSAA is effectively jittered</a:t>
            </a:r>
            <a:r>
              <a:rPr lang="en-CA" baseline="0" dirty="0" smtClean="0"/>
              <a:t> super-sampling since we’re using only depth (which is super-sampled).</a:t>
            </a:r>
            <a:endParaRPr lang="en-CA" dirty="0" smtClean="0"/>
          </a:p>
          <a:p>
            <a:r>
              <a:rPr lang="en-CA" dirty="0" smtClean="0"/>
              <a:t>Note that because we’re using </a:t>
            </a:r>
            <a:r>
              <a:rPr lang="en-CA" baseline="0" dirty="0" smtClean="0"/>
              <a:t>a deferred renderer we only need the storage footprint for a single shadow map partition.</a:t>
            </a:r>
          </a:p>
          <a:p>
            <a:endParaRPr lang="en-CA" dirty="0" smtClean="0"/>
          </a:p>
          <a:p>
            <a:r>
              <a:rPr lang="en-CA" dirty="0" smtClean="0"/>
              <a:t>Even with these high quality settings we achieve good frame rates.</a:t>
            </a:r>
          </a:p>
          <a:p>
            <a:r>
              <a:rPr lang="en-CA" dirty="0" smtClean="0"/>
              <a:t>You’ll</a:t>
            </a:r>
            <a:r>
              <a:rPr lang="en-CA" baseline="0" dirty="0" smtClean="0"/>
              <a:t> also notice that SDSMs actually come out faster here than PSSMs in addition to being much higher quality...</a:t>
            </a:r>
            <a:endParaRPr lang="en-CA" dirty="0" smtClean="0"/>
          </a:p>
        </p:txBody>
      </p:sp>
      <p:sp>
        <p:nvSpPr>
          <p:cNvPr id="4" name="Slide Number Placeholder 3"/>
          <p:cNvSpPr>
            <a:spLocks noGrp="1"/>
          </p:cNvSpPr>
          <p:nvPr>
            <p:ph type="sldNum" sz="quarter" idx="10"/>
          </p:nvPr>
        </p:nvSpPr>
        <p:spPr/>
        <p:txBody>
          <a:bodyPr/>
          <a:lstStyle/>
          <a:p>
            <a:fld id="{E4493DC3-D601-40F7-85B8-D4CE3034E037}" type="slidenum">
              <a:rPr lang="en-CA" smtClean="0"/>
              <a:pPr/>
              <a:t>25</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reason is because of the tighter</a:t>
            </a:r>
            <a:r>
              <a:rPr lang="en-CA" baseline="0" dirty="0" smtClean="0"/>
              <a:t> light-space frusta that we derive which enables better frustum culling.</a:t>
            </a:r>
          </a:p>
          <a:p>
            <a:r>
              <a:rPr lang="en-CA" baseline="0" dirty="0" smtClean="0"/>
              <a:t>It’s effectively free occlusion culling for the shadow maps.</a:t>
            </a:r>
          </a:p>
          <a:p>
            <a:pPr marL="0" marR="0" indent="0" algn="l" defTabSz="457200" rtl="0" eaLnBrk="0" fontAlgn="base" latinLnBrk="0" hangingPunct="0">
              <a:lnSpc>
                <a:spcPct val="100000"/>
              </a:lnSpc>
              <a:spcBef>
                <a:spcPct val="30000"/>
              </a:spcBef>
              <a:spcAft>
                <a:spcPct val="0"/>
              </a:spcAft>
              <a:buClrTx/>
              <a:buSzTx/>
              <a:buFontTx/>
              <a:buNone/>
              <a:tabLst/>
              <a:defRPr/>
            </a:pPr>
            <a:r>
              <a:rPr lang="en-CA" dirty="0" smtClean="0"/>
              <a:t>This is</a:t>
            </a:r>
            <a:r>
              <a:rPr lang="en-CA" baseline="0" dirty="0" smtClean="0"/>
              <a:t> a typical result for SDSM in complex scenes.</a:t>
            </a:r>
          </a:p>
          <a:p>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26</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potential caveat</a:t>
            </a:r>
            <a:r>
              <a:rPr lang="en-CA" baseline="0" dirty="0" smtClean="0"/>
              <a:t> about using the SDSM results for better frustum culling is that the data is generated on the graphics card and thus is not readily available to the CPU for culling.</a:t>
            </a:r>
          </a:p>
          <a:p>
            <a:r>
              <a:rPr lang="en-CA" dirty="0" smtClean="0"/>
              <a:t>One option is simply to stall</a:t>
            </a:r>
            <a:r>
              <a:rPr lang="en-CA" baseline="0" dirty="0" smtClean="0"/>
              <a:t> and read back the partition results.</a:t>
            </a:r>
          </a:p>
          <a:p>
            <a:r>
              <a:rPr lang="en-CA" baseline="0" dirty="0" smtClean="0"/>
              <a:t>While this is typically a bad thing to do, it’s what we do for now and it’s less slow than you might imagine.</a:t>
            </a:r>
          </a:p>
          <a:p>
            <a:endParaRPr lang="en-CA"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CA" baseline="0" dirty="0" smtClean="0"/>
              <a:t>Frustum culling can actually be computed very efficiently on the GPU right now, but there’s currently no good mechanism for the GPU to drive rendering.</a:t>
            </a:r>
          </a:p>
          <a:p>
            <a:pPr marL="0" marR="0" indent="0" algn="l" defTabSz="457200" rtl="0" eaLnBrk="0" fontAlgn="base" latinLnBrk="0" hangingPunct="0">
              <a:lnSpc>
                <a:spcPct val="100000"/>
              </a:lnSpc>
              <a:spcBef>
                <a:spcPct val="30000"/>
              </a:spcBef>
              <a:spcAft>
                <a:spcPct val="0"/>
              </a:spcAft>
              <a:buClrTx/>
              <a:buSzTx/>
              <a:buFontTx/>
              <a:buNone/>
              <a:tabLst/>
              <a:defRPr/>
            </a:pPr>
            <a:r>
              <a:rPr lang="en-CA" baseline="0" dirty="0" smtClean="0"/>
              <a:t>In the long run we really need better hardware and programming models that allow the GPU to submit work to itself instead of being spoon-fed by the CPU.</a:t>
            </a:r>
            <a:endParaRPr lang="en-CA" dirty="0" smtClean="0"/>
          </a:p>
          <a:p>
            <a:endParaRPr lang="en-CA"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D079794-55BF-41C3-B00E-405D5173BE6E}"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Another potential concern of any</a:t>
            </a:r>
            <a:r>
              <a:rPr lang="en-CA" baseline="0" dirty="0" smtClean="0"/>
              <a:t> view-adaptive technique is temporal aliasing.</a:t>
            </a:r>
          </a:p>
          <a:p>
            <a:r>
              <a:rPr lang="en-CA" baseline="0" dirty="0" smtClean="0"/>
              <a:t>The typical solution to this for cascaded shadow maps is to quantize the partition boundaries in light space so that you only move them by </a:t>
            </a:r>
            <a:r>
              <a:rPr lang="en-CA" baseline="0" dirty="0" err="1" smtClean="0"/>
              <a:t>texel</a:t>
            </a:r>
            <a:r>
              <a:rPr lang="en-CA" baseline="0" dirty="0" smtClean="0"/>
              <a:t>-sized chunks.</a:t>
            </a:r>
          </a:p>
          <a:p>
            <a:r>
              <a:rPr lang="en-CA" baseline="0" dirty="0" smtClean="0"/>
              <a:t>Unfortunately this places far too many restrictions on the partitions, lights and camera and results in bad shadow solutions.</a:t>
            </a:r>
          </a:p>
          <a:p>
            <a:endParaRPr lang="en-CA"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D079794-55BF-41C3-B00E-405D5173BE6E}"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slightly better option is to quantize the partitions to power-of-2</a:t>
            </a:r>
            <a:r>
              <a:rPr lang="en-CA" baseline="0" dirty="0" smtClean="0"/>
              <a:t> sizes so that you always “double” or “halve” resolution, which avoids sub-pixel shifts.</a:t>
            </a:r>
          </a:p>
          <a:p>
            <a:r>
              <a:rPr lang="en-CA" baseline="0" dirty="0" smtClean="0"/>
              <a:t>This works, but it’s too extreme.</a:t>
            </a:r>
          </a:p>
          <a:p>
            <a:r>
              <a:rPr lang="en-CA" baseline="0" dirty="0" smtClean="0"/>
              <a:t>Far too much shadow resolution is wasted.</a:t>
            </a:r>
          </a:p>
          <a:p>
            <a:endParaRPr lang="en-CA" baseline="0" dirty="0" smtClean="0"/>
          </a:p>
          <a:p>
            <a:r>
              <a:rPr lang="en-CA" baseline="0" dirty="0" smtClean="0"/>
              <a:t>The best option we’ve found is just to aim for sub-pixel shadow resolution.</a:t>
            </a:r>
          </a:p>
          <a:p>
            <a:r>
              <a:rPr lang="en-CA" baseline="0" dirty="0" smtClean="0"/>
              <a:t>If you can achieve that, the temporal shifts are not visible.</a:t>
            </a:r>
          </a:p>
          <a:p>
            <a:r>
              <a:rPr lang="en-CA" baseline="0" dirty="0" smtClean="0"/>
              <a:t>This requires sufficient shadow partition resolutions and good filter, but it is quite achievable on modern cards.</a:t>
            </a:r>
            <a:endParaRPr lang="en-CA"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D079794-55BF-41C3-B00E-405D5173BE6E}"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To visualize this problem, consider the</a:t>
            </a:r>
            <a:r>
              <a:rPr lang="en-CA" baseline="0" dirty="0" smtClean="0"/>
              <a:t> shadow rays from the lights point of view.</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camera frustum is visualized in white.</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coloured pixels represent samples that the camera can see and thus for which we need shadow data.</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yellower the pixel, the denser the samples.</a:t>
            </a:r>
            <a:endParaRPr lang="en-CA" dirty="0" smtClean="0"/>
          </a:p>
          <a:p>
            <a:endParaRPr lang="en-CA" dirty="0" smtClean="0"/>
          </a:p>
          <a:p>
            <a:r>
              <a:rPr lang="en-CA" dirty="0" smtClean="0"/>
              <a:t>As</a:t>
            </a:r>
            <a:r>
              <a:rPr lang="en-CA" baseline="0" dirty="0" smtClean="0"/>
              <a:t> this image demonstrates, the naive shadow mapping projection is pretty inefficient.</a:t>
            </a:r>
          </a:p>
          <a:p>
            <a:r>
              <a:rPr lang="en-CA" baseline="0" dirty="0" smtClean="0"/>
              <a:t>It wastes resolution where there are no objects in light space.</a:t>
            </a:r>
          </a:p>
          <a:p>
            <a:pPr marL="0" marR="0" indent="0" algn="l" defTabSz="457200" rtl="0" eaLnBrk="0" fontAlgn="base" latinLnBrk="0" hangingPunct="0">
              <a:lnSpc>
                <a:spcPct val="100000"/>
              </a:lnSpc>
              <a:spcBef>
                <a:spcPct val="30000"/>
              </a:spcBef>
              <a:spcAft>
                <a:spcPct val="0"/>
              </a:spcAft>
              <a:buClrTx/>
              <a:buSzTx/>
              <a:buFontTx/>
              <a:buNone/>
              <a:tabLst/>
              <a:defRPr/>
            </a:pPr>
            <a:r>
              <a:rPr lang="en-CA" dirty="0" smtClean="0"/>
              <a:t>It produces perspective aliasing near the camera (lots of samples there means we need lots of resolution).</a:t>
            </a:r>
          </a:p>
          <a:p>
            <a:pPr marL="0" marR="0" indent="0" algn="l" defTabSz="457200" rtl="0" eaLnBrk="0" fontAlgn="base" latinLnBrk="0" hangingPunct="0">
              <a:lnSpc>
                <a:spcPct val="100000"/>
              </a:lnSpc>
              <a:spcBef>
                <a:spcPct val="30000"/>
              </a:spcBef>
              <a:spcAft>
                <a:spcPct val="0"/>
              </a:spcAft>
              <a:buClrTx/>
              <a:buSzTx/>
              <a:buFontTx/>
              <a:buNone/>
              <a:tabLst/>
              <a:defRPr/>
            </a:pPr>
            <a:r>
              <a:rPr lang="en-CA" dirty="0" smtClean="0"/>
              <a:t>And finally you</a:t>
            </a:r>
            <a:r>
              <a:rPr lang="en-CA" baseline="0" dirty="0" smtClean="0"/>
              <a:t> get projective aliasing on objects nearly parallel to the shadow rays.</a:t>
            </a:r>
            <a:endParaRPr lang="en-CA"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3</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Our hope is that this idea spawns future work in the space.</a:t>
            </a:r>
          </a:p>
          <a:p>
            <a:r>
              <a:rPr lang="en-CA" dirty="0" smtClean="0"/>
              <a:t>There</a:t>
            </a:r>
            <a:r>
              <a:rPr lang="en-CA" baseline="0" dirty="0" smtClean="0"/>
              <a:t> are many directions to go in terms of finding better partitioning schemes.</a:t>
            </a:r>
          </a:p>
          <a:p>
            <a:r>
              <a:rPr lang="en-CA" baseline="0" dirty="0" smtClean="0"/>
              <a:t>We investigated some of the more obvious ones but there may be better options just waiting to be discovered.</a:t>
            </a:r>
          </a:p>
          <a:p>
            <a:endParaRPr lang="en-CA" baseline="0" dirty="0" smtClean="0"/>
          </a:p>
          <a:p>
            <a:r>
              <a:rPr lang="en-CA" baseline="0" dirty="0" smtClean="0"/>
              <a:t>To address projective aliasing efficiently it will be necessary to look at hybrid algorithms.</a:t>
            </a:r>
          </a:p>
          <a:p>
            <a:r>
              <a:rPr lang="en-CA" baseline="0" dirty="0" smtClean="0"/>
              <a:t>Since we know the sample distribution we know the places that exhibit high error and could potentially apply a more expensive algorithm to those regions.</a:t>
            </a:r>
          </a:p>
          <a:p>
            <a:r>
              <a:rPr lang="en-CA" baseline="0" dirty="0" smtClean="0"/>
              <a:t>More investigation is needed to see if there is a practical and </a:t>
            </a:r>
            <a:r>
              <a:rPr lang="en-CA" baseline="0" dirty="0" err="1" smtClean="0"/>
              <a:t>artifact</a:t>
            </a:r>
            <a:r>
              <a:rPr lang="en-CA" baseline="0" dirty="0" smtClean="0"/>
              <a:t>-free way to do this.</a:t>
            </a:r>
            <a:endParaRPr lang="en-CA"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D079794-55BF-41C3-B00E-405D5173BE6E}" type="slidenum">
              <a:rPr lang="en-US" smtClean="0"/>
              <a:pPr>
                <a:defRPr/>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 are a number of ways to address these issues.</a:t>
            </a:r>
          </a:p>
          <a:p>
            <a:r>
              <a:rPr lang="en-CA" dirty="0" smtClean="0"/>
              <a:t>Z-partitioning</a:t>
            </a:r>
            <a:r>
              <a:rPr lang="en-CA" baseline="0" dirty="0" smtClean="0"/>
              <a:t> (also called cascaded shadow maps) is the most common and produces good results.</a:t>
            </a:r>
          </a:p>
          <a:p>
            <a:pPr marL="0" marR="0" indent="0" algn="l" defTabSz="457200" rtl="0" eaLnBrk="0" fontAlgn="base" latinLnBrk="0" hangingPunct="0">
              <a:lnSpc>
                <a:spcPct val="100000"/>
              </a:lnSpc>
              <a:spcBef>
                <a:spcPct val="30000"/>
              </a:spcBef>
              <a:spcAft>
                <a:spcPct val="0"/>
              </a:spcAft>
              <a:buClrTx/>
              <a:buSzTx/>
              <a:buFontTx/>
              <a:buNone/>
              <a:tabLst/>
              <a:defRPr/>
            </a:pPr>
            <a:r>
              <a:rPr lang="en-CA" baseline="0" dirty="0" smtClean="0"/>
              <a:t>Warping methods like perspective shadow maps can also be used, but some partitioning is always required.</a:t>
            </a:r>
          </a:p>
          <a:p>
            <a:r>
              <a:rPr lang="en-CA" baseline="0" dirty="0" smtClean="0"/>
              <a:t>However these methods only explicitly addresses perspective aliasing.</a:t>
            </a:r>
          </a:p>
          <a:p>
            <a:endParaRPr lang="en-CA" baseline="0" dirty="0" smtClean="0"/>
          </a:p>
        </p:txBody>
      </p:sp>
      <p:sp>
        <p:nvSpPr>
          <p:cNvPr id="4" name="Slide Number Placeholder 3"/>
          <p:cNvSpPr>
            <a:spLocks noGrp="1"/>
          </p:cNvSpPr>
          <p:nvPr>
            <p:ph type="sldNum" sz="quarter" idx="10"/>
          </p:nvPr>
        </p:nvSpPr>
        <p:spPr/>
        <p:txBody>
          <a:bodyPr/>
          <a:lstStyle/>
          <a:p>
            <a:fld id="{E4493DC3-D601-40F7-85B8-D4CE3034E037}" type="slidenum">
              <a:rPr lang="en-CA" smtClean="0"/>
              <a:pPr/>
              <a:t>4</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smtClean="0"/>
              <a:t>Projective aliasing is simply a hard problem as it produces unbounded and highly irregular sample distributions.</a:t>
            </a:r>
          </a:p>
          <a:p>
            <a:r>
              <a:rPr lang="en-CA" baseline="0" dirty="0" smtClean="0"/>
              <a:t>Thus it’s difficult to address while maintaining a given performance and memory budget.</a:t>
            </a:r>
            <a:endParaRPr lang="en-CA" dirty="0" smtClean="0"/>
          </a:p>
          <a:p>
            <a:r>
              <a:rPr lang="en-CA" dirty="0" smtClean="0"/>
              <a:t>Our goal here is to maintain a</a:t>
            </a:r>
            <a:r>
              <a:rPr lang="en-CA" baseline="0" dirty="0" smtClean="0"/>
              <a:t> fixed performance and memory budget and get as good quality as possible within that budget.</a:t>
            </a:r>
          </a:p>
          <a:p>
            <a:r>
              <a:rPr lang="en-CA" baseline="0" dirty="0" smtClean="0"/>
              <a:t>Conversely, techniques like resolution-matched shadow maps and the irregular Z-buffer are able to guarantee a quality level, but drop in performance for complex cases like heavy projective aliasing.</a:t>
            </a:r>
          </a:p>
          <a:p>
            <a:r>
              <a:rPr lang="en-CA" dirty="0" smtClean="0"/>
              <a:t>Thus</a:t>
            </a:r>
            <a:r>
              <a:rPr lang="en-CA" baseline="0" dirty="0" smtClean="0"/>
              <a:t> they are typically unsuitable for games which have a fixed frame budget.</a:t>
            </a:r>
          </a:p>
          <a:p>
            <a:endParaRPr lang="en-CA"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D079794-55BF-41C3-B00E-405D5173BE6E}"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Our work is based on Z-partitioning.</a:t>
            </a:r>
          </a:p>
          <a:p>
            <a:r>
              <a:rPr lang="en-CA" dirty="0" smtClean="0"/>
              <a:t>The idea of Z-partitioning</a:t>
            </a:r>
            <a:r>
              <a:rPr lang="en-CA" baseline="0" dirty="0" smtClean="0"/>
              <a:t> is to split the frustum into multiple segments and use a different shadow map for each.</a:t>
            </a:r>
            <a:endParaRPr lang="en-CA" dirty="0" smtClean="0"/>
          </a:p>
        </p:txBody>
      </p:sp>
      <p:sp>
        <p:nvSpPr>
          <p:cNvPr id="4" name="Slide Number Placeholder 3"/>
          <p:cNvSpPr>
            <a:spLocks noGrp="1"/>
          </p:cNvSpPr>
          <p:nvPr>
            <p:ph type="sldNum" sz="quarter" idx="10"/>
          </p:nvPr>
        </p:nvSpPr>
        <p:spPr/>
        <p:txBody>
          <a:bodyPr/>
          <a:lstStyle/>
          <a:p>
            <a:fld id="{E4493DC3-D601-40F7-85B8-D4CE3034E037}" type="slidenum">
              <a:rPr lang="en-CA" smtClean="0"/>
              <a:pPr/>
              <a:t>6</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This image shows a visualization of Z-partitioning. </a:t>
            </a:r>
          </a:p>
          <a:p>
            <a:r>
              <a:rPr lang="en-CA" dirty="0" smtClean="0"/>
              <a:t>The coloured regions indicate which shadow map (four in this case) is being used for each part of the scene.</a:t>
            </a:r>
          </a:p>
          <a:p>
            <a:r>
              <a:rPr lang="en-CA" dirty="0" smtClean="0"/>
              <a:t>As you can see, the shadow maps partition</a:t>
            </a:r>
            <a:r>
              <a:rPr lang="en-CA" baseline="0" dirty="0" smtClean="0"/>
              <a:t> the camera’s Z axis.</a:t>
            </a:r>
            <a:endParaRPr lang="en-CA" dirty="0" smtClean="0"/>
          </a:p>
          <a:p>
            <a:endParaRPr lang="en-CA" dirty="0"/>
          </a:p>
        </p:txBody>
      </p:sp>
      <p:sp>
        <p:nvSpPr>
          <p:cNvPr id="4" name="Slide Number Placeholder 3"/>
          <p:cNvSpPr>
            <a:spLocks noGrp="1"/>
          </p:cNvSpPr>
          <p:nvPr>
            <p:ph type="sldNum" sz="quarter" idx="10"/>
          </p:nvPr>
        </p:nvSpPr>
        <p:spPr/>
        <p:txBody>
          <a:bodyPr/>
          <a:lstStyle/>
          <a:p>
            <a:fld id="{E4493DC3-D601-40F7-85B8-D4CE3034E037}" type="slidenum">
              <a:rPr lang="en-CA" smtClean="0"/>
              <a:pPr/>
              <a:t>7</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Z-partitioning is actually a really good solution with a lot of desirable</a:t>
            </a:r>
            <a:r>
              <a:rPr lang="en-CA" baseline="0" dirty="0" smtClean="0"/>
              <a:t> properties such as predictable performance, memory costs and simplicity.</a:t>
            </a:r>
          </a:p>
          <a:p>
            <a:r>
              <a:rPr lang="en-CA" baseline="0" dirty="0" smtClean="0"/>
              <a:t>It is also orthogonal to many other shadow map algorithms such as warping and filtering, making it easy to fit into established pipelines.</a:t>
            </a:r>
          </a:p>
          <a:p>
            <a:r>
              <a:rPr lang="en-CA" baseline="0" dirty="0" smtClean="0"/>
              <a:t>However it does leave open a few questions.</a:t>
            </a:r>
          </a:p>
          <a:p>
            <a:r>
              <a:rPr lang="en-CA" dirty="0" smtClean="0"/>
              <a:t>In particular, how</a:t>
            </a:r>
            <a:r>
              <a:rPr lang="en-CA" baseline="0" dirty="0" smtClean="0"/>
              <a:t> do you partition the Z range for optimal shadow map usage?</a:t>
            </a:r>
          </a:p>
          <a:p>
            <a:r>
              <a:rPr lang="en-CA" baseline="0" dirty="0" smtClean="0"/>
              <a:t>After that partitioning is done, where do you place the shadow maps in light space to avoid waste and ensure the best resolution possible?</a:t>
            </a:r>
          </a:p>
          <a:p>
            <a:endParaRPr lang="en-CA" baseline="0" dirty="0" smtClean="0"/>
          </a:p>
        </p:txBody>
      </p:sp>
      <p:sp>
        <p:nvSpPr>
          <p:cNvPr id="4" name="Slide Number Placeholder 3"/>
          <p:cNvSpPr>
            <a:spLocks noGrp="1"/>
          </p:cNvSpPr>
          <p:nvPr>
            <p:ph type="sldNum" sz="quarter" idx="10"/>
          </p:nvPr>
        </p:nvSpPr>
        <p:spPr/>
        <p:txBody>
          <a:bodyPr/>
          <a:lstStyle/>
          <a:p>
            <a:fld id="{E4493DC3-D601-40F7-85B8-D4CE3034E037}" type="slidenum">
              <a:rPr lang="en-CA" smtClean="0"/>
              <a:pPr/>
              <a:t>8</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Brandon Lloyd showed that a logarithmic partitioning produced</a:t>
            </a:r>
            <a:r>
              <a:rPr lang="en-CA" baseline="0" dirty="0" smtClean="0"/>
              <a:t> the minimal maximum error over a Z range.</a:t>
            </a:r>
          </a:p>
          <a:p>
            <a:r>
              <a:rPr lang="en-CA" baseline="0" dirty="0" smtClean="0"/>
              <a:t>He noted though that it’s very important to have tight bounds on the near plane in particular, or else the majority of partitions and resolution will be wasted in empty space near the camera.</a:t>
            </a:r>
          </a:p>
          <a:p>
            <a:endParaRPr lang="en-CA" baseline="0" dirty="0" smtClean="0"/>
          </a:p>
          <a:p>
            <a:r>
              <a:rPr lang="en-CA" baseline="0" dirty="0" smtClean="0"/>
              <a:t>To address this problem in a practical way, parallel-split shadow maps mix a logarithmic and uniform distribution with a tuneable parameter.</a:t>
            </a:r>
          </a:p>
          <a:p>
            <a:r>
              <a:rPr lang="en-CA" baseline="0" dirty="0" smtClean="0"/>
              <a:t>However the optimal value of this parameter is related to the optimal near plane of the scene and so it’s not possible to set it in a globally-optimal way.</a:t>
            </a:r>
          </a:p>
        </p:txBody>
      </p:sp>
      <p:sp>
        <p:nvSpPr>
          <p:cNvPr id="4" name="Slide Number Placeholder 3"/>
          <p:cNvSpPr>
            <a:spLocks noGrp="1"/>
          </p:cNvSpPr>
          <p:nvPr>
            <p:ph type="sldNum" sz="quarter" idx="10"/>
          </p:nvPr>
        </p:nvSpPr>
        <p:spPr/>
        <p:txBody>
          <a:bodyPr/>
          <a:lstStyle/>
          <a:p>
            <a:fld id="{E4493DC3-D601-40F7-85B8-D4CE3034E037}" type="slidenum">
              <a:rPr lang="en-CA" smtClean="0"/>
              <a:pPr/>
              <a:t>9</a:t>
            </a:fld>
            <a:endParaRPr lang="en-CA" dirty="0"/>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DFE54D-66C8-47CC-8286-AD54D4F41387}" type="datetime1">
              <a:rPr lang="en-US" smtClean="0"/>
              <a:pPr>
                <a:defRPr/>
              </a:pPr>
              <a:t>7/22/2010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A4A07062-B37E-4DC2-A7CC-CAD79DEFDCD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CEBED7-1EC2-4EDD-A1E7-4A73AA6B280B}" type="datetime1">
              <a:rPr lang="en-US" smtClean="0"/>
              <a:pPr>
                <a:defRPr/>
              </a:pPr>
              <a:t>7/22/2010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EA0E71B3-759F-45B4-BD25-4B44BA628D5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9243B-8F66-4D36-945C-7019710CBD6D}" type="datetime1">
              <a:rPr lang="en-US" smtClean="0"/>
              <a:pPr>
                <a:defRPr/>
              </a:pPr>
              <a:t>7/22/2010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34DB1EB6-69A7-4803-92BB-94BC43AFEC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A7077E-2A02-4EC6-98F5-55497740617E}" type="datetime1">
              <a:rPr lang="en-US" smtClean="0"/>
              <a:pPr>
                <a:defRPr/>
              </a:pPr>
              <a:t>7/22/2010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89929435-6BBC-435D-9DCB-1B0125489FA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B423A5-E809-479C-8AE3-0FDF677826DE}" type="datetime1">
              <a:rPr lang="en-US" smtClean="0"/>
              <a:pPr>
                <a:defRPr/>
              </a:pPr>
              <a:t>7/22/2010</a:t>
            </a:fld>
            <a:endParaRPr lang="en-US"/>
          </a:p>
        </p:txBody>
      </p:sp>
      <p:sp>
        <p:nvSpPr>
          <p:cNvPr id="5"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6" name="Slide Number Placeholder 5"/>
          <p:cNvSpPr>
            <a:spLocks noGrp="1"/>
          </p:cNvSpPr>
          <p:nvPr>
            <p:ph type="sldNum" sz="quarter" idx="12"/>
          </p:nvPr>
        </p:nvSpPr>
        <p:spPr/>
        <p:txBody>
          <a:bodyPr/>
          <a:lstStyle>
            <a:lvl1pPr>
              <a:defRPr/>
            </a:lvl1pPr>
          </a:lstStyle>
          <a:p>
            <a:pPr>
              <a:defRPr/>
            </a:pPr>
            <a:fld id="{73758AF6-30D9-4819-831D-F1002C2CB7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01DA05B-04B9-4F0F-B4B1-52900C18ECB2}" type="datetime1">
              <a:rPr lang="en-US" smtClean="0"/>
              <a:pPr>
                <a:defRPr/>
              </a:pPr>
              <a:t>7/22/2010</a:t>
            </a:fld>
            <a:endParaRPr lang="en-US"/>
          </a:p>
        </p:txBody>
      </p:sp>
      <p:sp>
        <p:nvSpPr>
          <p:cNvPr id="6"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7" name="Slide Number Placeholder 5"/>
          <p:cNvSpPr>
            <a:spLocks noGrp="1"/>
          </p:cNvSpPr>
          <p:nvPr>
            <p:ph type="sldNum" sz="quarter" idx="12"/>
          </p:nvPr>
        </p:nvSpPr>
        <p:spPr/>
        <p:txBody>
          <a:bodyPr/>
          <a:lstStyle>
            <a:lvl1pPr>
              <a:defRPr/>
            </a:lvl1pPr>
          </a:lstStyle>
          <a:p>
            <a:pPr>
              <a:defRPr/>
            </a:pPr>
            <a:fld id="{0964C2D7-8C93-45C0-80CD-46B8EFB4DC8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3C819E0-662D-488F-B0C9-0798FF7A8675}" type="datetime1">
              <a:rPr lang="en-US" smtClean="0"/>
              <a:pPr>
                <a:defRPr/>
              </a:pPr>
              <a:t>7/22/2010</a:t>
            </a:fld>
            <a:endParaRPr lang="en-US"/>
          </a:p>
        </p:txBody>
      </p:sp>
      <p:sp>
        <p:nvSpPr>
          <p:cNvPr id="8"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9" name="Slide Number Placeholder 5"/>
          <p:cNvSpPr>
            <a:spLocks noGrp="1"/>
          </p:cNvSpPr>
          <p:nvPr>
            <p:ph type="sldNum" sz="quarter" idx="12"/>
          </p:nvPr>
        </p:nvSpPr>
        <p:spPr/>
        <p:txBody>
          <a:bodyPr/>
          <a:lstStyle>
            <a:lvl1pPr>
              <a:defRPr/>
            </a:lvl1pPr>
          </a:lstStyle>
          <a:p>
            <a:pPr>
              <a:defRPr/>
            </a:pPr>
            <a:fld id="{E81E8485-C290-4FBD-8076-F923DEBCFD9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DC94D3-AF05-45B5-8073-1502BDE9498A}" type="datetime1">
              <a:rPr lang="en-US" smtClean="0"/>
              <a:pPr>
                <a:defRPr/>
              </a:pPr>
              <a:t>7/22/2010</a:t>
            </a:fld>
            <a:endParaRPr lang="en-US"/>
          </a:p>
        </p:txBody>
      </p:sp>
      <p:sp>
        <p:nvSpPr>
          <p:cNvPr id="4"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5" name="Slide Number Placeholder 5"/>
          <p:cNvSpPr>
            <a:spLocks noGrp="1"/>
          </p:cNvSpPr>
          <p:nvPr>
            <p:ph type="sldNum" sz="quarter" idx="12"/>
          </p:nvPr>
        </p:nvSpPr>
        <p:spPr/>
        <p:txBody>
          <a:bodyPr/>
          <a:lstStyle>
            <a:lvl1pPr>
              <a:defRPr/>
            </a:lvl1pPr>
          </a:lstStyle>
          <a:p>
            <a:pPr>
              <a:defRPr/>
            </a:pPr>
            <a:fld id="{A9607FE6-69F5-4E8E-885D-D7DB223BE5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AA57FE-7A36-4CD9-A73A-B87146974705}" type="datetime1">
              <a:rPr lang="en-US" smtClean="0"/>
              <a:pPr>
                <a:defRPr/>
              </a:pPr>
              <a:t>7/22/2010</a:t>
            </a:fld>
            <a:endParaRPr lang="en-US"/>
          </a:p>
        </p:txBody>
      </p:sp>
      <p:sp>
        <p:nvSpPr>
          <p:cNvPr id="3"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4" name="Slide Number Placeholder 5"/>
          <p:cNvSpPr>
            <a:spLocks noGrp="1"/>
          </p:cNvSpPr>
          <p:nvPr>
            <p:ph type="sldNum" sz="quarter" idx="12"/>
          </p:nvPr>
        </p:nvSpPr>
        <p:spPr/>
        <p:txBody>
          <a:bodyPr/>
          <a:lstStyle>
            <a:lvl1pPr>
              <a:defRPr/>
            </a:lvl1pPr>
          </a:lstStyle>
          <a:p>
            <a:pPr>
              <a:defRPr/>
            </a:pPr>
            <a:fld id="{DC82091B-E755-4B8F-BC36-1D4A48CA5A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7A1818-3004-4FE1-9A63-41DDA9ED846A}" type="datetime1">
              <a:rPr lang="en-US" smtClean="0"/>
              <a:pPr>
                <a:defRPr/>
              </a:pPr>
              <a:t>7/22/2010</a:t>
            </a:fld>
            <a:endParaRPr lang="en-US"/>
          </a:p>
        </p:txBody>
      </p:sp>
      <p:sp>
        <p:nvSpPr>
          <p:cNvPr id="6"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7" name="Slide Number Placeholder 5"/>
          <p:cNvSpPr>
            <a:spLocks noGrp="1"/>
          </p:cNvSpPr>
          <p:nvPr>
            <p:ph type="sldNum" sz="quarter" idx="12"/>
          </p:nvPr>
        </p:nvSpPr>
        <p:spPr/>
        <p:txBody>
          <a:bodyPr/>
          <a:lstStyle>
            <a:lvl1pPr>
              <a:defRPr/>
            </a:lvl1pPr>
          </a:lstStyle>
          <a:p>
            <a:pPr>
              <a:defRPr/>
            </a:pPr>
            <a:fld id="{56E1E30F-868E-4410-8AC8-A4ECBFBA35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C5ED7D-89EE-4267-8FBF-315386ABD3B0}" type="datetime1">
              <a:rPr lang="en-US" smtClean="0"/>
              <a:pPr>
                <a:defRPr/>
              </a:pPr>
              <a:t>7/22/2010</a:t>
            </a:fld>
            <a:endParaRPr lang="en-US"/>
          </a:p>
        </p:txBody>
      </p:sp>
      <p:sp>
        <p:nvSpPr>
          <p:cNvPr id="6" name="Footer Placeholder 4"/>
          <p:cNvSpPr>
            <a:spLocks noGrp="1"/>
          </p:cNvSpPr>
          <p:nvPr>
            <p:ph type="ftr" sz="quarter" idx="11"/>
          </p:nvPr>
        </p:nvSpPr>
        <p:spPr/>
        <p:txBody>
          <a:bodyPr/>
          <a:lstStyle>
            <a:lvl1pPr>
              <a:defRPr b="0"/>
            </a:lvl1pPr>
          </a:lstStyle>
          <a:p>
            <a:pPr>
              <a:defRPr/>
            </a:pPr>
            <a:r>
              <a:rPr lang="en-US"/>
              <a:t>Advances in Real-Time Rendering Course</a:t>
            </a:r>
          </a:p>
          <a:p>
            <a:pPr>
              <a:defRPr/>
            </a:pPr>
            <a:r>
              <a:rPr lang="en-US"/>
              <a:t> </a:t>
            </a:r>
            <a:r>
              <a:rPr lang="en-US" sz="1000"/>
              <a:t>Siggraph 2010, Los Angeles, CA</a:t>
            </a:r>
            <a:endParaRPr lang="en-US"/>
          </a:p>
        </p:txBody>
      </p:sp>
      <p:sp>
        <p:nvSpPr>
          <p:cNvPr id="7" name="Slide Number Placeholder 5"/>
          <p:cNvSpPr>
            <a:spLocks noGrp="1"/>
          </p:cNvSpPr>
          <p:nvPr>
            <p:ph type="sldNum" sz="quarter" idx="12"/>
          </p:nvPr>
        </p:nvSpPr>
        <p:spPr/>
        <p:txBody>
          <a:bodyPr/>
          <a:lstStyle>
            <a:lvl1pPr>
              <a:defRPr/>
            </a:lvl1pPr>
          </a:lstStyle>
          <a:p>
            <a:pPr>
              <a:defRPr/>
            </a:pPr>
            <a:fld id="{82825ED0-02EC-473E-BB8B-31248C5796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8" charset="0"/>
              </a:defRPr>
            </a:lvl1pPr>
          </a:lstStyle>
          <a:p>
            <a:pPr>
              <a:defRPr/>
            </a:pPr>
            <a:fld id="{D8A37D3A-E0F8-4CF5-A5D3-80ABBB2D30D6}" type="datetime1">
              <a:rPr lang="en-US" smtClean="0"/>
              <a:pPr>
                <a:defRPr/>
              </a:pPr>
              <a:t>7/22/2010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050" b="1" dirty="0" smtClean="0">
                <a:solidFill>
                  <a:schemeClr val="tx1">
                    <a:tint val="75000"/>
                  </a:schemeClr>
                </a:solidFill>
                <a:latin typeface="+mn-lt"/>
                <a:ea typeface="+mn-ea"/>
                <a:cs typeface="+mn-cs"/>
              </a:defRPr>
            </a:lvl1pPr>
          </a:lstStyle>
          <a:p>
            <a:pPr>
              <a:defRPr/>
            </a:pPr>
            <a:r>
              <a:rPr lang="en-US" dirty="0"/>
              <a:t>Advances in Real-Time Rendering Course</a:t>
            </a:r>
          </a:p>
          <a:p>
            <a:pPr>
              <a:defRPr/>
            </a:pPr>
            <a:r>
              <a:rPr lang="en-US" dirty="0"/>
              <a:t> </a:t>
            </a:r>
            <a:r>
              <a:rPr lang="en-US" sz="1000" dirty="0" err="1"/>
              <a:t>Siggraph</a:t>
            </a:r>
            <a:r>
              <a:rPr lang="en-US" sz="1000" dirty="0"/>
              <a:t> 2010, Los Angeles, CA</a:t>
            </a:r>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8" charset="0"/>
              </a:defRPr>
            </a:lvl1pPr>
          </a:lstStyle>
          <a:p>
            <a:pPr>
              <a:defRPr/>
            </a:pPr>
            <a:fld id="{FF285CD4-C0E7-47D4-A0D6-5C9AB585F448}" type="slidenum">
              <a:rPr lang="en-US"/>
              <a:pPr>
                <a:defRPr/>
              </a:pPr>
              <a:t>‹#›</a:t>
            </a:fld>
            <a:endParaRPr lang="en-US"/>
          </a:p>
        </p:txBody>
      </p:sp>
      <p:pic>
        <p:nvPicPr>
          <p:cNvPr id="1031" name="Picture 3" descr="s10logoWeb450.jpg"/>
          <p:cNvPicPr>
            <a:picLocks noChangeAspect="1"/>
          </p:cNvPicPr>
          <p:nvPr userDrawn="1"/>
        </p:nvPicPr>
        <p:blipFill>
          <a:blip r:embed="rId13"/>
          <a:srcRect/>
          <a:stretch>
            <a:fillRect/>
          </a:stretch>
        </p:blipFill>
        <p:spPr bwMode="auto">
          <a:xfrm>
            <a:off x="6724650" y="0"/>
            <a:ext cx="2400300" cy="2400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0" fontAlgn="base" hangingPunct="0">
        <a:spcBef>
          <a:spcPct val="0"/>
        </a:spcBef>
        <a:spcAft>
          <a:spcPct val="0"/>
        </a:spcAft>
        <a:defRPr sz="3200" b="1" kern="1200">
          <a:solidFill>
            <a:schemeClr val="tx1"/>
          </a:solidFill>
          <a:latin typeface="Arial" pitchFamily="34" charset="0"/>
          <a:ea typeface="Arial" pitchFamily="34" charset="0"/>
          <a:cs typeface="Arial" pitchFamily="34" charset="0"/>
        </a:defRPr>
      </a:lvl1pPr>
      <a:lvl2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2pPr>
      <a:lvl3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3pPr>
      <a:lvl4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4pPr>
      <a:lvl5pPr algn="l" defTabSz="457200" rtl="0" eaLnBrk="0" fontAlgn="base" hangingPunct="0">
        <a:spcBef>
          <a:spcPct val="0"/>
        </a:spcBef>
        <a:spcAft>
          <a:spcPct val="0"/>
        </a:spcAft>
        <a:defRPr sz="3200" b="1">
          <a:solidFill>
            <a:schemeClr val="tx1"/>
          </a:solidFill>
          <a:latin typeface="Arial" charset="0"/>
          <a:ea typeface="ＭＳ Ｐゴシック" charset="-128"/>
          <a:cs typeface="Arial"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pitchFamily="34" charset="0"/>
          <a:ea typeface="ＭＳ Ｐゴシック" charset="-128"/>
          <a:cs typeface="Arial" pitchFamily="34" charset="0"/>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pitchFamily="34" charset="0"/>
          <a:ea typeface="ＭＳ Ｐゴシック" charset="-128"/>
          <a:cs typeface="Arial" pitchFamily="34" charset="0"/>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pitchFamily="34" charset="0"/>
          <a:ea typeface="ＭＳ Ｐゴシック" charset="-128"/>
          <a:cs typeface="Arial" pitchFamily="34" charset="0"/>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pitchFamily="34" charset="0"/>
          <a:ea typeface="ＭＳ Ｐゴシック" charset="-128"/>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598613"/>
            <a:ext cx="7772400" cy="1101725"/>
          </a:xfrm>
        </p:spPr>
        <p:txBody>
          <a:bodyPr/>
          <a:lstStyle/>
          <a:p>
            <a:r>
              <a:rPr lang="en-US" dirty="0" smtClean="0">
                <a:latin typeface="Arial" charset="0"/>
                <a:cs typeface="Arial" charset="0"/>
              </a:rPr>
              <a:t>Sample Distribution</a:t>
            </a:r>
            <a:r>
              <a:rPr lang="en-US" baseline="0" dirty="0" smtClean="0">
                <a:latin typeface="Arial" charset="0"/>
                <a:cs typeface="Arial" charset="0"/>
              </a:rPr>
              <a:t> Shadow Maps</a:t>
            </a:r>
            <a:endParaRPr lang="en-US" dirty="0" smtClean="0">
              <a:latin typeface="Arial" charset="0"/>
              <a:cs typeface="Arial" charset="0"/>
            </a:endParaRPr>
          </a:p>
        </p:txBody>
      </p:sp>
      <p:sp>
        <p:nvSpPr>
          <p:cNvPr id="3" name="Subtitle 2"/>
          <p:cNvSpPr>
            <a:spLocks noGrp="1"/>
          </p:cNvSpPr>
          <p:nvPr>
            <p:ph type="subTitle" idx="1"/>
          </p:nvPr>
        </p:nvSpPr>
        <p:spPr>
          <a:xfrm>
            <a:off x="904461" y="2914650"/>
            <a:ext cx="7335078" cy="1314450"/>
          </a:xfrm>
        </p:spPr>
        <p:txBody>
          <a:bodyPr/>
          <a:lstStyle/>
          <a:p>
            <a:pPr rtl="0" eaLnBrk="1" latinLnBrk="0" hangingPunct="1"/>
            <a:r>
              <a:rPr lang="en-US" sz="2800" kern="1200" dirty="0" smtClean="0">
                <a:solidFill>
                  <a:schemeClr val="tx1">
                    <a:tint val="75000"/>
                  </a:schemeClr>
                </a:solidFill>
                <a:latin typeface="Arial" pitchFamily="34" charset="0"/>
                <a:ea typeface="ＭＳ Ｐゴシック" charset="-128"/>
                <a:cs typeface="Arial" pitchFamily="34" charset="0"/>
              </a:rPr>
              <a:t>Andrew </a:t>
            </a:r>
            <a:r>
              <a:rPr lang="en-US" sz="2800" kern="1200" dirty="0" err="1" smtClean="0">
                <a:solidFill>
                  <a:schemeClr val="tx1">
                    <a:tint val="75000"/>
                  </a:schemeClr>
                </a:solidFill>
                <a:latin typeface="Arial" pitchFamily="34" charset="0"/>
                <a:ea typeface="ＭＳ Ｐゴシック" charset="-128"/>
                <a:cs typeface="Arial" pitchFamily="34" charset="0"/>
              </a:rPr>
              <a:t>Lauritzen</a:t>
            </a:r>
            <a:r>
              <a:rPr lang="en-US" sz="2800" kern="1200" dirty="0" smtClean="0">
                <a:solidFill>
                  <a:schemeClr val="tx1">
                    <a:tint val="75000"/>
                  </a:schemeClr>
                </a:solidFill>
                <a:latin typeface="Arial" pitchFamily="34" charset="0"/>
                <a:ea typeface="ＭＳ Ｐゴシック" charset="-128"/>
                <a:cs typeface="Arial" pitchFamily="34" charset="0"/>
              </a:rPr>
              <a:t>,</a:t>
            </a:r>
            <a:r>
              <a:rPr lang="en-US" sz="2800" kern="1200" baseline="0" dirty="0" smtClean="0">
                <a:solidFill>
                  <a:schemeClr val="tx1">
                    <a:tint val="75000"/>
                  </a:schemeClr>
                </a:solidFill>
                <a:latin typeface="Arial" pitchFamily="34" charset="0"/>
                <a:ea typeface="ＭＳ Ｐゴシック" charset="-128"/>
                <a:cs typeface="Arial" pitchFamily="34" charset="0"/>
              </a:rPr>
              <a:t> </a:t>
            </a:r>
            <a:r>
              <a:rPr lang="en-US" sz="2800" kern="1200" dirty="0" smtClean="0">
                <a:solidFill>
                  <a:schemeClr val="tx1">
                    <a:tint val="75000"/>
                  </a:schemeClr>
                </a:solidFill>
                <a:latin typeface="Arial" pitchFamily="34" charset="0"/>
                <a:ea typeface="ＭＳ Ｐゴシック" charset="-128"/>
                <a:cs typeface="Arial" pitchFamily="34" charset="0"/>
              </a:rPr>
              <a:t>Marco </a:t>
            </a:r>
            <a:r>
              <a:rPr lang="en-US" sz="2800" kern="1200" dirty="0" err="1" smtClean="0">
                <a:solidFill>
                  <a:schemeClr val="tx1">
                    <a:tint val="75000"/>
                  </a:schemeClr>
                </a:solidFill>
                <a:latin typeface="Arial" pitchFamily="34" charset="0"/>
                <a:ea typeface="ＭＳ Ｐゴシック" charset="-128"/>
                <a:cs typeface="Arial" pitchFamily="34" charset="0"/>
              </a:rPr>
              <a:t>Salvi</a:t>
            </a:r>
            <a:r>
              <a:rPr lang="en-US" sz="2800" kern="1200" dirty="0" smtClean="0">
                <a:solidFill>
                  <a:schemeClr val="tx1">
                    <a:tint val="75000"/>
                  </a:schemeClr>
                </a:solidFill>
                <a:latin typeface="Arial" pitchFamily="34" charset="0"/>
                <a:ea typeface="ＭＳ Ｐゴシック" charset="-128"/>
                <a:cs typeface="Arial" pitchFamily="34" charset="0"/>
              </a:rPr>
              <a:t>, Aaron </a:t>
            </a:r>
            <a:r>
              <a:rPr lang="en-US" sz="2800" kern="1200" dirty="0" err="1" smtClean="0">
                <a:solidFill>
                  <a:schemeClr val="tx1">
                    <a:tint val="75000"/>
                  </a:schemeClr>
                </a:solidFill>
                <a:latin typeface="Arial" pitchFamily="34" charset="0"/>
                <a:ea typeface="ＭＳ Ｐゴシック" charset="-128"/>
                <a:cs typeface="Arial" pitchFamily="34" charset="0"/>
              </a:rPr>
              <a:t>Lefohn</a:t>
            </a:r>
            <a:endParaRPr lang="en-US" sz="2800" kern="1200" dirty="0" smtClean="0">
              <a:solidFill>
                <a:schemeClr val="tx1">
                  <a:tint val="75000"/>
                </a:schemeClr>
              </a:solidFill>
              <a:latin typeface="Arial" pitchFamily="34" charset="0"/>
              <a:ea typeface="ＭＳ Ｐゴシック" charset="-128"/>
              <a:cs typeface="Arial" pitchFamily="34" charset="0"/>
            </a:endParaRPr>
          </a:p>
          <a:p>
            <a:pPr rtl="0" eaLnBrk="1" latinLnBrk="0" hangingPunct="1"/>
            <a:r>
              <a:rPr lang="en-US" sz="2800" kern="1200" dirty="0" smtClean="0">
                <a:solidFill>
                  <a:schemeClr val="tx1">
                    <a:tint val="75000"/>
                  </a:schemeClr>
                </a:solidFill>
                <a:latin typeface="Arial" pitchFamily="34" charset="0"/>
                <a:ea typeface="ＭＳ Ｐゴシック" charset="-128"/>
                <a:cs typeface="Arial" pitchFamily="34" charset="0"/>
              </a:rPr>
              <a:t>Intel Corporation</a:t>
            </a:r>
            <a:endParaRPr lang="en-CA" dirty="0"/>
          </a:p>
        </p:txBody>
      </p:sp>
      <p:sp>
        <p:nvSpPr>
          <p:cNvPr id="4" name="Date Placeholder 3"/>
          <p:cNvSpPr>
            <a:spLocks noGrp="1"/>
          </p:cNvSpPr>
          <p:nvPr>
            <p:ph type="dt" sz="half" idx="10"/>
          </p:nvPr>
        </p:nvSpPr>
        <p:spPr/>
        <p:txBody>
          <a:bodyPr/>
          <a:lstStyle/>
          <a:p>
            <a:pPr>
              <a:defRPr/>
            </a:pPr>
            <a:fld id="{35DFE54D-66C8-47CC-8286-AD54D4F41387}" type="datetime1">
              <a:rPr lang="en-US" smtClean="0"/>
              <a:pPr>
                <a:defRPr/>
              </a:pPr>
              <a:t>7/22/2010</a:t>
            </a:fld>
            <a:endParaRPr lang="en-US"/>
          </a:p>
        </p:txBody>
      </p:sp>
      <p:sp>
        <p:nvSpPr>
          <p:cNvPr id="5" name="Slide Number Placeholder 4"/>
          <p:cNvSpPr>
            <a:spLocks noGrp="1"/>
          </p:cNvSpPr>
          <p:nvPr>
            <p:ph type="sldNum" sz="quarter" idx="12"/>
          </p:nvPr>
        </p:nvSpPr>
        <p:spPr/>
        <p:txBody>
          <a:bodyPr/>
          <a:lstStyle/>
          <a:p>
            <a:pPr>
              <a:defRPr/>
            </a:pPr>
            <a:fld id="{A4A07062-B37E-4DC2-A7CC-CAD79DEFDCDE}" type="slidenum">
              <a:rPr lang="en-US" smtClean="0"/>
              <a:pPr>
                <a:defRPr/>
              </a:pPr>
              <a:t>1</a:t>
            </a:fld>
            <a:endParaRPr lang="en-US"/>
          </a:p>
        </p:txBody>
      </p:sp>
      <p:sp>
        <p:nvSpPr>
          <p:cNvPr id="6" name="Footer Placeholder 5"/>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to Partition Z?</a:t>
            </a:r>
            <a:endParaRPr lang="en-CA" dirty="0"/>
          </a:p>
        </p:txBody>
      </p:sp>
      <p:sp>
        <p:nvSpPr>
          <p:cNvPr id="3" name="Content Placeholder 2"/>
          <p:cNvSpPr>
            <a:spLocks noGrp="1"/>
          </p:cNvSpPr>
          <p:nvPr>
            <p:ph idx="1"/>
          </p:nvPr>
        </p:nvSpPr>
        <p:spPr/>
        <p:txBody>
          <a:bodyPr/>
          <a:lstStyle/>
          <a:p>
            <a:pPr lvl="0"/>
            <a:r>
              <a:rPr lang="en-CA" baseline="0" dirty="0" smtClean="0"/>
              <a:t>In practice, artists tune for specific views</a:t>
            </a:r>
          </a:p>
          <a:p>
            <a:pPr lvl="1"/>
            <a:r>
              <a:rPr lang="en-CA" baseline="0" dirty="0" smtClean="0"/>
              <a:t>Tedious</a:t>
            </a:r>
          </a:p>
          <a:p>
            <a:pPr lvl="1"/>
            <a:r>
              <a:rPr lang="en-CA" sz="2400" kern="1200" baseline="0" dirty="0" smtClean="0">
                <a:solidFill>
                  <a:schemeClr val="tx1"/>
                </a:solidFill>
                <a:latin typeface="Arial" pitchFamily="34" charset="0"/>
                <a:ea typeface="ＭＳ Ｐゴシック" charset="-128"/>
                <a:cs typeface="Arial" pitchFamily="34" charset="0"/>
              </a:rPr>
              <a:t>Not robust to scene/camera changes</a:t>
            </a:r>
            <a:endParaRPr lang="en-CA" baseline="0" dirty="0" smtClean="0"/>
          </a:p>
          <a:p>
            <a:pPr lvl="1"/>
            <a:r>
              <a:rPr lang="en-CA" baseline="0" dirty="0" smtClean="0"/>
              <a:t>Ultimately suboptimal for arbitrary views</a:t>
            </a:r>
            <a:endParaRPr lang="en-CA" dirty="0"/>
          </a:p>
        </p:txBody>
      </p:sp>
      <p:sp>
        <p:nvSpPr>
          <p:cNvPr id="4" name="Date Placeholder 3"/>
          <p:cNvSpPr>
            <a:spLocks noGrp="1"/>
          </p:cNvSpPr>
          <p:nvPr>
            <p:ph type="dt" sz="half" idx="10"/>
          </p:nvPr>
        </p:nvSpPr>
        <p:spPr/>
        <p:txBody>
          <a:bodyPr/>
          <a:lstStyle/>
          <a:p>
            <a:pPr>
              <a:defRPr/>
            </a:pPr>
            <a:fld id="{CEA7077E-2A02-4EC6-98F5-55497740617E}" type="datetime1">
              <a:rPr lang="en-US" smtClean="0"/>
              <a:pPr>
                <a:defRPr/>
              </a:pPr>
              <a:t>7/22/2010</a:t>
            </a:fld>
            <a:endParaRPr lang="en-US"/>
          </a:p>
        </p:txBody>
      </p:sp>
      <p:sp>
        <p:nvSpPr>
          <p:cNvPr id="5" name="Footer Placeholder 4"/>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
        <p:nvSpPr>
          <p:cNvPr id="6" name="Slide Number Placeholder 5"/>
          <p:cNvSpPr>
            <a:spLocks noGrp="1"/>
          </p:cNvSpPr>
          <p:nvPr>
            <p:ph type="sldNum" sz="quarter" idx="12"/>
          </p:nvPr>
        </p:nvSpPr>
        <p:spPr/>
        <p:txBody>
          <a:bodyPr/>
          <a:lstStyle/>
          <a:p>
            <a:pPr>
              <a:defRPr/>
            </a:pPr>
            <a:fld id="{89929435-6BBC-435D-9DCB-1B0125489FA4}"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Static Partitions (PSSM)</a:t>
            </a:r>
            <a:endParaRPr lang="en-CA" dirty="0"/>
          </a:p>
        </p:txBody>
      </p:sp>
      <p:pic>
        <p:nvPicPr>
          <p:cNvPr id="4102" name="Picture 6" descr="E:\perforce\AVC\work_branches\ART\docs\shadows\papers\sdsm\images\pssm_near.png"/>
          <p:cNvPicPr>
            <a:picLocks noChangeAspect="1" noChangeArrowheads="1"/>
          </p:cNvPicPr>
          <p:nvPr/>
        </p:nvPicPr>
        <p:blipFill>
          <a:blip r:embed="rId3" cstate="print"/>
          <a:srcRect/>
          <a:stretch>
            <a:fillRect/>
          </a:stretch>
        </p:blipFill>
        <p:spPr bwMode="auto">
          <a:xfrm>
            <a:off x="4800601" y="2206478"/>
            <a:ext cx="3009524" cy="2355556"/>
          </a:xfrm>
          <a:prstGeom prst="rect">
            <a:avLst/>
          </a:prstGeom>
          <a:noFill/>
        </p:spPr>
      </p:pic>
      <p:pic>
        <p:nvPicPr>
          <p:cNvPr id="4103" name="Picture 7" descr="E:\perforce\AVC\work_branches\ART\docs\shadows\papers\sdsm\images\pssm_far.png"/>
          <p:cNvPicPr>
            <a:picLocks noChangeAspect="1" noChangeArrowheads="1"/>
          </p:cNvPicPr>
          <p:nvPr/>
        </p:nvPicPr>
        <p:blipFill>
          <a:blip r:embed="rId4" cstate="print"/>
          <a:srcRect/>
          <a:stretch>
            <a:fillRect/>
          </a:stretch>
        </p:blipFill>
        <p:spPr bwMode="auto">
          <a:xfrm>
            <a:off x="533401" y="1028700"/>
            <a:ext cx="3009524" cy="2355556"/>
          </a:xfrm>
          <a:prstGeom prst="rect">
            <a:avLst/>
          </a:prstGeom>
          <a:noFill/>
        </p:spPr>
      </p:pic>
      <p:sp>
        <p:nvSpPr>
          <p:cNvPr id="10" name="TextBox 9"/>
          <p:cNvSpPr txBox="1"/>
          <p:nvPr/>
        </p:nvSpPr>
        <p:spPr>
          <a:xfrm>
            <a:off x="3720280" y="1376063"/>
            <a:ext cx="3180230" cy="461665"/>
          </a:xfrm>
          <a:prstGeom prst="rect">
            <a:avLst/>
          </a:prstGeom>
          <a:noFill/>
        </p:spPr>
        <p:txBody>
          <a:bodyPr wrap="none" rtlCol="0">
            <a:spAutoFit/>
          </a:bodyPr>
          <a:lstStyle/>
          <a:p>
            <a:r>
              <a:rPr lang="en-CA" sz="2400" dirty="0" smtClean="0"/>
              <a:t>Too little resolution far</a:t>
            </a:r>
            <a:endParaRPr lang="en-CA" sz="2400" dirty="0"/>
          </a:p>
        </p:txBody>
      </p:sp>
      <p:sp>
        <p:nvSpPr>
          <p:cNvPr id="11" name="TextBox 10"/>
          <p:cNvSpPr txBox="1"/>
          <p:nvPr/>
        </p:nvSpPr>
        <p:spPr>
          <a:xfrm>
            <a:off x="629849" y="3657600"/>
            <a:ext cx="3540906" cy="461665"/>
          </a:xfrm>
          <a:prstGeom prst="rect">
            <a:avLst/>
          </a:prstGeom>
          <a:noFill/>
        </p:spPr>
        <p:txBody>
          <a:bodyPr wrap="none" rtlCol="0">
            <a:spAutoFit/>
          </a:bodyPr>
          <a:lstStyle/>
          <a:p>
            <a:r>
              <a:rPr lang="en-CA" sz="2400" dirty="0" smtClean="0"/>
              <a:t>Too little resolution close</a:t>
            </a:r>
            <a:endParaRPr lang="en-CA" sz="2400" dirty="0"/>
          </a:p>
        </p:txBody>
      </p:sp>
      <p:cxnSp>
        <p:nvCxnSpPr>
          <p:cNvPr id="13" name="Straight Arrow Connector 12"/>
          <p:cNvCxnSpPr>
            <a:stCxn id="10" idx="1"/>
          </p:cNvCxnSpPr>
          <p:nvPr/>
        </p:nvCxnSpPr>
        <p:spPr>
          <a:xfrm rot="10800000" flipV="1">
            <a:off x="2400302" y="1606896"/>
            <a:ext cx="1319979" cy="169218"/>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a:stCxn id="11" idx="3"/>
          </p:cNvCxnSpPr>
          <p:nvPr/>
        </p:nvCxnSpPr>
        <p:spPr>
          <a:xfrm>
            <a:off x="4170755" y="3888433"/>
            <a:ext cx="2030361" cy="45496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4" name="Date Placeholder 13"/>
          <p:cNvSpPr>
            <a:spLocks noGrp="1"/>
          </p:cNvSpPr>
          <p:nvPr>
            <p:ph type="dt" sz="half" idx="10"/>
          </p:nvPr>
        </p:nvSpPr>
        <p:spPr/>
        <p:txBody>
          <a:bodyPr/>
          <a:lstStyle/>
          <a:p>
            <a:pPr>
              <a:defRPr/>
            </a:pPr>
            <a:fld id="{0200BE0F-B994-4B06-8C61-4A1FBAB1CDF1}" type="datetime1">
              <a:rPr lang="en-US" smtClean="0"/>
              <a:pPr>
                <a:defRPr/>
              </a:pPr>
              <a:t>7/22/2010</a:t>
            </a:fld>
            <a:endParaRPr lang="en-US"/>
          </a:p>
        </p:txBody>
      </p:sp>
      <p:sp>
        <p:nvSpPr>
          <p:cNvPr id="16" name="Slide Number Placeholder 15"/>
          <p:cNvSpPr>
            <a:spLocks noGrp="1"/>
          </p:cNvSpPr>
          <p:nvPr>
            <p:ph type="sldNum" sz="quarter" idx="12"/>
          </p:nvPr>
        </p:nvSpPr>
        <p:spPr/>
        <p:txBody>
          <a:bodyPr/>
          <a:lstStyle/>
          <a:p>
            <a:pPr>
              <a:defRPr/>
            </a:pPr>
            <a:fld id="{89929435-6BBC-435D-9DCB-1B0125489FA4}" type="slidenum">
              <a:rPr lang="en-US" smtClean="0"/>
              <a:pPr>
                <a:defRPr/>
              </a:pPr>
              <a:t>11</a:t>
            </a:fld>
            <a:endParaRPr lang="en-US"/>
          </a:p>
        </p:txBody>
      </p:sp>
      <p:sp>
        <p:nvSpPr>
          <p:cNvPr id="17" name="Footer Placeholder 16"/>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to Place Shadow Maps?</a:t>
            </a:r>
            <a:endParaRPr lang="en-CA" dirty="0"/>
          </a:p>
        </p:txBody>
      </p:sp>
      <p:sp>
        <p:nvSpPr>
          <p:cNvPr id="3" name="Content Placeholder 2"/>
          <p:cNvSpPr>
            <a:spLocks noGrp="1"/>
          </p:cNvSpPr>
          <p:nvPr>
            <p:ph sz="quarter" idx="1"/>
          </p:nvPr>
        </p:nvSpPr>
        <p:spPr/>
        <p:txBody>
          <a:bodyPr/>
          <a:lstStyle/>
          <a:p>
            <a:r>
              <a:rPr lang="en-CA" dirty="0" smtClean="0"/>
              <a:t>AABB </a:t>
            </a:r>
            <a:r>
              <a:rPr lang="en-CA" baseline="0" dirty="0" smtClean="0"/>
              <a:t>of frustum segment?</a:t>
            </a:r>
          </a:p>
          <a:p>
            <a:pPr lvl="1"/>
            <a:r>
              <a:rPr lang="en-CA" baseline="0" dirty="0" smtClean="0"/>
              <a:t>Does not exploit vast regions of light space that are occluded or empty</a:t>
            </a:r>
          </a:p>
        </p:txBody>
      </p:sp>
      <p:pic>
        <p:nvPicPr>
          <p:cNvPr id="4" name="Picture 6" descr="C:\Fraps\Screenshots\pp_lightspace_frustumpartitions.png"/>
          <p:cNvPicPr>
            <a:picLocks noChangeAspect="1" noChangeArrowheads="1"/>
          </p:cNvPicPr>
          <p:nvPr/>
        </p:nvPicPr>
        <p:blipFill>
          <a:blip r:embed="rId3" cstate="print"/>
          <a:srcRect/>
          <a:stretch>
            <a:fillRect/>
          </a:stretch>
        </p:blipFill>
        <p:spPr bwMode="auto">
          <a:xfrm>
            <a:off x="2819400" y="2571750"/>
            <a:ext cx="3530159" cy="2082540"/>
          </a:xfrm>
          <a:prstGeom prst="rect">
            <a:avLst/>
          </a:prstGeom>
          <a:noFill/>
        </p:spPr>
      </p:pic>
      <p:cxnSp>
        <p:nvCxnSpPr>
          <p:cNvPr id="5" name="Straight Arrow Connector 4"/>
          <p:cNvCxnSpPr/>
          <p:nvPr/>
        </p:nvCxnSpPr>
        <p:spPr>
          <a:xfrm rot="16200000" flipH="1">
            <a:off x="3874391" y="2488043"/>
            <a:ext cx="1258804" cy="746014"/>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7" name="Date Placeholder 6"/>
          <p:cNvSpPr>
            <a:spLocks noGrp="1"/>
          </p:cNvSpPr>
          <p:nvPr>
            <p:ph type="dt" sz="half" idx="10"/>
          </p:nvPr>
        </p:nvSpPr>
        <p:spPr/>
        <p:txBody>
          <a:bodyPr/>
          <a:lstStyle/>
          <a:p>
            <a:pPr>
              <a:defRPr/>
            </a:pPr>
            <a:fld id="{B5801FC3-F277-44A9-AA71-1625063FD703}" type="datetime1">
              <a:rPr lang="en-US" smtClean="0"/>
              <a:pPr>
                <a:defRPr/>
              </a:pPr>
              <a:t>7/22/2010</a:t>
            </a:fld>
            <a:endParaRPr lang="en-US"/>
          </a:p>
        </p:txBody>
      </p:sp>
      <p:sp>
        <p:nvSpPr>
          <p:cNvPr id="9" name="Slide Number Placeholder 8"/>
          <p:cNvSpPr>
            <a:spLocks noGrp="1"/>
          </p:cNvSpPr>
          <p:nvPr>
            <p:ph type="sldNum" sz="quarter" idx="12"/>
          </p:nvPr>
        </p:nvSpPr>
        <p:spPr/>
        <p:txBody>
          <a:bodyPr/>
          <a:lstStyle/>
          <a:p>
            <a:pPr>
              <a:defRPr/>
            </a:pPr>
            <a:fld id="{89929435-6BBC-435D-9DCB-1B0125489FA4}" type="slidenum">
              <a:rPr lang="en-US" smtClean="0"/>
              <a:pPr>
                <a:defRPr/>
              </a:pPr>
              <a:t>12</a:t>
            </a:fld>
            <a:endParaRPr lang="en-US"/>
          </a:p>
        </p:txBody>
      </p:sp>
      <p:sp>
        <p:nvSpPr>
          <p:cNvPr id="10" name="Footer Placeholder 9"/>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Sample Distribution Shadow</a:t>
            </a:r>
            <a:r>
              <a:rPr lang="en-CA" baseline="0" dirty="0" smtClean="0"/>
              <a:t> Maps</a:t>
            </a:r>
            <a:endParaRPr lang="en-CA" dirty="0"/>
          </a:p>
        </p:txBody>
      </p:sp>
      <p:sp>
        <p:nvSpPr>
          <p:cNvPr id="3" name="Content Placeholder 2"/>
          <p:cNvSpPr>
            <a:spLocks noGrp="1"/>
          </p:cNvSpPr>
          <p:nvPr>
            <p:ph sz="quarter" idx="1"/>
          </p:nvPr>
        </p:nvSpPr>
        <p:spPr/>
        <p:txBody>
          <a:bodyPr/>
          <a:lstStyle/>
          <a:p>
            <a:r>
              <a:rPr lang="en-CA" dirty="0" smtClean="0"/>
              <a:t>Analyze the shadow sample distribution</a:t>
            </a:r>
          </a:p>
          <a:p>
            <a:pPr lvl="1"/>
            <a:r>
              <a:rPr lang="en-CA" dirty="0" smtClean="0"/>
              <a:t>Find</a:t>
            </a:r>
            <a:r>
              <a:rPr lang="en-CA" baseline="0" dirty="0" smtClean="0"/>
              <a:t> tight Z min/max</a:t>
            </a:r>
          </a:p>
          <a:p>
            <a:pPr lvl="1"/>
            <a:r>
              <a:rPr lang="en-CA" baseline="0" dirty="0" smtClean="0"/>
              <a:t>Partition logarithmically based on tight Z bounds</a:t>
            </a:r>
          </a:p>
          <a:p>
            <a:pPr lvl="1"/>
            <a:r>
              <a:rPr lang="en-CA" dirty="0" smtClean="0"/>
              <a:t>Adapts to view and geometry with no need for tuning</a:t>
            </a:r>
          </a:p>
          <a:p>
            <a:pPr rtl="0" eaLnBrk="0" fontAlgn="base" hangingPunct="0"/>
            <a:r>
              <a:rPr lang="en-CA" sz="2800" kern="1200" baseline="0" dirty="0" smtClean="0">
                <a:solidFill>
                  <a:schemeClr val="tx1"/>
                </a:solidFill>
                <a:latin typeface="Arial" pitchFamily="34" charset="0"/>
                <a:ea typeface="ＭＳ Ｐゴシック" charset="-128"/>
                <a:cs typeface="Arial" pitchFamily="34" charset="0"/>
              </a:rPr>
              <a:t>Compute tight light-space bounds</a:t>
            </a:r>
            <a:endParaRPr lang="en-CA" sz="2800" dirty="0" smtClean="0"/>
          </a:p>
          <a:p>
            <a:pPr lvl="1" rtl="0" eaLnBrk="0" fontAlgn="base" hangingPunct="0"/>
            <a:r>
              <a:rPr lang="en-CA" sz="2400" kern="1200" baseline="0" dirty="0" smtClean="0">
                <a:solidFill>
                  <a:schemeClr val="tx1"/>
                </a:solidFill>
                <a:latin typeface="Arial" pitchFamily="34" charset="0"/>
                <a:ea typeface="ＭＳ Ｐゴシック" charset="-128"/>
                <a:cs typeface="Arial" pitchFamily="34" charset="0"/>
              </a:rPr>
              <a:t>Tight axis-aligned bound box per partition</a:t>
            </a:r>
            <a:endParaRPr lang="en-CA" dirty="0" smtClean="0"/>
          </a:p>
          <a:p>
            <a:pPr lvl="1" rtl="0" eaLnBrk="0" fontAlgn="base" hangingPunct="0"/>
            <a:r>
              <a:rPr lang="en-CA" sz="2400" kern="1200" dirty="0" smtClean="0">
                <a:solidFill>
                  <a:schemeClr val="tx1"/>
                </a:solidFill>
                <a:latin typeface="Arial" pitchFamily="34" charset="0"/>
                <a:ea typeface="ＭＳ Ｐゴシック" charset="-128"/>
                <a:cs typeface="Arial" pitchFamily="34" charset="0"/>
              </a:rPr>
              <a:t>Greatly increases useful shadow resolution</a:t>
            </a:r>
            <a:endParaRPr lang="en-CA" dirty="0" smtClean="0"/>
          </a:p>
        </p:txBody>
      </p:sp>
      <p:sp>
        <p:nvSpPr>
          <p:cNvPr id="6" name="Date Placeholder 5"/>
          <p:cNvSpPr>
            <a:spLocks noGrp="1"/>
          </p:cNvSpPr>
          <p:nvPr>
            <p:ph type="dt" sz="half" idx="10"/>
          </p:nvPr>
        </p:nvSpPr>
        <p:spPr/>
        <p:txBody>
          <a:bodyPr/>
          <a:lstStyle/>
          <a:p>
            <a:pPr>
              <a:defRPr/>
            </a:pPr>
            <a:fld id="{2594F5EB-263B-4600-A043-22B473E0021C}"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13</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PSSM</a:t>
            </a:r>
            <a:endParaRPr lang="en-CA" dirty="0"/>
          </a:p>
        </p:txBody>
      </p:sp>
      <p:pic>
        <p:nvPicPr>
          <p:cNvPr id="5122" name="Picture 2" descr="C:\Fraps\Screenshots\sdsm_2010 2010-05-06 00-02-54-40.png"/>
          <p:cNvPicPr>
            <a:picLocks noChangeAspect="1" noChangeArrowheads="1"/>
          </p:cNvPicPr>
          <p:nvPr/>
        </p:nvPicPr>
        <p:blipFill>
          <a:blip r:embed="rId3" cstate="print"/>
          <a:stretch>
            <a:fillRect/>
          </a:stretch>
        </p:blipFill>
        <p:spPr bwMode="auto">
          <a:xfrm>
            <a:off x="576000" y="1080000"/>
            <a:ext cx="6096000" cy="3429000"/>
          </a:xfrm>
          <a:prstGeom prst="rect">
            <a:avLst/>
          </a:prstGeom>
          <a:noFill/>
        </p:spPr>
      </p:pic>
      <p:cxnSp>
        <p:nvCxnSpPr>
          <p:cNvPr id="9" name="Straight Arrow Connector 8"/>
          <p:cNvCxnSpPr/>
          <p:nvPr/>
        </p:nvCxnSpPr>
        <p:spPr>
          <a:xfrm rot="16200000" flipV="1">
            <a:off x="1473917" y="2469433"/>
            <a:ext cx="628650" cy="376084"/>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rot="5400000">
            <a:off x="4066869" y="1449029"/>
            <a:ext cx="961103" cy="56043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TextBox 11"/>
          <p:cNvSpPr txBox="1"/>
          <p:nvPr/>
        </p:nvSpPr>
        <p:spPr>
          <a:xfrm>
            <a:off x="2150632" y="4572000"/>
            <a:ext cx="5335500" cy="338554"/>
          </a:xfrm>
          <a:prstGeom prst="rect">
            <a:avLst/>
          </a:prstGeom>
          <a:noFill/>
        </p:spPr>
        <p:txBody>
          <a:bodyPr wrap="none" rtlCol="0">
            <a:spAutoFit/>
          </a:bodyPr>
          <a:lstStyle/>
          <a:p>
            <a:r>
              <a:rPr lang="en-CA" sz="1600" i="1" dirty="0" smtClean="0">
                <a:solidFill>
                  <a:schemeClr val="bg1"/>
                </a:solidFill>
              </a:rPr>
              <a:t>Scene from Left 4 Dead 2, courtesy of Valve Corporation</a:t>
            </a:r>
            <a:endParaRPr lang="en-CA" sz="1600" i="1" dirty="0">
              <a:solidFill>
                <a:schemeClr val="bg1"/>
              </a:solidFill>
            </a:endParaRPr>
          </a:p>
        </p:txBody>
      </p:sp>
      <p:sp>
        <p:nvSpPr>
          <p:cNvPr id="10" name="Date Placeholder 9"/>
          <p:cNvSpPr>
            <a:spLocks noGrp="1"/>
          </p:cNvSpPr>
          <p:nvPr>
            <p:ph type="dt" sz="half" idx="10"/>
          </p:nvPr>
        </p:nvSpPr>
        <p:spPr/>
        <p:txBody>
          <a:bodyPr/>
          <a:lstStyle/>
          <a:p>
            <a:pPr>
              <a:defRPr/>
            </a:pPr>
            <a:fld id="{6E2932DD-1E16-4D8E-AF47-423651CEE7F5}" type="datetime1">
              <a:rPr lang="en-US" smtClean="0"/>
              <a:pPr>
                <a:defRPr/>
              </a:pPr>
              <a:t>7/22/2010</a:t>
            </a:fld>
            <a:endParaRPr lang="en-US"/>
          </a:p>
        </p:txBody>
      </p:sp>
      <p:sp>
        <p:nvSpPr>
          <p:cNvPr id="13" name="Slide Number Placeholder 12"/>
          <p:cNvSpPr>
            <a:spLocks noGrp="1"/>
          </p:cNvSpPr>
          <p:nvPr>
            <p:ph type="sldNum" sz="quarter" idx="12"/>
          </p:nvPr>
        </p:nvSpPr>
        <p:spPr/>
        <p:txBody>
          <a:bodyPr/>
          <a:lstStyle/>
          <a:p>
            <a:pPr>
              <a:defRPr/>
            </a:pPr>
            <a:fld id="{89929435-6BBC-435D-9DCB-1B0125489FA4}" type="slidenum">
              <a:rPr lang="en-US" smtClean="0"/>
              <a:pPr>
                <a:defRPr/>
              </a:pPr>
              <a:t>14</a:t>
            </a:fld>
            <a:endParaRPr lang="en-US"/>
          </a:p>
        </p:txBody>
      </p:sp>
      <p:sp>
        <p:nvSpPr>
          <p:cNvPr id="14" name="Footer Placeholder 13"/>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PSSM Partitions</a:t>
            </a:r>
            <a:endParaRPr lang="en-CA" dirty="0"/>
          </a:p>
        </p:txBody>
      </p:sp>
      <p:pic>
        <p:nvPicPr>
          <p:cNvPr id="4" name="Picture 3" descr="C:\Fraps\Screenshots\pssm_vis.png"/>
          <p:cNvPicPr>
            <a:picLocks noChangeAspect="1" noChangeArrowheads="1"/>
          </p:cNvPicPr>
          <p:nvPr/>
        </p:nvPicPr>
        <p:blipFill>
          <a:blip r:embed="rId3" cstate="print"/>
          <a:srcRect/>
          <a:stretch>
            <a:fillRect/>
          </a:stretch>
        </p:blipFill>
        <p:spPr bwMode="auto">
          <a:xfrm>
            <a:off x="576000" y="1080000"/>
            <a:ext cx="6096000" cy="3429000"/>
          </a:xfrm>
          <a:prstGeom prst="rect">
            <a:avLst/>
          </a:prstGeom>
          <a:noFill/>
        </p:spPr>
      </p:pic>
      <p:sp>
        <p:nvSpPr>
          <p:cNvPr id="5" name="TextBox 4"/>
          <p:cNvSpPr txBox="1"/>
          <p:nvPr/>
        </p:nvSpPr>
        <p:spPr>
          <a:xfrm>
            <a:off x="2150632" y="4572000"/>
            <a:ext cx="5335500" cy="338554"/>
          </a:xfrm>
          <a:prstGeom prst="rect">
            <a:avLst/>
          </a:prstGeom>
          <a:noFill/>
        </p:spPr>
        <p:txBody>
          <a:bodyPr wrap="none" rtlCol="0">
            <a:spAutoFit/>
          </a:bodyPr>
          <a:lstStyle/>
          <a:p>
            <a:r>
              <a:rPr lang="en-CA" sz="1600" i="1" dirty="0" smtClean="0">
                <a:solidFill>
                  <a:schemeClr val="bg1"/>
                </a:solidFill>
              </a:rPr>
              <a:t>Scene from Left 4 Dead 2, courtesy of Valve Corporation</a:t>
            </a:r>
            <a:endParaRPr lang="en-CA" sz="1600" i="1" dirty="0">
              <a:solidFill>
                <a:schemeClr val="bg1"/>
              </a:solidFill>
            </a:endParaRPr>
          </a:p>
        </p:txBody>
      </p:sp>
      <p:sp>
        <p:nvSpPr>
          <p:cNvPr id="6" name="Date Placeholder 5"/>
          <p:cNvSpPr>
            <a:spLocks noGrp="1"/>
          </p:cNvSpPr>
          <p:nvPr>
            <p:ph type="dt" sz="half" idx="10"/>
          </p:nvPr>
        </p:nvSpPr>
        <p:spPr/>
        <p:txBody>
          <a:bodyPr/>
          <a:lstStyle/>
          <a:p>
            <a:pPr>
              <a:defRPr/>
            </a:pPr>
            <a:fld id="{A99992F0-D861-4359-8C95-1A7FC376C7C8}" type="datetime1">
              <a:rPr lang="en-US" smtClean="0"/>
              <a:pPr>
                <a:defRPr/>
              </a:pPr>
              <a:t>7/22/2010</a:t>
            </a:fld>
            <a:endParaRPr lang="en-US"/>
          </a:p>
        </p:txBody>
      </p:sp>
      <p:sp>
        <p:nvSpPr>
          <p:cNvPr id="8" name="Slide Number Placeholder 7"/>
          <p:cNvSpPr>
            <a:spLocks noGrp="1"/>
          </p:cNvSpPr>
          <p:nvPr>
            <p:ph type="sldNum" sz="quarter" idx="12"/>
          </p:nvPr>
        </p:nvSpPr>
        <p:spPr/>
        <p:txBody>
          <a:bodyPr/>
          <a:lstStyle/>
          <a:p>
            <a:pPr>
              <a:defRPr/>
            </a:pPr>
            <a:fld id="{89929435-6BBC-435D-9DCB-1B0125489FA4}" type="slidenum">
              <a:rPr lang="en-US" smtClean="0"/>
              <a:pPr>
                <a:defRPr/>
              </a:pPr>
              <a:t>15</a:t>
            </a:fld>
            <a:endParaRPr lang="en-US"/>
          </a:p>
        </p:txBody>
      </p:sp>
      <p:sp>
        <p:nvSpPr>
          <p:cNvPr id="9" name="Footer Placeholder 8"/>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PSSM Light Space</a:t>
            </a:r>
            <a:endParaRPr lang="en-CA" dirty="0"/>
          </a:p>
        </p:txBody>
      </p:sp>
      <p:pic>
        <p:nvPicPr>
          <p:cNvPr id="6146" name="Picture 2" descr="C:\Fraps\Screenshots\pssm_ls.png"/>
          <p:cNvPicPr>
            <a:picLocks noChangeAspect="1" noChangeArrowheads="1"/>
          </p:cNvPicPr>
          <p:nvPr/>
        </p:nvPicPr>
        <p:blipFill>
          <a:blip r:embed="rId3" cstate="print"/>
          <a:srcRect/>
          <a:stretch>
            <a:fillRect/>
          </a:stretch>
        </p:blipFill>
        <p:spPr bwMode="auto">
          <a:xfrm>
            <a:off x="2662159" y="1080000"/>
            <a:ext cx="3819683" cy="3657143"/>
          </a:xfrm>
          <a:prstGeom prst="rect">
            <a:avLst/>
          </a:prstGeom>
          <a:noFill/>
        </p:spPr>
      </p:pic>
      <p:sp>
        <p:nvSpPr>
          <p:cNvPr id="6" name="Date Placeholder 5"/>
          <p:cNvSpPr>
            <a:spLocks noGrp="1"/>
          </p:cNvSpPr>
          <p:nvPr>
            <p:ph type="dt" sz="half" idx="10"/>
          </p:nvPr>
        </p:nvSpPr>
        <p:spPr/>
        <p:txBody>
          <a:bodyPr/>
          <a:lstStyle/>
          <a:p>
            <a:pPr>
              <a:defRPr/>
            </a:pPr>
            <a:fld id="{F50C94CD-BC85-41B7-B236-45804DAE914D}"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16</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PSSM Partitions</a:t>
            </a:r>
            <a:endParaRPr lang="en-CA" dirty="0"/>
          </a:p>
        </p:txBody>
      </p:sp>
      <p:pic>
        <p:nvPicPr>
          <p:cNvPr id="4" name="Picture 3" descr="C:\Fraps\Screenshots\pssm_ls_vis.png"/>
          <p:cNvPicPr>
            <a:picLocks noChangeAspect="1" noChangeArrowheads="1"/>
          </p:cNvPicPr>
          <p:nvPr/>
        </p:nvPicPr>
        <p:blipFill>
          <a:blip r:embed="rId3" cstate="print"/>
          <a:srcRect/>
          <a:stretch>
            <a:fillRect/>
          </a:stretch>
        </p:blipFill>
        <p:spPr bwMode="auto">
          <a:xfrm>
            <a:off x="2664000" y="1080000"/>
            <a:ext cx="3819683" cy="3657143"/>
          </a:xfrm>
          <a:prstGeom prst="rect">
            <a:avLst/>
          </a:prstGeom>
          <a:noFill/>
        </p:spPr>
      </p:pic>
      <p:sp>
        <p:nvSpPr>
          <p:cNvPr id="5" name="Date Placeholder 4"/>
          <p:cNvSpPr>
            <a:spLocks noGrp="1"/>
          </p:cNvSpPr>
          <p:nvPr>
            <p:ph type="dt" sz="half" idx="10"/>
          </p:nvPr>
        </p:nvSpPr>
        <p:spPr/>
        <p:txBody>
          <a:bodyPr/>
          <a:lstStyle/>
          <a:p>
            <a:pPr>
              <a:defRPr/>
            </a:pPr>
            <a:fld id="{320AC0A5-AC1D-480B-8391-C1F359C9E6BE}" type="datetime1">
              <a:rPr lang="en-US" smtClean="0"/>
              <a:pPr>
                <a:defRPr/>
              </a:pPr>
              <a:t>7/22/2010</a:t>
            </a:fld>
            <a:endParaRPr lang="en-US"/>
          </a:p>
        </p:txBody>
      </p:sp>
      <p:sp>
        <p:nvSpPr>
          <p:cNvPr id="6" name="Slide Number Placeholder 5"/>
          <p:cNvSpPr>
            <a:spLocks noGrp="1"/>
          </p:cNvSpPr>
          <p:nvPr>
            <p:ph type="sldNum" sz="quarter" idx="12"/>
          </p:nvPr>
        </p:nvSpPr>
        <p:spPr/>
        <p:txBody>
          <a:bodyPr/>
          <a:lstStyle/>
          <a:p>
            <a:pPr>
              <a:defRPr/>
            </a:pPr>
            <a:fld id="{89929435-6BBC-435D-9DCB-1B0125489FA4}" type="slidenum">
              <a:rPr lang="en-US" smtClean="0"/>
              <a:pPr>
                <a:defRPr/>
              </a:pPr>
              <a:t>17</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SDSM</a:t>
            </a:r>
            <a:endParaRPr lang="en-CA" dirty="0"/>
          </a:p>
        </p:txBody>
      </p:sp>
      <p:pic>
        <p:nvPicPr>
          <p:cNvPr id="4" name="Picture 4" descr="C:\Fraps\Screenshots\sdsm.png"/>
          <p:cNvPicPr>
            <a:picLocks noChangeAspect="1" noChangeArrowheads="1"/>
          </p:cNvPicPr>
          <p:nvPr/>
        </p:nvPicPr>
        <p:blipFill>
          <a:blip r:embed="rId3" cstate="print"/>
          <a:srcRect/>
          <a:stretch>
            <a:fillRect/>
          </a:stretch>
        </p:blipFill>
        <p:spPr bwMode="auto">
          <a:xfrm>
            <a:off x="576000" y="1080000"/>
            <a:ext cx="6096000" cy="3429000"/>
          </a:xfrm>
          <a:prstGeom prst="rect">
            <a:avLst/>
          </a:prstGeom>
          <a:noFill/>
        </p:spPr>
      </p:pic>
      <p:sp>
        <p:nvSpPr>
          <p:cNvPr id="5" name="TextBox 4"/>
          <p:cNvSpPr txBox="1"/>
          <p:nvPr/>
        </p:nvSpPr>
        <p:spPr>
          <a:xfrm>
            <a:off x="2150632" y="4572000"/>
            <a:ext cx="5335500" cy="338554"/>
          </a:xfrm>
          <a:prstGeom prst="rect">
            <a:avLst/>
          </a:prstGeom>
          <a:noFill/>
        </p:spPr>
        <p:txBody>
          <a:bodyPr wrap="none" rtlCol="0">
            <a:spAutoFit/>
          </a:bodyPr>
          <a:lstStyle/>
          <a:p>
            <a:r>
              <a:rPr lang="en-CA" sz="1600" i="1" dirty="0" smtClean="0">
                <a:solidFill>
                  <a:schemeClr val="bg1"/>
                </a:solidFill>
              </a:rPr>
              <a:t>Scene from Left 4 Dead 2, courtesy of Valve Corporation</a:t>
            </a:r>
            <a:endParaRPr lang="en-CA" sz="1600" i="1" dirty="0">
              <a:solidFill>
                <a:schemeClr val="bg1"/>
              </a:solidFill>
            </a:endParaRPr>
          </a:p>
        </p:txBody>
      </p:sp>
      <p:sp>
        <p:nvSpPr>
          <p:cNvPr id="6" name="Date Placeholder 5"/>
          <p:cNvSpPr>
            <a:spLocks noGrp="1"/>
          </p:cNvSpPr>
          <p:nvPr>
            <p:ph type="dt" sz="half" idx="10"/>
          </p:nvPr>
        </p:nvSpPr>
        <p:spPr/>
        <p:txBody>
          <a:bodyPr/>
          <a:lstStyle/>
          <a:p>
            <a:pPr>
              <a:defRPr/>
            </a:pPr>
            <a:fld id="{48273619-C0F1-44E4-8C42-B09E08AF2AB2}" type="datetime1">
              <a:rPr lang="en-US" smtClean="0"/>
              <a:pPr>
                <a:defRPr/>
              </a:pPr>
              <a:t>7/22/2010</a:t>
            </a:fld>
            <a:endParaRPr lang="en-US"/>
          </a:p>
        </p:txBody>
      </p:sp>
      <p:sp>
        <p:nvSpPr>
          <p:cNvPr id="8" name="Slide Number Placeholder 7"/>
          <p:cNvSpPr>
            <a:spLocks noGrp="1"/>
          </p:cNvSpPr>
          <p:nvPr>
            <p:ph type="sldNum" sz="quarter" idx="12"/>
          </p:nvPr>
        </p:nvSpPr>
        <p:spPr/>
        <p:txBody>
          <a:bodyPr/>
          <a:lstStyle/>
          <a:p>
            <a:pPr>
              <a:defRPr/>
            </a:pPr>
            <a:fld id="{89929435-6BBC-435D-9DCB-1B0125489FA4}" type="slidenum">
              <a:rPr lang="en-US" smtClean="0"/>
              <a:pPr>
                <a:defRPr/>
              </a:pPr>
              <a:t>18</a:t>
            </a:fld>
            <a:endParaRPr lang="en-US"/>
          </a:p>
        </p:txBody>
      </p:sp>
      <p:sp>
        <p:nvSpPr>
          <p:cNvPr id="9" name="Footer Placeholder 8"/>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SDSM Partitions</a:t>
            </a:r>
            <a:endParaRPr lang="en-CA" dirty="0"/>
          </a:p>
        </p:txBody>
      </p:sp>
      <p:pic>
        <p:nvPicPr>
          <p:cNvPr id="4" name="Picture 5" descr="C:\Fraps\Screenshots\sdsm_vis.png"/>
          <p:cNvPicPr>
            <a:picLocks noChangeAspect="1" noChangeArrowheads="1"/>
          </p:cNvPicPr>
          <p:nvPr/>
        </p:nvPicPr>
        <p:blipFill>
          <a:blip r:embed="rId3" cstate="print"/>
          <a:srcRect/>
          <a:stretch>
            <a:fillRect/>
          </a:stretch>
        </p:blipFill>
        <p:spPr bwMode="auto">
          <a:xfrm>
            <a:off x="576000" y="1080000"/>
            <a:ext cx="6096000" cy="3429000"/>
          </a:xfrm>
          <a:prstGeom prst="rect">
            <a:avLst/>
          </a:prstGeom>
          <a:noFill/>
        </p:spPr>
      </p:pic>
      <p:sp>
        <p:nvSpPr>
          <p:cNvPr id="5" name="TextBox 4"/>
          <p:cNvSpPr txBox="1"/>
          <p:nvPr/>
        </p:nvSpPr>
        <p:spPr>
          <a:xfrm>
            <a:off x="2150632" y="4572000"/>
            <a:ext cx="5335500" cy="338554"/>
          </a:xfrm>
          <a:prstGeom prst="rect">
            <a:avLst/>
          </a:prstGeom>
          <a:noFill/>
        </p:spPr>
        <p:txBody>
          <a:bodyPr wrap="none" rtlCol="0">
            <a:spAutoFit/>
          </a:bodyPr>
          <a:lstStyle/>
          <a:p>
            <a:r>
              <a:rPr lang="en-CA" sz="1600" i="1" dirty="0" smtClean="0">
                <a:solidFill>
                  <a:schemeClr val="bg1"/>
                </a:solidFill>
              </a:rPr>
              <a:t>Scene from Left 4 Dead 2, courtesy of Valve Corporation</a:t>
            </a:r>
            <a:endParaRPr lang="en-CA" sz="1600" i="1" dirty="0">
              <a:solidFill>
                <a:schemeClr val="bg1"/>
              </a:solidFill>
            </a:endParaRPr>
          </a:p>
        </p:txBody>
      </p:sp>
      <p:sp>
        <p:nvSpPr>
          <p:cNvPr id="6" name="Date Placeholder 5"/>
          <p:cNvSpPr>
            <a:spLocks noGrp="1"/>
          </p:cNvSpPr>
          <p:nvPr>
            <p:ph type="dt" sz="half" idx="10"/>
          </p:nvPr>
        </p:nvSpPr>
        <p:spPr/>
        <p:txBody>
          <a:bodyPr/>
          <a:lstStyle/>
          <a:p>
            <a:pPr>
              <a:defRPr/>
            </a:pPr>
            <a:fld id="{B4BCF39A-359C-4402-9184-FA2053079B0C}" type="datetime1">
              <a:rPr lang="en-US" smtClean="0"/>
              <a:pPr>
                <a:defRPr/>
              </a:pPr>
              <a:t>7/22/2010</a:t>
            </a:fld>
            <a:endParaRPr lang="en-US"/>
          </a:p>
        </p:txBody>
      </p:sp>
      <p:sp>
        <p:nvSpPr>
          <p:cNvPr id="8" name="Slide Number Placeholder 7"/>
          <p:cNvSpPr>
            <a:spLocks noGrp="1"/>
          </p:cNvSpPr>
          <p:nvPr>
            <p:ph type="sldNum" sz="quarter" idx="12"/>
          </p:nvPr>
        </p:nvSpPr>
        <p:spPr/>
        <p:txBody>
          <a:bodyPr/>
          <a:lstStyle/>
          <a:p>
            <a:pPr>
              <a:defRPr/>
            </a:pPr>
            <a:fld id="{89929435-6BBC-435D-9DCB-1B0125489FA4}" type="slidenum">
              <a:rPr lang="en-US" smtClean="0"/>
              <a:pPr>
                <a:defRPr/>
              </a:pPr>
              <a:t>19</a:t>
            </a:fld>
            <a:endParaRPr lang="en-US"/>
          </a:p>
        </p:txBody>
      </p:sp>
      <p:sp>
        <p:nvSpPr>
          <p:cNvPr id="9" name="Footer Placeholder 8"/>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Shadowing Problem</a:t>
            </a:r>
            <a:endParaRPr lang="en-CA" dirty="0"/>
          </a:p>
        </p:txBody>
      </p:sp>
      <p:pic>
        <p:nvPicPr>
          <p:cNvPr id="1028" name="Picture 4" descr="C:\Fraps\Screenshots\pp_camera.png"/>
          <p:cNvPicPr>
            <a:picLocks noChangeAspect="1" noChangeArrowheads="1"/>
          </p:cNvPicPr>
          <p:nvPr/>
        </p:nvPicPr>
        <p:blipFill>
          <a:blip r:embed="rId3" cstate="print"/>
          <a:srcRect/>
          <a:stretch>
            <a:fillRect/>
          </a:stretch>
        </p:blipFill>
        <p:spPr bwMode="auto">
          <a:xfrm>
            <a:off x="576000" y="1080000"/>
            <a:ext cx="6096000" cy="3429000"/>
          </a:xfrm>
          <a:prstGeom prst="rect">
            <a:avLst/>
          </a:prstGeom>
          <a:noFill/>
        </p:spPr>
      </p:pic>
      <p:sp>
        <p:nvSpPr>
          <p:cNvPr id="5" name="7-Point Star 4"/>
          <p:cNvSpPr/>
          <p:nvPr/>
        </p:nvSpPr>
        <p:spPr>
          <a:xfrm>
            <a:off x="2133600" y="1123950"/>
            <a:ext cx="230400" cy="228600"/>
          </a:xfrm>
          <a:prstGeom prst="star7">
            <a:avLst/>
          </a:prstGeom>
          <a:solidFill>
            <a:srgbClr val="FFFF00"/>
          </a:solidFill>
          <a:ln>
            <a:noFill/>
          </a:ln>
          <a:scene3d>
            <a:camera prst="orthographicFront" fov="0">
              <a:rot lat="0" lon="0" rev="0"/>
            </a:camera>
            <a:lightRig rig="balanced" dir="t">
              <a:rot lat="0" lon="0" rev="0"/>
            </a:lightRig>
          </a:scene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cxnSp>
        <p:nvCxnSpPr>
          <p:cNvPr id="9" name="Straight Arrow Connector 8"/>
          <p:cNvCxnSpPr>
            <a:endCxn id="14" idx="5"/>
          </p:cNvCxnSpPr>
          <p:nvPr/>
        </p:nvCxnSpPr>
        <p:spPr>
          <a:xfrm rot="10800000">
            <a:off x="4060730" y="2593111"/>
            <a:ext cx="527599" cy="305648"/>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cxnSp>
        <p:nvCxnSpPr>
          <p:cNvPr id="7" name="Straight Arrow Connector 6"/>
          <p:cNvCxnSpPr/>
          <p:nvPr/>
        </p:nvCxnSpPr>
        <p:spPr>
          <a:xfrm rot="10800000">
            <a:off x="2286000" y="1352551"/>
            <a:ext cx="2066192" cy="1737863"/>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2" name="Oval 11"/>
          <p:cNvSpPr>
            <a:spLocks/>
          </p:cNvSpPr>
          <p:nvPr/>
        </p:nvSpPr>
        <p:spPr>
          <a:xfrm>
            <a:off x="4294592" y="3033267"/>
            <a:ext cx="115200" cy="1143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3" name="Oval 12"/>
          <p:cNvSpPr/>
          <p:nvPr/>
        </p:nvSpPr>
        <p:spPr>
          <a:xfrm>
            <a:off x="4530727" y="2861813"/>
            <a:ext cx="115200" cy="1143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4" name="Oval 13"/>
          <p:cNvSpPr/>
          <p:nvPr/>
        </p:nvSpPr>
        <p:spPr>
          <a:xfrm>
            <a:off x="3962400" y="2495550"/>
            <a:ext cx="115200" cy="1143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5" name="Date Placeholder 14"/>
          <p:cNvSpPr>
            <a:spLocks noGrp="1"/>
          </p:cNvSpPr>
          <p:nvPr>
            <p:ph type="dt" sz="half" idx="10"/>
          </p:nvPr>
        </p:nvSpPr>
        <p:spPr/>
        <p:txBody>
          <a:bodyPr/>
          <a:lstStyle/>
          <a:p>
            <a:pPr>
              <a:defRPr/>
            </a:pPr>
            <a:fld id="{4918B117-6BE1-4144-AB6E-231EAD428162}" type="datetime1">
              <a:rPr lang="en-US" smtClean="0"/>
              <a:pPr>
                <a:defRPr/>
              </a:pPr>
              <a:t>7/22/2010</a:t>
            </a:fld>
            <a:endParaRPr lang="en-US"/>
          </a:p>
        </p:txBody>
      </p:sp>
      <p:sp>
        <p:nvSpPr>
          <p:cNvPr id="16" name="Slide Number Placeholder 15"/>
          <p:cNvSpPr>
            <a:spLocks noGrp="1"/>
          </p:cNvSpPr>
          <p:nvPr>
            <p:ph type="sldNum" sz="quarter" idx="12"/>
          </p:nvPr>
        </p:nvSpPr>
        <p:spPr/>
        <p:txBody>
          <a:bodyPr/>
          <a:lstStyle/>
          <a:p>
            <a:pPr>
              <a:defRPr/>
            </a:pPr>
            <a:fld id="{89929435-6BBC-435D-9DCB-1B0125489FA4}" type="slidenum">
              <a:rPr lang="en-US" smtClean="0"/>
              <a:pPr>
                <a:defRPr/>
              </a:pPr>
              <a:t>2</a:t>
            </a:fld>
            <a:endParaRPr lang="en-US"/>
          </a:p>
        </p:txBody>
      </p:sp>
      <p:sp>
        <p:nvSpPr>
          <p:cNvPr id="17" name="Footer Placeholder 16"/>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SDSM Light Space</a:t>
            </a:r>
            <a:endParaRPr lang="en-CA" dirty="0"/>
          </a:p>
        </p:txBody>
      </p:sp>
      <p:pic>
        <p:nvPicPr>
          <p:cNvPr id="4" name="Picture 4" descr="C:\Fraps\Screenshots\sdsm_ls.png"/>
          <p:cNvPicPr>
            <a:picLocks noChangeAspect="1" noChangeArrowheads="1"/>
          </p:cNvPicPr>
          <p:nvPr/>
        </p:nvPicPr>
        <p:blipFill>
          <a:blip r:embed="rId3" cstate="print"/>
          <a:srcRect/>
          <a:stretch>
            <a:fillRect/>
          </a:stretch>
        </p:blipFill>
        <p:spPr bwMode="auto">
          <a:xfrm>
            <a:off x="2664000" y="1080000"/>
            <a:ext cx="3819683" cy="3657143"/>
          </a:xfrm>
          <a:prstGeom prst="rect">
            <a:avLst/>
          </a:prstGeom>
          <a:noFill/>
        </p:spPr>
      </p:pic>
      <p:sp>
        <p:nvSpPr>
          <p:cNvPr id="5" name="Date Placeholder 4"/>
          <p:cNvSpPr>
            <a:spLocks noGrp="1"/>
          </p:cNvSpPr>
          <p:nvPr>
            <p:ph type="dt" sz="half" idx="10"/>
          </p:nvPr>
        </p:nvSpPr>
        <p:spPr/>
        <p:txBody>
          <a:bodyPr/>
          <a:lstStyle/>
          <a:p>
            <a:pPr>
              <a:defRPr/>
            </a:pPr>
            <a:fld id="{6F867C57-DE7B-4D3A-91BA-FE7F7A98D4E0}"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20</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SDSM Partitions</a:t>
            </a:r>
            <a:endParaRPr lang="en-CA" dirty="0"/>
          </a:p>
        </p:txBody>
      </p:sp>
      <p:pic>
        <p:nvPicPr>
          <p:cNvPr id="4" name="Picture 5" descr="C:\Fraps\Screenshots\sdsm_ls_vis.png"/>
          <p:cNvPicPr>
            <a:picLocks noChangeAspect="1" noChangeArrowheads="1"/>
          </p:cNvPicPr>
          <p:nvPr/>
        </p:nvPicPr>
        <p:blipFill>
          <a:blip r:embed="rId3" cstate="print"/>
          <a:srcRect/>
          <a:stretch>
            <a:fillRect/>
          </a:stretch>
        </p:blipFill>
        <p:spPr bwMode="auto">
          <a:xfrm>
            <a:off x="2664000" y="1080000"/>
            <a:ext cx="3819683" cy="3657143"/>
          </a:xfrm>
          <a:prstGeom prst="rect">
            <a:avLst/>
          </a:prstGeom>
          <a:noFill/>
        </p:spPr>
      </p:pic>
      <p:sp>
        <p:nvSpPr>
          <p:cNvPr id="5" name="Date Placeholder 4"/>
          <p:cNvSpPr>
            <a:spLocks noGrp="1"/>
          </p:cNvSpPr>
          <p:nvPr>
            <p:ph type="dt" sz="half" idx="10"/>
          </p:nvPr>
        </p:nvSpPr>
        <p:spPr/>
        <p:txBody>
          <a:bodyPr/>
          <a:lstStyle/>
          <a:p>
            <a:pPr>
              <a:defRPr/>
            </a:pPr>
            <a:fld id="{BDC99DF4-AFDF-4FC1-9220-BF171E842BB7}"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21</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Partitioning Variants</a:t>
            </a:r>
            <a:endParaRPr lang="en-CA" dirty="0"/>
          </a:p>
        </p:txBody>
      </p:sp>
      <p:sp>
        <p:nvSpPr>
          <p:cNvPr id="3" name="Content Placeholder 2"/>
          <p:cNvSpPr>
            <a:spLocks noGrp="1"/>
          </p:cNvSpPr>
          <p:nvPr>
            <p:ph sz="quarter" idx="1"/>
          </p:nvPr>
        </p:nvSpPr>
        <p:spPr/>
        <p:txBody>
          <a:bodyPr/>
          <a:lstStyle/>
          <a:p>
            <a:pPr lvl="0"/>
            <a:r>
              <a:rPr lang="en-CA" dirty="0" smtClean="0"/>
              <a:t>K-means clustering</a:t>
            </a:r>
          </a:p>
          <a:p>
            <a:pPr lvl="1"/>
            <a:r>
              <a:rPr lang="en-CA" baseline="0" dirty="0" smtClean="0"/>
              <a:t>Place partitions where there are lots of samples in Z</a:t>
            </a:r>
          </a:p>
          <a:p>
            <a:pPr lvl="1"/>
            <a:r>
              <a:rPr lang="en-CA" dirty="0" smtClean="0"/>
              <a:t>Good results for average error but has glass jaws</a:t>
            </a:r>
          </a:p>
          <a:p>
            <a:r>
              <a:rPr lang="en-CA" dirty="0" smtClean="0"/>
              <a:t>Adaptive logarithmic</a:t>
            </a:r>
            <a:endParaRPr lang="en-CA" baseline="0" dirty="0" smtClean="0"/>
          </a:p>
          <a:p>
            <a:pPr lvl="1"/>
            <a:r>
              <a:rPr lang="en-CA" dirty="0" smtClean="0"/>
              <a:t>Like basic logarithmic but</a:t>
            </a:r>
            <a:r>
              <a:rPr lang="en-CA" baseline="0" dirty="0" smtClean="0"/>
              <a:t> avoid gaps in Z</a:t>
            </a:r>
          </a:p>
          <a:p>
            <a:pPr lvl="1"/>
            <a:r>
              <a:rPr lang="en-CA" baseline="0" dirty="0" smtClean="0"/>
              <a:t>Very situational… usually not worth the effort</a:t>
            </a:r>
          </a:p>
          <a:p>
            <a:pPr lvl="0"/>
            <a:r>
              <a:rPr lang="en-CA" dirty="0" smtClean="0"/>
              <a:t>These schemes require a depth histogram</a:t>
            </a:r>
          </a:p>
        </p:txBody>
      </p:sp>
      <p:sp>
        <p:nvSpPr>
          <p:cNvPr id="6" name="Date Placeholder 5"/>
          <p:cNvSpPr>
            <a:spLocks noGrp="1"/>
          </p:cNvSpPr>
          <p:nvPr>
            <p:ph type="dt" sz="half" idx="10"/>
          </p:nvPr>
        </p:nvSpPr>
        <p:spPr/>
        <p:txBody>
          <a:bodyPr/>
          <a:lstStyle/>
          <a:p>
            <a:pPr>
              <a:defRPr/>
            </a:pPr>
            <a:fld id="{E1C16C0E-51F7-4FAD-B172-FC49D6D047EA}"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22</a:t>
            </a:fld>
            <a:endParaRPr lang="en-US"/>
          </a:p>
        </p:txBody>
      </p:sp>
      <p:sp>
        <p:nvSpPr>
          <p:cNvPr id="8" name="Footer Placeholder 7"/>
          <p:cNvSpPr>
            <a:spLocks noGrp="1"/>
          </p:cNvSpPr>
          <p:nvPr>
            <p:ph type="ftr" sz="quarter" idx="11"/>
          </p:nvPr>
        </p:nvSpPr>
        <p:spPr/>
        <p:txBody>
          <a:bodyPr/>
          <a:lstStyle/>
          <a:p>
            <a:pPr>
              <a:defRPr/>
            </a:pPr>
            <a:r>
              <a:rPr lang="en-US" dirty="0" smtClean="0"/>
              <a:t>Advances in Real-Time Rendering Course</a:t>
            </a:r>
          </a:p>
          <a:p>
            <a:pPr>
              <a:defRPr/>
            </a:pPr>
            <a:r>
              <a:rPr lang="en-US" dirty="0" smtClean="0"/>
              <a:t> </a:t>
            </a:r>
            <a:r>
              <a:rPr lang="en-US" sz="1000" dirty="0" err="1" smtClean="0"/>
              <a:t>Siggraph</a:t>
            </a:r>
            <a:r>
              <a:rPr lang="en-US" sz="1000" dirty="0" smtClean="0"/>
              <a:t> 2010, Los Angeles, CA</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Implementation</a:t>
            </a:r>
            <a:endParaRPr lang="en-CA" dirty="0"/>
          </a:p>
        </p:txBody>
      </p:sp>
      <p:sp>
        <p:nvSpPr>
          <p:cNvPr id="3" name="Content Placeholder 2"/>
          <p:cNvSpPr>
            <a:spLocks noGrp="1"/>
          </p:cNvSpPr>
          <p:nvPr>
            <p:ph idx="1"/>
          </p:nvPr>
        </p:nvSpPr>
        <p:spPr/>
        <p:txBody>
          <a:bodyPr/>
          <a:lstStyle/>
          <a:p>
            <a:pPr lvl="0"/>
            <a:r>
              <a:rPr lang="en-CA" dirty="0" smtClean="0"/>
              <a:t>Two different implementations:</a:t>
            </a:r>
          </a:p>
          <a:p>
            <a:pPr lvl="1"/>
            <a:r>
              <a:rPr lang="en-CA" dirty="0" smtClean="0"/>
              <a:t>Simple “reduce” implementation </a:t>
            </a:r>
            <a:r>
              <a:rPr lang="en-CA" baseline="0" dirty="0" smtClean="0"/>
              <a:t>for logarithmic</a:t>
            </a:r>
          </a:p>
          <a:p>
            <a:pPr lvl="2"/>
            <a:r>
              <a:rPr lang="en-CA" dirty="0" smtClean="0"/>
              <a:t>Could be implemented in pixel</a:t>
            </a:r>
            <a:r>
              <a:rPr lang="en-CA" baseline="0" dirty="0" smtClean="0"/>
              <a:t> </a:t>
            </a:r>
            <a:r>
              <a:rPr lang="en-CA" baseline="0" dirty="0" err="1" smtClean="0"/>
              <a:t>shaders</a:t>
            </a:r>
            <a:r>
              <a:rPr lang="en-CA" baseline="0" dirty="0" smtClean="0"/>
              <a:t> on DX9/10 hardware</a:t>
            </a:r>
          </a:p>
          <a:p>
            <a:pPr lvl="1"/>
            <a:r>
              <a:rPr lang="en-CA" dirty="0" smtClean="0"/>
              <a:t>General depth histogram implementation</a:t>
            </a:r>
          </a:p>
          <a:p>
            <a:pPr lvl="2"/>
            <a:r>
              <a:rPr lang="en-CA" dirty="0" smtClean="0"/>
              <a:t>Shared memory atomics make this feasible</a:t>
            </a:r>
          </a:p>
          <a:p>
            <a:pPr lvl="2"/>
            <a:r>
              <a:rPr lang="en-CA" dirty="0" smtClean="0"/>
              <a:t>Too slow and data-dependent on pre-DX11 hardware</a:t>
            </a:r>
          </a:p>
        </p:txBody>
      </p:sp>
      <p:sp>
        <p:nvSpPr>
          <p:cNvPr id="4" name="Date Placeholder 3"/>
          <p:cNvSpPr>
            <a:spLocks noGrp="1"/>
          </p:cNvSpPr>
          <p:nvPr>
            <p:ph type="dt" sz="half" idx="10"/>
          </p:nvPr>
        </p:nvSpPr>
        <p:spPr/>
        <p:txBody>
          <a:bodyPr/>
          <a:lstStyle/>
          <a:p>
            <a:pPr>
              <a:defRPr/>
            </a:pPr>
            <a:fld id="{CEA7077E-2A02-4EC6-98F5-55497740617E}" type="datetime1">
              <a:rPr lang="en-US" smtClean="0"/>
              <a:pPr>
                <a:defRPr/>
              </a:pPr>
              <a:t>7/22/2010</a:t>
            </a:fld>
            <a:endParaRPr lang="en-US"/>
          </a:p>
        </p:txBody>
      </p:sp>
      <p:sp>
        <p:nvSpPr>
          <p:cNvPr id="5" name="Footer Placeholder 4"/>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
        <p:nvSpPr>
          <p:cNvPr id="6" name="Slide Number Placeholder 5"/>
          <p:cNvSpPr>
            <a:spLocks noGrp="1"/>
          </p:cNvSpPr>
          <p:nvPr>
            <p:ph type="sldNum" sz="quarter" idx="12"/>
          </p:nvPr>
        </p:nvSpPr>
        <p:spPr/>
        <p:txBody>
          <a:bodyPr/>
          <a:lstStyle/>
          <a:p>
            <a:pPr>
              <a:defRPr/>
            </a:pPr>
            <a:fld id="{89929435-6BBC-435D-9DCB-1B0125489FA4}"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Performance Overhead</a:t>
            </a:r>
            <a:endParaRPr lang="en-CA" dirty="0"/>
          </a:p>
        </p:txBody>
      </p:sp>
      <p:sp>
        <p:nvSpPr>
          <p:cNvPr id="3" name="Content Placeholder 2"/>
          <p:cNvSpPr>
            <a:spLocks noGrp="1"/>
          </p:cNvSpPr>
          <p:nvPr>
            <p:ph sz="quarter" idx="1"/>
          </p:nvPr>
        </p:nvSpPr>
        <p:spPr/>
        <p:txBody>
          <a:bodyPr/>
          <a:lstStyle/>
          <a:p>
            <a:r>
              <a:rPr lang="en-CA" dirty="0" smtClean="0"/>
              <a:t>Overhead of SDSM analysis at 1080p:</a:t>
            </a:r>
          </a:p>
          <a:p>
            <a:pPr lvl="1"/>
            <a:r>
              <a:rPr lang="en-CA" dirty="0" smtClean="0"/>
              <a:t>Reduce path:</a:t>
            </a:r>
          </a:p>
          <a:p>
            <a:pPr lvl="2"/>
            <a:r>
              <a:rPr lang="en-CA" dirty="0" smtClean="0"/>
              <a:t>ATI 5870: 1.1ms</a:t>
            </a:r>
          </a:p>
          <a:p>
            <a:pPr lvl="2"/>
            <a:r>
              <a:rPr lang="en-CA" dirty="0" smtClean="0"/>
              <a:t>NVIDIA 480: 0.9ms</a:t>
            </a:r>
          </a:p>
          <a:p>
            <a:pPr lvl="1"/>
            <a:r>
              <a:rPr lang="en-CA" dirty="0" smtClean="0"/>
              <a:t>Histogram path:</a:t>
            </a:r>
          </a:p>
          <a:p>
            <a:pPr lvl="2"/>
            <a:r>
              <a:rPr lang="en-CA" dirty="0" smtClean="0"/>
              <a:t>ATI 5870: 1.4ms</a:t>
            </a:r>
          </a:p>
          <a:p>
            <a:pPr lvl="2"/>
            <a:r>
              <a:rPr lang="en-CA" dirty="0" smtClean="0"/>
              <a:t>NVIDIA 480: 7.2ms</a:t>
            </a:r>
          </a:p>
          <a:p>
            <a:r>
              <a:rPr lang="en-CA" dirty="0" smtClean="0"/>
              <a:t>Logarithmic with reduce path is most practical</a:t>
            </a:r>
          </a:p>
        </p:txBody>
      </p:sp>
      <p:sp>
        <p:nvSpPr>
          <p:cNvPr id="6" name="Date Placeholder 5"/>
          <p:cNvSpPr>
            <a:spLocks noGrp="1"/>
          </p:cNvSpPr>
          <p:nvPr>
            <p:ph type="dt" sz="half" idx="10"/>
          </p:nvPr>
        </p:nvSpPr>
        <p:spPr/>
        <p:txBody>
          <a:bodyPr/>
          <a:lstStyle/>
          <a:p>
            <a:pPr>
              <a:defRPr/>
            </a:pPr>
            <a:fld id="{14738661-8CD0-481E-8103-8B60E2394225}"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24</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CA" dirty="0" smtClean="0"/>
              <a:t>Performance (Full Frame Time)</a:t>
            </a:r>
            <a:endParaRPr lang="en-CA" dirty="0"/>
          </a:p>
        </p:txBody>
      </p:sp>
      <p:sp>
        <p:nvSpPr>
          <p:cNvPr id="3" name="Content Placeholder 2"/>
          <p:cNvSpPr>
            <a:spLocks noGrp="1"/>
          </p:cNvSpPr>
          <p:nvPr>
            <p:ph sz="quarter" idx="1"/>
          </p:nvPr>
        </p:nvSpPr>
        <p:spPr/>
        <p:txBody>
          <a:bodyPr>
            <a:normAutofit fontScale="77500" lnSpcReduction="20000"/>
          </a:bodyPr>
          <a:lstStyle/>
          <a:p>
            <a:pPr rtl="0" eaLnBrk="1" latinLnBrk="0" hangingPunct="1"/>
            <a:r>
              <a:rPr lang="en-CA" dirty="0" smtClean="0"/>
              <a:t>High quality setup:</a:t>
            </a:r>
          </a:p>
          <a:p>
            <a:pPr lvl="1" rtl="0" eaLnBrk="1" latinLnBrk="0" hangingPunct="1"/>
            <a:r>
              <a:rPr lang="en-CA" dirty="0" smtClean="0"/>
              <a:t>Complex scene (Left 4 Dead 2), 1080p</a:t>
            </a:r>
          </a:p>
          <a:p>
            <a:pPr lvl="1" rtl="0" eaLnBrk="1" latinLnBrk="0" hangingPunct="1"/>
            <a:r>
              <a:rPr lang="en-CA" dirty="0" smtClean="0"/>
              <a:t>4 partitions with exponential variance shadow map filtering</a:t>
            </a:r>
          </a:p>
          <a:p>
            <a:pPr lvl="2" eaLnBrk="1" hangingPunct="1"/>
            <a:r>
              <a:rPr lang="en-CA" dirty="0" smtClean="0"/>
              <a:t>Each 1024x1024 with 4x shadow AA</a:t>
            </a:r>
          </a:p>
          <a:p>
            <a:pPr lvl="2" eaLnBrk="1" hangingPunct="1"/>
            <a:r>
              <a:rPr lang="en-CA" dirty="0" err="1" smtClean="0"/>
              <a:t>Mipmapped</a:t>
            </a:r>
            <a:r>
              <a:rPr lang="en-CA" dirty="0" smtClean="0"/>
              <a:t> (full chain) with 16x anisotropic filtering</a:t>
            </a:r>
          </a:p>
          <a:p>
            <a:pPr rtl="0" eaLnBrk="1" latinLnBrk="0" hangingPunct="1"/>
            <a:r>
              <a:rPr lang="en-CA" dirty="0" smtClean="0"/>
              <a:t>ATI 5870:</a:t>
            </a:r>
          </a:p>
          <a:p>
            <a:pPr lvl="1" rtl="0" eaLnBrk="1" latinLnBrk="0" hangingPunct="1"/>
            <a:r>
              <a:rPr lang="en-CA" dirty="0" smtClean="0"/>
              <a:t>PSSM: 14.9 ms</a:t>
            </a:r>
          </a:p>
          <a:p>
            <a:pPr lvl="1" rtl="0" eaLnBrk="1" latinLnBrk="0" hangingPunct="1"/>
            <a:r>
              <a:rPr lang="en-CA" dirty="0" smtClean="0"/>
              <a:t>SDSM: 13.0 ms</a:t>
            </a:r>
          </a:p>
          <a:p>
            <a:pPr rtl="0" eaLnBrk="1" latinLnBrk="0" hangingPunct="1"/>
            <a:r>
              <a:rPr lang="en-CA" dirty="0" smtClean="0"/>
              <a:t>NVIDIA 480:</a:t>
            </a:r>
          </a:p>
          <a:p>
            <a:pPr lvl="1" rtl="0" eaLnBrk="1" latinLnBrk="0" hangingPunct="1"/>
            <a:r>
              <a:rPr lang="en-CA" dirty="0" smtClean="0"/>
              <a:t>PSSM: 13.9 ms</a:t>
            </a:r>
          </a:p>
          <a:p>
            <a:pPr lvl="1" rtl="0" eaLnBrk="1" latinLnBrk="0" hangingPunct="1"/>
            <a:r>
              <a:rPr lang="en-CA" dirty="0" smtClean="0"/>
              <a:t>SDSM: 12.3 ms</a:t>
            </a:r>
          </a:p>
        </p:txBody>
      </p:sp>
      <p:sp>
        <p:nvSpPr>
          <p:cNvPr id="6" name="Date Placeholder 5"/>
          <p:cNvSpPr>
            <a:spLocks noGrp="1"/>
          </p:cNvSpPr>
          <p:nvPr>
            <p:ph type="dt" sz="half" idx="10"/>
          </p:nvPr>
        </p:nvSpPr>
        <p:spPr/>
        <p:txBody>
          <a:bodyPr/>
          <a:lstStyle/>
          <a:p>
            <a:pPr>
              <a:defRPr/>
            </a:pPr>
            <a:fld id="{13B3F474-EAB7-44F0-8BDF-82960542CE97}"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25</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Higher Quality AND </a:t>
            </a:r>
            <a:r>
              <a:rPr lang="en-CA" baseline="0" dirty="0" smtClean="0"/>
              <a:t>Faster??</a:t>
            </a:r>
            <a:endParaRPr lang="en-CA" dirty="0"/>
          </a:p>
        </p:txBody>
      </p:sp>
      <p:sp>
        <p:nvSpPr>
          <p:cNvPr id="5" name="Content Placeholder 4"/>
          <p:cNvSpPr>
            <a:spLocks noGrp="1"/>
          </p:cNvSpPr>
          <p:nvPr>
            <p:ph sz="quarter" idx="1"/>
          </p:nvPr>
        </p:nvSpPr>
        <p:spPr/>
        <p:txBody>
          <a:bodyPr/>
          <a:lstStyle/>
          <a:p>
            <a:r>
              <a:rPr lang="en-CA" dirty="0" smtClean="0"/>
              <a:t>SDSM produces tighter light space frusta</a:t>
            </a:r>
          </a:p>
          <a:p>
            <a:pPr lvl="1"/>
            <a:r>
              <a:rPr lang="en-CA" baseline="0" dirty="0" smtClean="0"/>
              <a:t>Less geometry rendered into the shadow maps</a:t>
            </a:r>
          </a:p>
        </p:txBody>
      </p:sp>
      <p:pic>
        <p:nvPicPr>
          <p:cNvPr id="4" name="Picture 5" descr="C:\Fraps\Screenshots\sdsm_ls_vis.png"/>
          <p:cNvPicPr>
            <a:picLocks noChangeAspect="1" noChangeArrowheads="1"/>
          </p:cNvPicPr>
          <p:nvPr/>
        </p:nvPicPr>
        <p:blipFill>
          <a:blip r:embed="rId3" cstate="print"/>
          <a:srcRect l="49009" t="27562" b="15750"/>
          <a:stretch>
            <a:fillRect/>
          </a:stretch>
        </p:blipFill>
        <p:spPr bwMode="auto">
          <a:xfrm>
            <a:off x="3364972" y="2135385"/>
            <a:ext cx="2414056" cy="2569565"/>
          </a:xfrm>
          <a:prstGeom prst="rect">
            <a:avLst/>
          </a:prstGeom>
          <a:noFill/>
        </p:spPr>
      </p:pic>
      <p:cxnSp>
        <p:nvCxnSpPr>
          <p:cNvPr id="7" name="Straight Arrow Connector 6"/>
          <p:cNvCxnSpPr/>
          <p:nvPr/>
        </p:nvCxnSpPr>
        <p:spPr>
          <a:xfrm>
            <a:off x="2590800" y="2135385"/>
            <a:ext cx="2033954" cy="795384"/>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11" name="Date Placeholder 10"/>
          <p:cNvSpPr>
            <a:spLocks noGrp="1"/>
          </p:cNvSpPr>
          <p:nvPr>
            <p:ph type="dt" sz="half" idx="10"/>
          </p:nvPr>
        </p:nvSpPr>
        <p:spPr/>
        <p:txBody>
          <a:bodyPr/>
          <a:lstStyle/>
          <a:p>
            <a:pPr>
              <a:defRPr/>
            </a:pPr>
            <a:fld id="{6CCB43AC-3339-4C3F-AEBB-68A789A01453}" type="datetime1">
              <a:rPr lang="en-US" smtClean="0"/>
              <a:pPr>
                <a:defRPr/>
              </a:pPr>
              <a:t>7/22/2010</a:t>
            </a:fld>
            <a:endParaRPr lang="en-US"/>
          </a:p>
        </p:txBody>
      </p:sp>
      <p:sp>
        <p:nvSpPr>
          <p:cNvPr id="12" name="Slide Number Placeholder 11"/>
          <p:cNvSpPr>
            <a:spLocks noGrp="1"/>
          </p:cNvSpPr>
          <p:nvPr>
            <p:ph type="sldNum" sz="quarter" idx="12"/>
          </p:nvPr>
        </p:nvSpPr>
        <p:spPr/>
        <p:txBody>
          <a:bodyPr/>
          <a:lstStyle/>
          <a:p>
            <a:pPr>
              <a:defRPr/>
            </a:pPr>
            <a:fld id="{89929435-6BBC-435D-9DCB-1B0125489FA4}" type="slidenum">
              <a:rPr lang="en-US" smtClean="0"/>
              <a:pPr>
                <a:defRPr/>
              </a:pPr>
              <a:t>26</a:t>
            </a:fld>
            <a:endParaRPr lang="en-US"/>
          </a:p>
        </p:txBody>
      </p:sp>
      <p:sp>
        <p:nvSpPr>
          <p:cNvPr id="13" name="Footer Placeholder 12"/>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Frustum Culling Caveat</a:t>
            </a:r>
            <a:endParaRPr lang="en-CA" dirty="0"/>
          </a:p>
        </p:txBody>
      </p:sp>
      <p:sp>
        <p:nvSpPr>
          <p:cNvPr id="3" name="Content Placeholder 2"/>
          <p:cNvSpPr>
            <a:spLocks noGrp="1"/>
          </p:cNvSpPr>
          <p:nvPr>
            <p:ph sz="quarter" idx="1"/>
          </p:nvPr>
        </p:nvSpPr>
        <p:spPr/>
        <p:txBody>
          <a:bodyPr/>
          <a:lstStyle/>
          <a:p>
            <a:r>
              <a:rPr lang="en-CA" dirty="0" smtClean="0"/>
              <a:t>Partition bounds data</a:t>
            </a:r>
            <a:r>
              <a:rPr lang="en-CA" baseline="0" dirty="0" smtClean="0"/>
              <a:t> generated on the GPU</a:t>
            </a:r>
          </a:p>
          <a:p>
            <a:pPr lvl="1"/>
            <a:r>
              <a:rPr lang="en-CA" baseline="0" dirty="0" smtClean="0"/>
              <a:t>Not available to the CPU for frustum culling!</a:t>
            </a:r>
          </a:p>
          <a:p>
            <a:pPr lvl="0"/>
            <a:r>
              <a:rPr lang="en-CA" dirty="0" smtClean="0"/>
              <a:t>Stall and read it back (it’s very small)</a:t>
            </a:r>
          </a:p>
          <a:p>
            <a:pPr lvl="1"/>
            <a:r>
              <a:rPr lang="en-CA" dirty="0" smtClean="0"/>
              <a:t>Awful, but this is what we do now and it is fairly fast…</a:t>
            </a:r>
          </a:p>
          <a:p>
            <a:pPr lvl="0"/>
            <a:r>
              <a:rPr lang="en-CA" dirty="0" smtClean="0"/>
              <a:t>Future: do frustum culling on the GPU</a:t>
            </a:r>
          </a:p>
          <a:p>
            <a:pPr lvl="1"/>
            <a:r>
              <a:rPr lang="en-CA" dirty="0" smtClean="0"/>
              <a:t>Not a great mechanism right now…</a:t>
            </a:r>
          </a:p>
          <a:p>
            <a:pPr lvl="1"/>
            <a:r>
              <a:rPr lang="en-CA" dirty="0" smtClean="0"/>
              <a:t>Maybe if the GPU could submit work to itself? </a:t>
            </a:r>
            <a:r>
              <a:rPr lang="en-CA" dirty="0" smtClean="0">
                <a:sym typeface="Wingdings" pitchFamily="2" charset="2"/>
              </a:rPr>
              <a:t></a:t>
            </a:r>
            <a:endParaRPr lang="en-CA" dirty="0" smtClean="0"/>
          </a:p>
        </p:txBody>
      </p:sp>
      <p:sp>
        <p:nvSpPr>
          <p:cNvPr id="6" name="Date Placeholder 5"/>
          <p:cNvSpPr>
            <a:spLocks noGrp="1"/>
          </p:cNvSpPr>
          <p:nvPr>
            <p:ph type="dt" sz="half" idx="10"/>
          </p:nvPr>
        </p:nvSpPr>
        <p:spPr/>
        <p:txBody>
          <a:bodyPr/>
          <a:lstStyle/>
          <a:p>
            <a:pPr>
              <a:defRPr/>
            </a:pPr>
            <a:fld id="{108802DC-A3A8-4F33-A9D6-92BC393DE94D}"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27</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Temporal Coherence</a:t>
            </a:r>
            <a:endParaRPr lang="en-CA" dirty="0"/>
          </a:p>
        </p:txBody>
      </p:sp>
      <p:sp>
        <p:nvSpPr>
          <p:cNvPr id="3" name="Content Placeholder 2"/>
          <p:cNvSpPr>
            <a:spLocks noGrp="1"/>
          </p:cNvSpPr>
          <p:nvPr>
            <p:ph sz="quarter" idx="1"/>
          </p:nvPr>
        </p:nvSpPr>
        <p:spPr/>
        <p:txBody>
          <a:bodyPr/>
          <a:lstStyle/>
          <a:p>
            <a:r>
              <a:rPr lang="en-CA" baseline="0" dirty="0" smtClean="0"/>
              <a:t>Shifting resolution can lead to temporal aliasing</a:t>
            </a:r>
          </a:p>
          <a:p>
            <a:r>
              <a:rPr lang="en-CA" baseline="0" dirty="0" smtClean="0"/>
              <a:t>Quantize partition boundaries in light space?</a:t>
            </a:r>
          </a:p>
          <a:p>
            <a:pPr lvl="1"/>
            <a:r>
              <a:rPr lang="en-CA" baseline="0" dirty="0" smtClean="0"/>
              <a:t>Directional lights only</a:t>
            </a:r>
          </a:p>
          <a:p>
            <a:pPr lvl="1"/>
            <a:r>
              <a:rPr lang="en-CA" baseline="0" dirty="0" smtClean="0"/>
              <a:t>Cannot move or resize partitioning at all</a:t>
            </a:r>
          </a:p>
          <a:p>
            <a:pPr lvl="1"/>
            <a:r>
              <a:rPr lang="en-CA" baseline="0" dirty="0" smtClean="0"/>
              <a:t>Problems with some camera transformations</a:t>
            </a:r>
          </a:p>
          <a:p>
            <a:pPr lvl="1"/>
            <a:r>
              <a:rPr lang="en-CA" baseline="0" dirty="0" smtClean="0"/>
              <a:t>Too restrictive and sub-optimal</a:t>
            </a:r>
          </a:p>
        </p:txBody>
      </p:sp>
      <p:sp>
        <p:nvSpPr>
          <p:cNvPr id="6" name="Date Placeholder 5"/>
          <p:cNvSpPr>
            <a:spLocks noGrp="1"/>
          </p:cNvSpPr>
          <p:nvPr>
            <p:ph type="dt" sz="half" idx="10"/>
          </p:nvPr>
        </p:nvSpPr>
        <p:spPr/>
        <p:txBody>
          <a:bodyPr/>
          <a:lstStyle/>
          <a:p>
            <a:pPr>
              <a:defRPr/>
            </a:pPr>
            <a:fld id="{1571D164-1F61-414D-88F5-F8B20BC2CA35}"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28</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Temporal Coherence</a:t>
            </a:r>
            <a:endParaRPr lang="en-CA" dirty="0"/>
          </a:p>
        </p:txBody>
      </p:sp>
      <p:sp>
        <p:nvSpPr>
          <p:cNvPr id="3" name="Content Placeholder 2"/>
          <p:cNvSpPr>
            <a:spLocks noGrp="1"/>
          </p:cNvSpPr>
          <p:nvPr>
            <p:ph idx="1"/>
          </p:nvPr>
        </p:nvSpPr>
        <p:spPr/>
        <p:txBody>
          <a:bodyPr/>
          <a:lstStyle/>
          <a:p>
            <a:r>
              <a:rPr lang="en-CA" baseline="0" dirty="0" smtClean="0"/>
              <a:t>Quantize partitions to power-of-2 sizes?</a:t>
            </a:r>
          </a:p>
          <a:p>
            <a:pPr lvl="1"/>
            <a:r>
              <a:rPr lang="en-CA" baseline="0" dirty="0" smtClean="0"/>
              <a:t>Works, but harsh... wastes a lot of resolution</a:t>
            </a:r>
          </a:p>
          <a:p>
            <a:r>
              <a:rPr lang="en-CA" baseline="0" dirty="0" smtClean="0"/>
              <a:t>Aim for sub-pixel shadow resolution</a:t>
            </a:r>
          </a:p>
          <a:p>
            <a:pPr lvl="1"/>
            <a:r>
              <a:rPr lang="en-CA" baseline="0" dirty="0" smtClean="0"/>
              <a:t>Needs sufficient partition resolutions (~ screen</a:t>
            </a:r>
            <a:r>
              <a:rPr lang="en-CA" dirty="0" smtClean="0"/>
              <a:t> res.)</a:t>
            </a:r>
            <a:endParaRPr lang="en-CA" baseline="0" dirty="0" smtClean="0"/>
          </a:p>
          <a:p>
            <a:pPr lvl="1"/>
            <a:r>
              <a:rPr lang="en-CA" baseline="0" dirty="0" smtClean="0"/>
              <a:t>Use good filtering and shadow map anti-aliasing!</a:t>
            </a:r>
            <a:endParaRPr lang="en-CA" dirty="0"/>
          </a:p>
        </p:txBody>
      </p:sp>
      <p:sp>
        <p:nvSpPr>
          <p:cNvPr id="4" name="Date Placeholder 3"/>
          <p:cNvSpPr>
            <a:spLocks noGrp="1"/>
          </p:cNvSpPr>
          <p:nvPr>
            <p:ph type="dt" sz="half" idx="10"/>
          </p:nvPr>
        </p:nvSpPr>
        <p:spPr/>
        <p:txBody>
          <a:bodyPr/>
          <a:lstStyle/>
          <a:p>
            <a:pPr>
              <a:defRPr/>
            </a:pPr>
            <a:fld id="{CEA7077E-2A02-4EC6-98F5-55497740617E}" type="datetime1">
              <a:rPr lang="en-US" smtClean="0"/>
              <a:pPr>
                <a:defRPr/>
              </a:pPr>
              <a:t>7/22/2010</a:t>
            </a:fld>
            <a:endParaRPr lang="en-US"/>
          </a:p>
        </p:txBody>
      </p:sp>
      <p:sp>
        <p:nvSpPr>
          <p:cNvPr id="5" name="Footer Placeholder 4"/>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
        <p:nvSpPr>
          <p:cNvPr id="6" name="Slide Number Placeholder 5"/>
          <p:cNvSpPr>
            <a:spLocks noGrp="1"/>
          </p:cNvSpPr>
          <p:nvPr>
            <p:ph type="sldNum" sz="quarter" idx="12"/>
          </p:nvPr>
        </p:nvSpPr>
        <p:spPr/>
        <p:txBody>
          <a:bodyPr/>
          <a:lstStyle/>
          <a:p>
            <a:pPr>
              <a:defRPr/>
            </a:pPr>
            <a:fld id="{89929435-6BBC-435D-9DCB-1B0125489FA4}"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Fraps\Screenshots\pp_lightspace_frustum.png"/>
          <p:cNvPicPr>
            <a:picLocks noChangeAspect="1" noChangeArrowheads="1"/>
          </p:cNvPicPr>
          <p:nvPr/>
        </p:nvPicPr>
        <p:blipFill>
          <a:blip r:embed="rId3" cstate="print"/>
          <a:srcRect/>
          <a:stretch>
            <a:fillRect/>
          </a:stretch>
        </p:blipFill>
        <p:spPr bwMode="auto">
          <a:xfrm>
            <a:off x="838200" y="1337279"/>
            <a:ext cx="5575389" cy="3289078"/>
          </a:xfrm>
          <a:prstGeom prst="rect">
            <a:avLst/>
          </a:prstGeom>
          <a:noFill/>
        </p:spPr>
      </p:pic>
      <p:sp>
        <p:nvSpPr>
          <p:cNvPr id="2" name="Title 1"/>
          <p:cNvSpPr>
            <a:spLocks noGrp="1"/>
          </p:cNvSpPr>
          <p:nvPr>
            <p:ph type="title"/>
          </p:nvPr>
        </p:nvSpPr>
        <p:spPr/>
        <p:txBody>
          <a:bodyPr/>
          <a:lstStyle/>
          <a:p>
            <a:r>
              <a:rPr lang="en-CA" dirty="0" smtClean="0"/>
              <a:t>Na</a:t>
            </a:r>
            <a:r>
              <a:rPr lang="en-CA" sz="3200" b="1" kern="1200" dirty="0" smtClean="0">
                <a:solidFill>
                  <a:schemeClr val="tx1"/>
                </a:solidFill>
                <a:latin typeface="Arial" pitchFamily="34" charset="0"/>
                <a:ea typeface="Arial" pitchFamily="34" charset="0"/>
                <a:cs typeface="Arial" pitchFamily="34" charset="0"/>
              </a:rPr>
              <a:t>ï</a:t>
            </a:r>
            <a:r>
              <a:rPr lang="en-CA" dirty="0" smtClean="0"/>
              <a:t>ve Shadow Mapping</a:t>
            </a:r>
            <a:endParaRPr lang="en-CA" dirty="0"/>
          </a:p>
        </p:txBody>
      </p:sp>
      <p:sp>
        <p:nvSpPr>
          <p:cNvPr id="7" name="Date Placeholder 6"/>
          <p:cNvSpPr>
            <a:spLocks noGrp="1"/>
          </p:cNvSpPr>
          <p:nvPr>
            <p:ph type="dt" sz="half" idx="10"/>
          </p:nvPr>
        </p:nvSpPr>
        <p:spPr/>
        <p:txBody>
          <a:bodyPr/>
          <a:lstStyle/>
          <a:p>
            <a:pPr>
              <a:defRPr/>
            </a:pPr>
            <a:fld id="{A0B2DB6D-B8DD-4D59-8027-63A23AA45543}" type="datetime1">
              <a:rPr lang="en-US" smtClean="0"/>
              <a:pPr>
                <a:defRPr/>
              </a:pPr>
              <a:t>7/22/2010</a:t>
            </a:fld>
            <a:endParaRPr lang="en-US"/>
          </a:p>
        </p:txBody>
      </p:sp>
      <p:sp>
        <p:nvSpPr>
          <p:cNvPr id="8" name="Slide Number Placeholder 7"/>
          <p:cNvSpPr>
            <a:spLocks noGrp="1"/>
          </p:cNvSpPr>
          <p:nvPr>
            <p:ph type="sldNum" sz="quarter" idx="12"/>
          </p:nvPr>
        </p:nvSpPr>
        <p:spPr/>
        <p:txBody>
          <a:bodyPr/>
          <a:lstStyle/>
          <a:p>
            <a:pPr>
              <a:defRPr/>
            </a:pPr>
            <a:fld id="{89929435-6BBC-435D-9DCB-1B0125489FA4}" type="slidenum">
              <a:rPr lang="en-US" smtClean="0"/>
              <a:pPr>
                <a:defRPr/>
              </a:pPr>
              <a:t>3</a:t>
            </a:fld>
            <a:endParaRPr lang="en-US"/>
          </a:p>
        </p:txBody>
      </p:sp>
      <p:sp>
        <p:nvSpPr>
          <p:cNvPr id="10" name="Footer Placeholder 9"/>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grpSp>
        <p:nvGrpSpPr>
          <p:cNvPr id="17" name="Group 16"/>
          <p:cNvGrpSpPr/>
          <p:nvPr/>
        </p:nvGrpSpPr>
        <p:grpSpPr>
          <a:xfrm>
            <a:off x="838200" y="903652"/>
            <a:ext cx="3882217" cy="1407563"/>
            <a:chOff x="1183091" y="967154"/>
            <a:chExt cx="3882217" cy="1407563"/>
          </a:xfrm>
        </p:grpSpPr>
        <p:cxnSp>
          <p:nvCxnSpPr>
            <p:cNvPr id="6" name="Straight Arrow Connector 5"/>
            <p:cNvCxnSpPr/>
            <p:nvPr/>
          </p:nvCxnSpPr>
          <p:spPr>
            <a:xfrm rot="5400000">
              <a:off x="2061495" y="1712601"/>
              <a:ext cx="1038228" cy="286003"/>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1183091" y="967154"/>
              <a:ext cx="3882217" cy="369332"/>
            </a:xfrm>
            <a:prstGeom prst="rect">
              <a:avLst/>
            </a:prstGeom>
            <a:noFill/>
          </p:spPr>
          <p:txBody>
            <a:bodyPr wrap="none" rtlCol="0">
              <a:spAutoFit/>
            </a:bodyPr>
            <a:lstStyle/>
            <a:p>
              <a:r>
                <a:rPr lang="en-CA" dirty="0" smtClean="0"/>
                <a:t>Wasted space that is never sampled</a:t>
              </a:r>
              <a:endParaRPr lang="en-CA" dirty="0"/>
            </a:p>
          </p:txBody>
        </p:sp>
      </p:grpSp>
      <p:grpSp>
        <p:nvGrpSpPr>
          <p:cNvPr id="21" name="Group 20"/>
          <p:cNvGrpSpPr/>
          <p:nvPr/>
        </p:nvGrpSpPr>
        <p:grpSpPr>
          <a:xfrm>
            <a:off x="5754966" y="1643363"/>
            <a:ext cx="3146046" cy="769152"/>
            <a:chOff x="273555" y="567334"/>
            <a:chExt cx="3146046" cy="769152"/>
          </a:xfrm>
        </p:grpSpPr>
        <p:cxnSp>
          <p:nvCxnSpPr>
            <p:cNvPr id="22" name="Straight Arrow Connector 21"/>
            <p:cNvCxnSpPr>
              <a:stCxn id="23" idx="1"/>
            </p:cNvCxnSpPr>
            <p:nvPr/>
          </p:nvCxnSpPr>
          <p:spPr>
            <a:xfrm rot="10800000">
              <a:off x="273555" y="567334"/>
              <a:ext cx="909537" cy="584487"/>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23" name="TextBox 22"/>
            <p:cNvSpPr txBox="1"/>
            <p:nvPr/>
          </p:nvSpPr>
          <p:spPr>
            <a:xfrm>
              <a:off x="1183091" y="967154"/>
              <a:ext cx="2236510" cy="369332"/>
            </a:xfrm>
            <a:prstGeom prst="rect">
              <a:avLst/>
            </a:prstGeom>
            <a:noFill/>
          </p:spPr>
          <p:txBody>
            <a:bodyPr wrap="none" rtlCol="0">
              <a:spAutoFit/>
            </a:bodyPr>
            <a:lstStyle/>
            <a:p>
              <a:r>
                <a:rPr lang="en-CA" dirty="0" smtClean="0"/>
                <a:t>Perspective aliasing</a:t>
              </a:r>
              <a:endParaRPr lang="en-CA" dirty="0"/>
            </a:p>
          </p:txBody>
        </p:sp>
      </p:grpSp>
      <p:grpSp>
        <p:nvGrpSpPr>
          <p:cNvPr id="28" name="Group 27"/>
          <p:cNvGrpSpPr/>
          <p:nvPr/>
        </p:nvGrpSpPr>
        <p:grpSpPr>
          <a:xfrm>
            <a:off x="5141102" y="2311215"/>
            <a:ext cx="3631669" cy="927708"/>
            <a:chOff x="-340309" y="408778"/>
            <a:chExt cx="3631669" cy="927708"/>
          </a:xfrm>
        </p:grpSpPr>
        <p:cxnSp>
          <p:nvCxnSpPr>
            <p:cNvPr id="29" name="Straight Arrow Connector 28"/>
            <p:cNvCxnSpPr>
              <a:stCxn id="30" idx="1"/>
            </p:cNvCxnSpPr>
            <p:nvPr/>
          </p:nvCxnSpPr>
          <p:spPr>
            <a:xfrm rot="10800000">
              <a:off x="-340309" y="408778"/>
              <a:ext cx="1523400" cy="743042"/>
            </a:xfrm>
            <a:prstGeom prst="straightConnector1">
              <a:avLst/>
            </a:prstGeom>
            <a:ln w="38100">
              <a:tailEnd type="arrow"/>
            </a:ln>
          </p:spPr>
          <p:style>
            <a:lnRef idx="3">
              <a:schemeClr val="accent5"/>
            </a:lnRef>
            <a:fillRef idx="0">
              <a:schemeClr val="accent5"/>
            </a:fillRef>
            <a:effectRef idx="2">
              <a:schemeClr val="accent5"/>
            </a:effectRef>
            <a:fontRef idx="minor">
              <a:schemeClr val="tx1"/>
            </a:fontRef>
          </p:style>
        </p:cxnSp>
        <p:sp>
          <p:nvSpPr>
            <p:cNvPr id="30" name="TextBox 29"/>
            <p:cNvSpPr txBox="1"/>
            <p:nvPr/>
          </p:nvSpPr>
          <p:spPr>
            <a:xfrm>
              <a:off x="1183091" y="967154"/>
              <a:ext cx="2108269" cy="369332"/>
            </a:xfrm>
            <a:prstGeom prst="rect">
              <a:avLst/>
            </a:prstGeom>
            <a:noFill/>
          </p:spPr>
          <p:txBody>
            <a:bodyPr wrap="none" rtlCol="0">
              <a:spAutoFit/>
            </a:bodyPr>
            <a:lstStyle/>
            <a:p>
              <a:r>
                <a:rPr lang="en-CA" dirty="0" smtClean="0"/>
                <a:t>Projective aliasing</a:t>
              </a:r>
              <a:endParaRPr lang="en-CA"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Future Work</a:t>
            </a:r>
            <a:endParaRPr lang="en-CA" dirty="0"/>
          </a:p>
        </p:txBody>
      </p:sp>
      <p:sp>
        <p:nvSpPr>
          <p:cNvPr id="3" name="Content Placeholder 2"/>
          <p:cNvSpPr>
            <a:spLocks noGrp="1"/>
          </p:cNvSpPr>
          <p:nvPr>
            <p:ph sz="quarter" idx="1"/>
          </p:nvPr>
        </p:nvSpPr>
        <p:spPr/>
        <p:txBody>
          <a:bodyPr/>
          <a:lstStyle/>
          <a:p>
            <a:r>
              <a:rPr lang="en-CA" dirty="0" smtClean="0"/>
              <a:t>Better partitioning</a:t>
            </a:r>
            <a:r>
              <a:rPr lang="en-CA" baseline="0" dirty="0" smtClean="0"/>
              <a:t> schemes?</a:t>
            </a:r>
          </a:p>
          <a:p>
            <a:pPr lvl="1"/>
            <a:r>
              <a:rPr lang="en-CA" dirty="0" smtClean="0"/>
              <a:t>We investigated quite a few, but there</a:t>
            </a:r>
            <a:r>
              <a:rPr lang="en-CA" baseline="0" dirty="0" smtClean="0"/>
              <a:t> could be fancier algorithms that work well in practice</a:t>
            </a:r>
          </a:p>
          <a:p>
            <a:pPr lvl="0"/>
            <a:r>
              <a:rPr lang="en-CA" dirty="0" smtClean="0"/>
              <a:t>Hybrid</a:t>
            </a:r>
            <a:r>
              <a:rPr lang="en-CA" baseline="0" dirty="0" smtClean="0"/>
              <a:t> algorithms to address projective aliasing</a:t>
            </a:r>
          </a:p>
          <a:p>
            <a:pPr lvl="1"/>
            <a:r>
              <a:rPr lang="en-CA" dirty="0" smtClean="0"/>
              <a:t>Use more expensive algorithm</a:t>
            </a:r>
            <a:r>
              <a:rPr lang="en-CA" baseline="0" dirty="0" smtClean="0"/>
              <a:t> where error is high</a:t>
            </a:r>
            <a:endParaRPr lang="en-CA" dirty="0"/>
          </a:p>
        </p:txBody>
      </p:sp>
      <p:sp>
        <p:nvSpPr>
          <p:cNvPr id="6" name="Date Placeholder 5"/>
          <p:cNvSpPr>
            <a:spLocks noGrp="1"/>
          </p:cNvSpPr>
          <p:nvPr>
            <p:ph type="dt" sz="half" idx="10"/>
          </p:nvPr>
        </p:nvSpPr>
        <p:spPr/>
        <p:txBody>
          <a:bodyPr/>
          <a:lstStyle/>
          <a:p>
            <a:pPr>
              <a:defRPr/>
            </a:pPr>
            <a:fld id="{74A2DC2C-1A7D-434F-ABAF-51401ED2B522}"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30</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sz="quarter" idx="1"/>
          </p:nvPr>
        </p:nvSpPr>
        <p:spPr/>
        <p:txBody>
          <a:bodyPr>
            <a:normAutofit fontScale="85000" lnSpcReduction="20000"/>
          </a:bodyPr>
          <a:lstStyle/>
          <a:p>
            <a:r>
              <a:rPr lang="en-CA" sz="2000" dirty="0" smtClean="0"/>
              <a:t>Wolfgang Engel. Cascaded Shadow Maps. In </a:t>
            </a:r>
            <a:r>
              <a:rPr lang="en-CA" sz="2000" i="1" dirty="0" smtClean="0"/>
              <a:t>ShaderX</a:t>
            </a:r>
            <a:r>
              <a:rPr lang="en-CA" sz="2000" i="1" baseline="30000" dirty="0" smtClean="0"/>
              <a:t>5</a:t>
            </a:r>
            <a:r>
              <a:rPr lang="en-CA" sz="2000" dirty="0" smtClean="0"/>
              <a:t>. Charles River Media, 2006.</a:t>
            </a:r>
          </a:p>
          <a:p>
            <a:r>
              <a:rPr lang="en-CA" sz="2000" dirty="0" smtClean="0"/>
              <a:t>Gregory S. Johnson, Juhyun Lee, Christopher A. Burns, and William R. Mark. The Irregular Z-Buffer. In </a:t>
            </a:r>
            <a:r>
              <a:rPr lang="en-CA" sz="2000" i="1" dirty="0" smtClean="0"/>
              <a:t>ACM Transactions on Graphics 2005</a:t>
            </a:r>
            <a:r>
              <a:rPr lang="en-CA" sz="2000" dirty="0" smtClean="0"/>
              <a:t>.</a:t>
            </a:r>
          </a:p>
          <a:p>
            <a:r>
              <a:rPr lang="en-CA" sz="2000" dirty="0" smtClean="0"/>
              <a:t>Aaron Lefohn, Shubhabrata Sengupta, and John D. Owens. Resolution-Matched Shadow Maps. In </a:t>
            </a:r>
            <a:r>
              <a:rPr lang="en-CA" sz="2000" i="1" dirty="0" smtClean="0"/>
              <a:t>ACM Transactions on Graphics 2007</a:t>
            </a:r>
            <a:r>
              <a:rPr lang="en-CA" sz="2000" dirty="0" smtClean="0"/>
              <a:t>.</a:t>
            </a:r>
          </a:p>
          <a:p>
            <a:r>
              <a:rPr lang="en-CA" sz="2000" dirty="0" smtClean="0"/>
              <a:t>Brandon Lloyd, David Tuft, Sung-eui Yoon, and Dinesh Manocha. Warping and Partitioning for Low Error Shadow Maps. In </a:t>
            </a:r>
            <a:r>
              <a:rPr lang="en-CA" sz="2000" i="1" dirty="0" smtClean="0"/>
              <a:t>Proc. Eurographics Symposium on Rendering 2006</a:t>
            </a:r>
            <a:r>
              <a:rPr lang="en-CA" sz="2000" dirty="0" smtClean="0"/>
              <a:t>.</a:t>
            </a:r>
          </a:p>
          <a:p>
            <a:r>
              <a:rPr lang="en-CA" sz="2000" dirty="0" smtClean="0"/>
              <a:t>Fan Zhang, Hanqiu Sun, Leilei Xu, and Lee Kit Lun. Parallel-Split Shadow Maps for Large-Scale Virtual Environments. In </a:t>
            </a:r>
            <a:r>
              <a:rPr lang="en-CA" sz="2000" i="1" dirty="0" smtClean="0"/>
              <a:t>Virtual Reality Continuum And Its Applications 2006</a:t>
            </a:r>
            <a:r>
              <a:rPr lang="en-CA" sz="2000" dirty="0" smtClean="0"/>
              <a:t>.</a:t>
            </a:r>
          </a:p>
          <a:p>
            <a:r>
              <a:rPr lang="en-CA" sz="2000" dirty="0" smtClean="0"/>
              <a:t>Fan Zhang, Hangiu Sun, and Oskari Nyman. Parallel-Split Shadow Maps on Programmable GPUs. In </a:t>
            </a:r>
            <a:r>
              <a:rPr lang="en-CA" sz="2000" i="1" dirty="0" smtClean="0"/>
              <a:t>GPU Gems 3</a:t>
            </a:r>
            <a:r>
              <a:rPr lang="en-CA" sz="2000" dirty="0" smtClean="0"/>
              <a:t>. Addison-Wesley 2008.</a:t>
            </a:r>
          </a:p>
        </p:txBody>
      </p:sp>
      <p:sp>
        <p:nvSpPr>
          <p:cNvPr id="6" name="Date Placeholder 5"/>
          <p:cNvSpPr>
            <a:spLocks noGrp="1"/>
          </p:cNvSpPr>
          <p:nvPr>
            <p:ph type="dt" sz="half" idx="10"/>
          </p:nvPr>
        </p:nvSpPr>
        <p:spPr/>
        <p:txBody>
          <a:bodyPr/>
          <a:lstStyle/>
          <a:p>
            <a:pPr>
              <a:defRPr/>
            </a:pPr>
            <a:fld id="{3A59EEA1-8252-4886-B2D2-B7E707FC82B6}"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31</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Acknowledgements</a:t>
            </a:r>
            <a:endParaRPr lang="en-CA" dirty="0"/>
          </a:p>
        </p:txBody>
      </p:sp>
      <p:sp>
        <p:nvSpPr>
          <p:cNvPr id="3" name="Content Placeholder 2"/>
          <p:cNvSpPr>
            <a:spLocks noGrp="1"/>
          </p:cNvSpPr>
          <p:nvPr>
            <p:ph sz="quarter" idx="1"/>
          </p:nvPr>
        </p:nvSpPr>
        <p:spPr/>
        <p:txBody>
          <a:bodyPr/>
          <a:lstStyle/>
          <a:p>
            <a:r>
              <a:rPr lang="en-CA" sz="2400" dirty="0" smtClean="0"/>
              <a:t>Jason Mitchell and Wade </a:t>
            </a:r>
            <a:r>
              <a:rPr lang="en-CA" sz="2400" dirty="0" err="1" smtClean="0"/>
              <a:t>Schin</a:t>
            </a:r>
            <a:r>
              <a:rPr lang="en-CA" sz="2400" dirty="0" smtClean="0"/>
              <a:t> from Valve</a:t>
            </a:r>
          </a:p>
          <a:p>
            <a:r>
              <a:rPr lang="en-CA" sz="2400" dirty="0" smtClean="0"/>
              <a:t>Natasha </a:t>
            </a:r>
            <a:r>
              <a:rPr lang="en-CA" sz="2400" dirty="0" err="1" smtClean="0"/>
              <a:t>Tatarchuk</a:t>
            </a:r>
            <a:r>
              <a:rPr lang="en-CA" sz="2400" dirty="0" smtClean="0"/>
              <a:t> and </a:t>
            </a:r>
            <a:r>
              <a:rPr lang="en-CA" sz="2400" dirty="0" err="1" smtClean="0"/>
              <a:t>Hao</a:t>
            </a:r>
            <a:r>
              <a:rPr lang="en-CA" sz="2400" dirty="0" smtClean="0"/>
              <a:t> Chen from </a:t>
            </a:r>
            <a:r>
              <a:rPr lang="en-CA" sz="2400" dirty="0" err="1" smtClean="0"/>
              <a:t>Bungie</a:t>
            </a:r>
            <a:endParaRPr lang="en-CA" sz="2400" dirty="0" smtClean="0"/>
          </a:p>
          <a:p>
            <a:r>
              <a:rPr lang="en-CA" sz="2400" dirty="0" smtClean="0"/>
              <a:t>Johan </a:t>
            </a:r>
            <a:r>
              <a:rPr lang="en-CA" sz="2400" dirty="0" err="1" smtClean="0"/>
              <a:t>Andersson</a:t>
            </a:r>
            <a:r>
              <a:rPr lang="en-CA" sz="2400" dirty="0" smtClean="0"/>
              <a:t> from DICE</a:t>
            </a:r>
          </a:p>
          <a:p>
            <a:r>
              <a:rPr lang="en-CA" sz="2400" dirty="0" smtClean="0"/>
              <a:t>Square </a:t>
            </a:r>
            <a:r>
              <a:rPr lang="en-CA" sz="2400" dirty="0" err="1" smtClean="0"/>
              <a:t>Enix</a:t>
            </a:r>
            <a:endParaRPr lang="en-CA" sz="2400" dirty="0" smtClean="0"/>
          </a:p>
          <a:p>
            <a:r>
              <a:rPr lang="en-CA" sz="2400" dirty="0" smtClean="0"/>
              <a:t>Matt Pharr, </a:t>
            </a:r>
            <a:r>
              <a:rPr lang="en-CA" sz="2400" dirty="0" err="1" smtClean="0"/>
              <a:t>Kiril</a:t>
            </a:r>
            <a:r>
              <a:rPr lang="en-CA" sz="2400" dirty="0" smtClean="0"/>
              <a:t> </a:t>
            </a:r>
            <a:r>
              <a:rPr lang="en-CA" sz="2400" dirty="0" err="1" smtClean="0"/>
              <a:t>Vidimce</a:t>
            </a:r>
            <a:r>
              <a:rPr lang="en-CA" sz="2400" dirty="0" smtClean="0"/>
              <a:t>, Craig Kolb and the rest of the Advanced Rendering Technology Team at Intel</a:t>
            </a:r>
          </a:p>
          <a:p>
            <a:r>
              <a:rPr lang="en-CA" sz="2400" dirty="0" err="1" smtClean="0"/>
              <a:t>Nico</a:t>
            </a:r>
            <a:r>
              <a:rPr lang="en-CA" sz="2400" dirty="0" smtClean="0"/>
              <a:t> </a:t>
            </a:r>
            <a:r>
              <a:rPr lang="en-CA" sz="2400" dirty="0" err="1" smtClean="0"/>
              <a:t>Galoppo</a:t>
            </a:r>
            <a:r>
              <a:rPr lang="en-CA" sz="2400" dirty="0" smtClean="0"/>
              <a:t>, Greg Johnson, </a:t>
            </a:r>
            <a:r>
              <a:rPr lang="en-US" sz="2400" dirty="0" smtClean="0"/>
              <a:t>Doug McNabb, </a:t>
            </a:r>
            <a:r>
              <a:rPr lang="en-US" sz="2400" dirty="0" err="1" smtClean="0"/>
              <a:t>Anupreet</a:t>
            </a:r>
            <a:r>
              <a:rPr lang="en-US" sz="2400" dirty="0" smtClean="0"/>
              <a:t> </a:t>
            </a:r>
            <a:r>
              <a:rPr lang="en-US" sz="2400" dirty="0" err="1" smtClean="0"/>
              <a:t>Kalra</a:t>
            </a:r>
            <a:r>
              <a:rPr lang="en-US" sz="2400" dirty="0" smtClean="0"/>
              <a:t> and Mike Burrows </a:t>
            </a:r>
            <a:r>
              <a:rPr lang="en-CA" sz="2400" dirty="0" smtClean="0"/>
              <a:t>from </a:t>
            </a:r>
            <a:r>
              <a:rPr lang="en-CA" sz="2400" dirty="0" smtClean="0"/>
              <a:t>Intel</a:t>
            </a:r>
            <a:endParaRPr lang="en-CA" sz="2400" dirty="0" smtClean="0"/>
          </a:p>
        </p:txBody>
      </p:sp>
      <p:sp>
        <p:nvSpPr>
          <p:cNvPr id="6" name="Date Placeholder 5"/>
          <p:cNvSpPr>
            <a:spLocks noGrp="1"/>
          </p:cNvSpPr>
          <p:nvPr>
            <p:ph type="dt" sz="half" idx="10"/>
          </p:nvPr>
        </p:nvSpPr>
        <p:spPr/>
        <p:txBody>
          <a:bodyPr/>
          <a:lstStyle/>
          <a:p>
            <a:pPr>
              <a:defRPr/>
            </a:pPr>
            <a:fld id="{E644C292-BFDD-4BDC-9989-F7FDA1042EBC}"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32</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idx="1"/>
          </p:nvPr>
        </p:nvSpPr>
        <p:spPr/>
        <p:txBody>
          <a:bodyPr/>
          <a:lstStyle/>
          <a:p>
            <a:r>
              <a:rPr lang="en-CA" dirty="0" smtClean="0"/>
              <a:t>Full source and</a:t>
            </a:r>
            <a:r>
              <a:rPr lang="en-CA" baseline="0" dirty="0" smtClean="0"/>
              <a:t> demo </a:t>
            </a:r>
            <a:r>
              <a:rPr lang="en-CA" dirty="0" smtClean="0"/>
              <a:t>available </a:t>
            </a:r>
            <a:r>
              <a:rPr lang="en-CA" baseline="0" dirty="0" smtClean="0"/>
              <a:t>at:</a:t>
            </a:r>
          </a:p>
          <a:p>
            <a:pPr lvl="1"/>
            <a:r>
              <a:rPr lang="en-CA" dirty="0" smtClean="0"/>
              <a:t>http://</a:t>
            </a:r>
            <a:r>
              <a:rPr lang="en-CA" dirty="0" smtClean="0"/>
              <a:t>visual-computing.intel-research.net/art/publications/sdsm</a:t>
            </a:r>
            <a:r>
              <a:rPr lang="en-CA" dirty="0" smtClean="0"/>
              <a:t>/</a:t>
            </a:r>
            <a:endParaRPr lang="en-CA" dirty="0"/>
          </a:p>
        </p:txBody>
      </p:sp>
      <p:sp>
        <p:nvSpPr>
          <p:cNvPr id="4" name="Footer Placeholder 3"/>
          <p:cNvSpPr>
            <a:spLocks noGrp="1"/>
          </p:cNvSpPr>
          <p:nvPr>
            <p:ph type="ftr" sz="quarter" idx="10"/>
          </p:nvPr>
        </p:nvSpPr>
        <p:spPr/>
        <p:txBody>
          <a:bodyPr/>
          <a:lstStyle/>
          <a:p>
            <a:pPr>
              <a:defRPr/>
            </a:pPr>
            <a:r>
              <a:rPr lang="en-CA" smtClean="0"/>
              <a:t>Beyond Programmable Shading, SIGGRAPH 2010</a:t>
            </a:r>
            <a:endParaRPr lang="en-US" dirty="0"/>
          </a:p>
        </p:txBody>
      </p:sp>
      <p:sp>
        <p:nvSpPr>
          <p:cNvPr id="5" name="Slide Number Placeholder 4"/>
          <p:cNvSpPr>
            <a:spLocks noGrp="1"/>
          </p:cNvSpPr>
          <p:nvPr>
            <p:ph type="sldNum" sz="quarter" idx="11"/>
          </p:nvPr>
        </p:nvSpPr>
        <p:spPr/>
        <p:txBody>
          <a:bodyPr/>
          <a:lstStyle/>
          <a:p>
            <a:pPr>
              <a:defRPr/>
            </a:pPr>
            <a:fld id="{8C2381EE-0E56-4395-8033-94CD1BC16D9C}" type="slidenum">
              <a:rPr lang="en-US" smtClean="0"/>
              <a:pPr>
                <a:defRPr/>
              </a:pPr>
              <a:t>33</a:t>
            </a:fld>
            <a:endParaRPr lang="en-US"/>
          </a:p>
        </p:txBody>
      </p:sp>
      <p:sp>
        <p:nvSpPr>
          <p:cNvPr id="6" name="Date Placeholder 5"/>
          <p:cNvSpPr>
            <a:spLocks noGrp="1"/>
          </p:cNvSpPr>
          <p:nvPr>
            <p:ph type="dt" sz="half" idx="12"/>
          </p:nvPr>
        </p:nvSpPr>
        <p:spPr/>
        <p:txBody>
          <a:bodyPr/>
          <a:lstStyle/>
          <a:p>
            <a:pPr>
              <a:defRPr/>
            </a:pPr>
            <a:fld id="{F7F41D3C-BAC8-49C9-B980-7B936509E46F}" type="datetime1">
              <a:rPr lang="en-US" smtClean="0"/>
              <a:pPr>
                <a:defRPr/>
              </a:pPr>
              <a:t>7/23/2010</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Related Work</a:t>
            </a:r>
            <a:endParaRPr lang="en-CA" dirty="0"/>
          </a:p>
        </p:txBody>
      </p:sp>
      <p:sp>
        <p:nvSpPr>
          <p:cNvPr id="3" name="Content Placeholder 2"/>
          <p:cNvSpPr>
            <a:spLocks noGrp="1"/>
          </p:cNvSpPr>
          <p:nvPr>
            <p:ph sz="quarter" idx="1"/>
          </p:nvPr>
        </p:nvSpPr>
        <p:spPr/>
        <p:txBody>
          <a:bodyPr/>
          <a:lstStyle/>
          <a:p>
            <a:pPr rtl="0" eaLnBrk="1" latinLnBrk="0" hangingPunct="1"/>
            <a:r>
              <a:rPr lang="en-CA" sz="2800" kern="1200" dirty="0" smtClean="0">
                <a:solidFill>
                  <a:schemeClr val="tx1"/>
                </a:solidFill>
                <a:latin typeface="Arial" pitchFamily="34" charset="0"/>
                <a:ea typeface="ＭＳ Ｐゴシック" charset="-128"/>
                <a:cs typeface="Arial" pitchFamily="34" charset="0"/>
              </a:rPr>
              <a:t>Frustum partitioning needed</a:t>
            </a:r>
            <a:endParaRPr lang="en-CA" sz="2800" dirty="0" smtClean="0"/>
          </a:p>
          <a:p>
            <a:pPr lvl="1" rtl="0" eaLnBrk="1" latinLnBrk="0" hangingPunct="1"/>
            <a:r>
              <a:rPr lang="en-CA" sz="2400" kern="1200" dirty="0" smtClean="0">
                <a:solidFill>
                  <a:schemeClr val="tx1"/>
                </a:solidFill>
                <a:latin typeface="Arial" pitchFamily="34" charset="0"/>
                <a:ea typeface="ＭＳ Ｐゴシック" charset="-128"/>
                <a:cs typeface="Arial" pitchFamily="34" charset="0"/>
              </a:rPr>
              <a:t>Z-partitioning is simple with good results</a:t>
            </a:r>
          </a:p>
          <a:p>
            <a:pPr lvl="2" rtl="0" eaLnBrk="1" latinLnBrk="0" hangingPunct="1"/>
            <a:r>
              <a:rPr lang="en-CA" sz="2000" kern="1200" dirty="0" smtClean="0">
                <a:solidFill>
                  <a:schemeClr val="tx1"/>
                </a:solidFill>
                <a:latin typeface="Arial" pitchFamily="34" charset="0"/>
                <a:ea typeface="ＭＳ Ｐゴシック" charset="-128"/>
                <a:cs typeface="Arial" pitchFamily="34" charset="0"/>
              </a:rPr>
              <a:t>[Lloyd et al. 2006]</a:t>
            </a:r>
          </a:p>
          <a:p>
            <a:pPr lvl="2" rtl="0" eaLnBrk="1" latinLnBrk="0" hangingPunct="1"/>
            <a:r>
              <a:rPr lang="en-CA" sz="2000" kern="1200" dirty="0" smtClean="0">
                <a:solidFill>
                  <a:schemeClr val="tx1"/>
                </a:solidFill>
                <a:latin typeface="Arial" pitchFamily="34" charset="0"/>
                <a:ea typeface="ＭＳ Ｐゴシック" charset="-128"/>
                <a:cs typeface="Arial" pitchFamily="34" charset="0"/>
              </a:rPr>
              <a:t>Also called “cascaded shadow maps” [Engel 2006]</a:t>
            </a:r>
          </a:p>
          <a:p>
            <a:pPr lvl="2" rtl="0" eaLnBrk="1" latinLnBrk="0" hangingPunct="1"/>
            <a:r>
              <a:rPr lang="en-CA" dirty="0" smtClean="0"/>
              <a:t>Forms the basis for this work</a:t>
            </a:r>
            <a:endParaRPr lang="en-CA" sz="2000" kern="1200" dirty="0" smtClean="0">
              <a:solidFill>
                <a:schemeClr val="tx1"/>
              </a:solidFill>
              <a:latin typeface="Arial" pitchFamily="34" charset="0"/>
              <a:ea typeface="ＭＳ Ｐゴシック" charset="-128"/>
              <a:cs typeface="Arial" pitchFamily="34" charset="0"/>
            </a:endParaRPr>
          </a:p>
          <a:p>
            <a:pPr lvl="1" rtl="0" eaLnBrk="1" latinLnBrk="0" hangingPunct="1"/>
            <a:r>
              <a:rPr lang="en-CA" sz="2400" kern="1200" dirty="0" smtClean="0">
                <a:solidFill>
                  <a:schemeClr val="tx1"/>
                </a:solidFill>
                <a:latin typeface="Arial" pitchFamily="34" charset="0"/>
                <a:ea typeface="ＭＳ Ｐゴシック" charset="-128"/>
                <a:cs typeface="Arial" pitchFamily="34" charset="0"/>
              </a:rPr>
              <a:t>Warping can be used, but partitioning is required</a:t>
            </a:r>
            <a:endParaRPr lang="en-CA" dirty="0" smtClean="0"/>
          </a:p>
          <a:p>
            <a:pPr lvl="1" rtl="0" eaLnBrk="1" latinLnBrk="0" hangingPunct="1"/>
            <a:r>
              <a:rPr lang="en-CA" sz="2400" kern="1200" dirty="0" smtClean="0">
                <a:solidFill>
                  <a:schemeClr val="tx1"/>
                </a:solidFill>
                <a:latin typeface="Arial" pitchFamily="34" charset="0"/>
                <a:ea typeface="ＭＳ Ｐゴシック" charset="-128"/>
                <a:cs typeface="Arial" pitchFamily="34" charset="0"/>
              </a:rPr>
              <a:t>Addresses perspective aliasing</a:t>
            </a:r>
          </a:p>
        </p:txBody>
      </p:sp>
      <p:sp>
        <p:nvSpPr>
          <p:cNvPr id="6" name="Date Placeholder 5"/>
          <p:cNvSpPr>
            <a:spLocks noGrp="1"/>
          </p:cNvSpPr>
          <p:nvPr>
            <p:ph type="dt" sz="half" idx="10"/>
          </p:nvPr>
        </p:nvSpPr>
        <p:spPr/>
        <p:txBody>
          <a:bodyPr/>
          <a:lstStyle/>
          <a:p>
            <a:pPr>
              <a:defRPr/>
            </a:pPr>
            <a:fld id="{9E60DCB2-95BA-421E-A58B-3BAAAF83ACBB}"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4</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Related Work</a:t>
            </a:r>
            <a:endParaRPr lang="en-CA" dirty="0"/>
          </a:p>
        </p:txBody>
      </p:sp>
      <p:sp>
        <p:nvSpPr>
          <p:cNvPr id="3" name="Content Placeholder 2"/>
          <p:cNvSpPr>
            <a:spLocks noGrp="1"/>
          </p:cNvSpPr>
          <p:nvPr>
            <p:ph idx="1"/>
          </p:nvPr>
        </p:nvSpPr>
        <p:spPr/>
        <p:txBody>
          <a:bodyPr/>
          <a:lstStyle/>
          <a:p>
            <a:pPr rtl="0" eaLnBrk="1" latinLnBrk="0" hangingPunct="1"/>
            <a:r>
              <a:rPr lang="en-CA" sz="2800" kern="1200" baseline="0" dirty="0" smtClean="0">
                <a:solidFill>
                  <a:schemeClr val="tx1"/>
                </a:solidFill>
                <a:latin typeface="Arial" pitchFamily="34" charset="0"/>
                <a:ea typeface="ＭＳ Ｐゴシック" charset="-128"/>
                <a:cs typeface="Arial" pitchFamily="34" charset="0"/>
              </a:rPr>
              <a:t>Projective aliasing is</a:t>
            </a:r>
            <a:r>
              <a:rPr lang="en-CA" sz="2800" kern="1200" dirty="0" smtClean="0">
                <a:solidFill>
                  <a:schemeClr val="tx1"/>
                </a:solidFill>
                <a:latin typeface="Arial" pitchFamily="34" charset="0"/>
                <a:ea typeface="ＭＳ Ｐゴシック" charset="-128"/>
                <a:cs typeface="Arial" pitchFamily="34" charset="0"/>
              </a:rPr>
              <a:t> hard</a:t>
            </a:r>
          </a:p>
          <a:p>
            <a:pPr lvl="1" rtl="0" eaLnBrk="1" latinLnBrk="0" hangingPunct="1"/>
            <a:r>
              <a:rPr lang="en-CA" sz="2400" kern="1200" dirty="0" smtClean="0">
                <a:solidFill>
                  <a:schemeClr val="tx1"/>
                </a:solidFill>
                <a:latin typeface="Arial" pitchFamily="34" charset="0"/>
                <a:ea typeface="ＭＳ Ｐゴシック" charset="-128"/>
                <a:cs typeface="Arial" pitchFamily="34" charset="0"/>
              </a:rPr>
              <a:t>Irregular and unbounded</a:t>
            </a:r>
            <a:endParaRPr lang="en-CA" dirty="0" smtClean="0"/>
          </a:p>
          <a:p>
            <a:pPr lvl="1" rtl="0" eaLnBrk="1" latinLnBrk="0" hangingPunct="1"/>
            <a:r>
              <a:rPr lang="en-CA" sz="2400" kern="1200" dirty="0" smtClean="0">
                <a:solidFill>
                  <a:schemeClr val="tx1"/>
                </a:solidFill>
                <a:latin typeface="Arial" pitchFamily="34" charset="0"/>
                <a:ea typeface="ＭＳ Ｐゴシック" charset="-128"/>
                <a:cs typeface="Arial" pitchFamily="34" charset="0"/>
              </a:rPr>
              <a:t>Good partitioning helps but doesn’t solve this aliasing</a:t>
            </a:r>
            <a:endParaRPr lang="en-CA" dirty="0" smtClean="0"/>
          </a:p>
          <a:p>
            <a:pPr lvl="1" rtl="0" eaLnBrk="1" latinLnBrk="0" hangingPunct="1"/>
            <a:r>
              <a:rPr lang="en-CA" sz="2400" kern="1200" dirty="0" smtClean="0">
                <a:solidFill>
                  <a:schemeClr val="tx1"/>
                </a:solidFill>
                <a:latin typeface="Arial" pitchFamily="34" charset="0"/>
                <a:ea typeface="ＭＳ Ｐゴシック" charset="-128"/>
                <a:cs typeface="Arial" pitchFamily="34" charset="0"/>
              </a:rPr>
              <a:t>Difficult to address with fixed performance</a:t>
            </a:r>
            <a:endParaRPr lang="en-CA" dirty="0" smtClean="0"/>
          </a:p>
          <a:p>
            <a:pPr marL="342900" marR="0" lvl="0" indent="-342900" algn="l" defTabSz="457200" rtl="0" eaLnBrk="1" fontAlgn="base" latinLnBrk="0" hangingPunct="1">
              <a:lnSpc>
                <a:spcPct val="100000"/>
              </a:lnSpc>
              <a:spcBef>
                <a:spcPct val="20000"/>
              </a:spcBef>
              <a:spcAft>
                <a:spcPct val="0"/>
              </a:spcAft>
              <a:buClrTx/>
              <a:buSzTx/>
              <a:buFont typeface="Arial" charset="0"/>
              <a:buChar char="•"/>
              <a:tabLst/>
              <a:defRPr/>
            </a:pPr>
            <a:r>
              <a:rPr lang="en-CA" sz="2800" kern="1200" baseline="0" dirty="0" smtClean="0">
                <a:solidFill>
                  <a:schemeClr val="tx1"/>
                </a:solidFill>
                <a:latin typeface="Arial" pitchFamily="34" charset="0"/>
                <a:ea typeface="ＭＳ Ｐゴシック" charset="-128"/>
                <a:cs typeface="Arial" pitchFamily="34" charset="0"/>
              </a:rPr>
              <a:t>Suffer</a:t>
            </a:r>
            <a:r>
              <a:rPr lang="en-CA" sz="2800" kern="1200" dirty="0" smtClean="0">
                <a:solidFill>
                  <a:schemeClr val="tx1"/>
                </a:solidFill>
                <a:latin typeface="Arial" pitchFamily="34" charset="0"/>
                <a:ea typeface="ＭＳ Ｐゴシック" charset="-128"/>
                <a:cs typeface="Arial" pitchFamily="34" charset="0"/>
              </a:rPr>
              <a:t> in performance but maintain quality:</a:t>
            </a:r>
          </a:p>
          <a:p>
            <a:pPr lvl="1" rtl="0" eaLnBrk="1" latinLnBrk="0" hangingPunct="1"/>
            <a:r>
              <a:rPr lang="en-CA" sz="2400" kern="1200" baseline="0" dirty="0" smtClean="0">
                <a:solidFill>
                  <a:schemeClr val="tx1"/>
                </a:solidFill>
                <a:latin typeface="Arial" pitchFamily="34" charset="0"/>
                <a:ea typeface="ＭＳ Ｐゴシック" charset="-128"/>
                <a:cs typeface="Arial" pitchFamily="34" charset="0"/>
              </a:rPr>
              <a:t>Resolution-Matched SMs [</a:t>
            </a:r>
            <a:r>
              <a:rPr lang="en-CA" sz="2400" kern="1200" baseline="0" dirty="0" err="1" smtClean="0">
                <a:solidFill>
                  <a:schemeClr val="tx1"/>
                </a:solidFill>
                <a:latin typeface="Arial" pitchFamily="34" charset="0"/>
                <a:ea typeface="ＭＳ Ｐゴシック" charset="-128"/>
                <a:cs typeface="Arial" pitchFamily="34" charset="0"/>
              </a:rPr>
              <a:t>Lefohn</a:t>
            </a:r>
            <a:r>
              <a:rPr lang="en-CA" sz="2400" kern="1200" baseline="0" dirty="0" smtClean="0">
                <a:solidFill>
                  <a:schemeClr val="tx1"/>
                </a:solidFill>
                <a:latin typeface="Arial" pitchFamily="34" charset="0"/>
                <a:ea typeface="ＭＳ Ｐゴシック" charset="-128"/>
                <a:cs typeface="Arial" pitchFamily="34" charset="0"/>
              </a:rPr>
              <a:t> et al. 2007] </a:t>
            </a:r>
          </a:p>
          <a:p>
            <a:pPr lvl="1" rtl="0" eaLnBrk="1" latinLnBrk="0" hangingPunct="1"/>
            <a:r>
              <a:rPr lang="en-CA" sz="2400" kern="1200" baseline="0" dirty="0" smtClean="0">
                <a:solidFill>
                  <a:schemeClr val="tx1"/>
                </a:solidFill>
                <a:latin typeface="Arial" pitchFamily="34" charset="0"/>
                <a:ea typeface="ＭＳ Ｐゴシック" charset="-128"/>
                <a:cs typeface="Arial" pitchFamily="34" charset="0"/>
              </a:rPr>
              <a:t>Irregular</a:t>
            </a:r>
            <a:r>
              <a:rPr lang="en-CA" sz="2400" kern="1200" dirty="0" smtClean="0">
                <a:solidFill>
                  <a:schemeClr val="tx1"/>
                </a:solidFill>
                <a:latin typeface="Arial" pitchFamily="34" charset="0"/>
                <a:ea typeface="ＭＳ Ｐゴシック" charset="-128"/>
                <a:cs typeface="Arial" pitchFamily="34" charset="0"/>
              </a:rPr>
              <a:t> Z-Buffer [Johnson et al. 2005]</a:t>
            </a:r>
            <a:endParaRPr lang="en-CA" dirty="0" smtClean="0"/>
          </a:p>
        </p:txBody>
      </p:sp>
      <p:sp>
        <p:nvSpPr>
          <p:cNvPr id="4" name="Date Placeholder 3"/>
          <p:cNvSpPr>
            <a:spLocks noGrp="1"/>
          </p:cNvSpPr>
          <p:nvPr>
            <p:ph type="dt" sz="half" idx="10"/>
          </p:nvPr>
        </p:nvSpPr>
        <p:spPr/>
        <p:txBody>
          <a:bodyPr/>
          <a:lstStyle/>
          <a:p>
            <a:pPr>
              <a:defRPr/>
            </a:pPr>
            <a:fld id="{CEA7077E-2A02-4EC6-98F5-55497740617E}" type="datetime1">
              <a:rPr lang="en-US" smtClean="0"/>
              <a:pPr>
                <a:defRPr/>
              </a:pPr>
              <a:t>7/22/2010</a:t>
            </a:fld>
            <a:endParaRPr lang="en-US"/>
          </a:p>
        </p:txBody>
      </p:sp>
      <p:sp>
        <p:nvSpPr>
          <p:cNvPr id="5" name="Footer Placeholder 4"/>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
        <p:nvSpPr>
          <p:cNvPr id="6" name="Slide Number Placeholder 5"/>
          <p:cNvSpPr>
            <a:spLocks noGrp="1"/>
          </p:cNvSpPr>
          <p:nvPr>
            <p:ph type="sldNum" sz="quarter" idx="12"/>
          </p:nvPr>
        </p:nvSpPr>
        <p:spPr/>
        <p:txBody>
          <a:bodyPr/>
          <a:lstStyle/>
          <a:p>
            <a:pPr>
              <a:defRPr/>
            </a:pPr>
            <a:fld id="{89929435-6BBC-435D-9DCB-1B0125489FA4}"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Z-Partitioning</a:t>
            </a:r>
            <a:endParaRPr lang="en-CA" dirty="0"/>
          </a:p>
        </p:txBody>
      </p:sp>
      <p:sp>
        <p:nvSpPr>
          <p:cNvPr id="3" name="Content Placeholder 2"/>
          <p:cNvSpPr>
            <a:spLocks noGrp="1"/>
          </p:cNvSpPr>
          <p:nvPr>
            <p:ph sz="quarter" idx="1"/>
          </p:nvPr>
        </p:nvSpPr>
        <p:spPr/>
        <p:txBody>
          <a:bodyPr/>
          <a:lstStyle/>
          <a:p>
            <a:r>
              <a:rPr lang="en-CA" dirty="0" smtClean="0"/>
              <a:t>Split camera frustum in Z</a:t>
            </a:r>
          </a:p>
          <a:p>
            <a:r>
              <a:rPr lang="en-CA" dirty="0" smtClean="0"/>
              <a:t>Use different shadow maps for each partition</a:t>
            </a:r>
            <a:endParaRPr lang="en-CA" dirty="0"/>
          </a:p>
        </p:txBody>
      </p:sp>
      <p:pic>
        <p:nvPicPr>
          <p:cNvPr id="6" name="Picture 6" descr="C:\Fraps\Screenshots\pp_lightspace_frustumpartitions.png"/>
          <p:cNvPicPr>
            <a:picLocks noChangeAspect="1" noChangeArrowheads="1"/>
          </p:cNvPicPr>
          <p:nvPr/>
        </p:nvPicPr>
        <p:blipFill>
          <a:blip r:embed="rId3" cstate="print"/>
          <a:srcRect/>
          <a:stretch>
            <a:fillRect/>
          </a:stretch>
        </p:blipFill>
        <p:spPr bwMode="auto">
          <a:xfrm>
            <a:off x="2630413" y="2303431"/>
            <a:ext cx="3883175" cy="2290794"/>
          </a:xfrm>
          <a:prstGeom prst="rect">
            <a:avLst/>
          </a:prstGeom>
          <a:noFill/>
        </p:spPr>
      </p:pic>
      <p:sp>
        <p:nvSpPr>
          <p:cNvPr id="8" name="Date Placeholder 7"/>
          <p:cNvSpPr>
            <a:spLocks noGrp="1"/>
          </p:cNvSpPr>
          <p:nvPr>
            <p:ph type="dt" sz="half" idx="10"/>
          </p:nvPr>
        </p:nvSpPr>
        <p:spPr/>
        <p:txBody>
          <a:bodyPr/>
          <a:lstStyle/>
          <a:p>
            <a:pPr>
              <a:defRPr/>
            </a:pPr>
            <a:fld id="{8A7F63DB-1A99-4FD6-ABC4-BD49213D6378}" type="datetime1">
              <a:rPr lang="en-US" smtClean="0"/>
              <a:pPr>
                <a:defRPr/>
              </a:pPr>
              <a:t>7/22/2010</a:t>
            </a:fld>
            <a:endParaRPr lang="en-US"/>
          </a:p>
        </p:txBody>
      </p:sp>
      <p:sp>
        <p:nvSpPr>
          <p:cNvPr id="9" name="Slide Number Placeholder 8"/>
          <p:cNvSpPr>
            <a:spLocks noGrp="1"/>
          </p:cNvSpPr>
          <p:nvPr>
            <p:ph type="sldNum" sz="quarter" idx="12"/>
          </p:nvPr>
        </p:nvSpPr>
        <p:spPr/>
        <p:txBody>
          <a:bodyPr/>
          <a:lstStyle/>
          <a:p>
            <a:pPr>
              <a:defRPr/>
            </a:pPr>
            <a:fld id="{89929435-6BBC-435D-9DCB-1B0125489FA4}" type="slidenum">
              <a:rPr lang="en-US" smtClean="0"/>
              <a:pPr>
                <a:defRPr/>
              </a:pPr>
              <a:t>6</a:t>
            </a:fld>
            <a:endParaRPr lang="en-US"/>
          </a:p>
        </p:txBody>
      </p:sp>
      <p:sp>
        <p:nvSpPr>
          <p:cNvPr id="10" name="Footer Placeholder 9"/>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Z-Partitioning</a:t>
            </a:r>
            <a:endParaRPr lang="en-CA" dirty="0"/>
          </a:p>
        </p:txBody>
      </p:sp>
      <p:pic>
        <p:nvPicPr>
          <p:cNvPr id="5" name="Picture 5" descr="C:\Fraps\Screenshots\pp_partitions.png"/>
          <p:cNvPicPr>
            <a:picLocks noChangeAspect="1" noChangeArrowheads="1"/>
          </p:cNvPicPr>
          <p:nvPr/>
        </p:nvPicPr>
        <p:blipFill>
          <a:blip r:embed="rId3" cstate="print"/>
          <a:srcRect/>
          <a:stretch>
            <a:fillRect/>
          </a:stretch>
        </p:blipFill>
        <p:spPr bwMode="auto">
          <a:xfrm>
            <a:off x="576000" y="1080000"/>
            <a:ext cx="6096000" cy="3429000"/>
          </a:xfrm>
          <a:prstGeom prst="rect">
            <a:avLst/>
          </a:prstGeom>
          <a:noFill/>
        </p:spPr>
      </p:pic>
      <p:sp>
        <p:nvSpPr>
          <p:cNvPr id="7" name="Date Placeholder 6"/>
          <p:cNvSpPr>
            <a:spLocks noGrp="1"/>
          </p:cNvSpPr>
          <p:nvPr>
            <p:ph type="dt" sz="half" idx="10"/>
          </p:nvPr>
        </p:nvSpPr>
        <p:spPr/>
        <p:txBody>
          <a:bodyPr/>
          <a:lstStyle/>
          <a:p>
            <a:pPr>
              <a:defRPr/>
            </a:pPr>
            <a:fld id="{445532E4-2957-4D89-960D-F1D8923A2DB4}" type="datetime1">
              <a:rPr lang="en-US" smtClean="0"/>
              <a:pPr>
                <a:defRPr/>
              </a:pPr>
              <a:t>7/22/2010</a:t>
            </a:fld>
            <a:endParaRPr lang="en-US"/>
          </a:p>
        </p:txBody>
      </p:sp>
      <p:sp>
        <p:nvSpPr>
          <p:cNvPr id="8" name="Slide Number Placeholder 7"/>
          <p:cNvSpPr>
            <a:spLocks noGrp="1"/>
          </p:cNvSpPr>
          <p:nvPr>
            <p:ph type="sldNum" sz="quarter" idx="12"/>
          </p:nvPr>
        </p:nvSpPr>
        <p:spPr/>
        <p:txBody>
          <a:bodyPr/>
          <a:lstStyle/>
          <a:p>
            <a:pPr>
              <a:defRPr/>
            </a:pPr>
            <a:fld id="{89929435-6BBC-435D-9DCB-1B0125489FA4}" type="slidenum">
              <a:rPr lang="en-US" smtClean="0"/>
              <a:pPr>
                <a:defRPr/>
              </a:pPr>
              <a:t>7</a:t>
            </a:fld>
            <a:endParaRPr lang="en-US"/>
          </a:p>
        </p:txBody>
      </p:sp>
      <p:sp>
        <p:nvSpPr>
          <p:cNvPr id="9" name="Footer Placeholder 8"/>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Z-Partitioning</a:t>
            </a:r>
            <a:endParaRPr lang="en-CA" dirty="0"/>
          </a:p>
        </p:txBody>
      </p:sp>
      <p:sp>
        <p:nvSpPr>
          <p:cNvPr id="3" name="Content Placeholder 2"/>
          <p:cNvSpPr>
            <a:spLocks noGrp="1"/>
          </p:cNvSpPr>
          <p:nvPr>
            <p:ph sz="quarter" idx="1"/>
          </p:nvPr>
        </p:nvSpPr>
        <p:spPr/>
        <p:txBody>
          <a:bodyPr/>
          <a:lstStyle/>
          <a:p>
            <a:pPr lvl="0"/>
            <a:r>
              <a:rPr lang="en-CA" dirty="0" smtClean="0"/>
              <a:t>Fixed</a:t>
            </a:r>
            <a:r>
              <a:rPr lang="en-CA" baseline="0" dirty="0" smtClean="0"/>
              <a:t> performance and memory cost</a:t>
            </a:r>
          </a:p>
          <a:p>
            <a:pPr lvl="1"/>
            <a:r>
              <a:rPr lang="en-CA" baseline="0" dirty="0" smtClean="0"/>
              <a:t>Choose number of partitions and resolution of each</a:t>
            </a:r>
          </a:p>
          <a:p>
            <a:pPr lvl="0"/>
            <a:r>
              <a:rPr lang="en-CA" dirty="0" smtClean="0"/>
              <a:t>Orthogonal to most</a:t>
            </a:r>
            <a:r>
              <a:rPr lang="en-CA" baseline="0" dirty="0" smtClean="0"/>
              <a:t> other algorithms</a:t>
            </a:r>
          </a:p>
          <a:p>
            <a:pPr lvl="1"/>
            <a:r>
              <a:rPr lang="en-CA" dirty="0" smtClean="0"/>
              <a:t>Each</a:t>
            </a:r>
            <a:r>
              <a:rPr lang="en-CA" baseline="0" dirty="0" smtClean="0"/>
              <a:t> partition is just like a normal shadow map!</a:t>
            </a:r>
          </a:p>
          <a:p>
            <a:r>
              <a:rPr lang="en-CA" dirty="0" smtClean="0"/>
              <a:t>Open questions:</a:t>
            </a:r>
          </a:p>
          <a:p>
            <a:pPr lvl="1"/>
            <a:r>
              <a:rPr lang="en-CA" dirty="0" smtClean="0"/>
              <a:t>Where to split the frustum (in Z)?</a:t>
            </a:r>
          </a:p>
          <a:p>
            <a:pPr lvl="1"/>
            <a:r>
              <a:rPr lang="en-CA" dirty="0" smtClean="0"/>
              <a:t>Where to put the shadow maps in light space</a:t>
            </a:r>
            <a:r>
              <a:rPr lang="en-CA" dirty="0" smtClean="0"/>
              <a:t>?</a:t>
            </a:r>
            <a:endParaRPr lang="en-CA" baseline="0" dirty="0" smtClean="0"/>
          </a:p>
        </p:txBody>
      </p:sp>
      <p:sp>
        <p:nvSpPr>
          <p:cNvPr id="6" name="Date Placeholder 5"/>
          <p:cNvSpPr>
            <a:spLocks noGrp="1"/>
          </p:cNvSpPr>
          <p:nvPr>
            <p:ph type="dt" sz="half" idx="10"/>
          </p:nvPr>
        </p:nvSpPr>
        <p:spPr/>
        <p:txBody>
          <a:bodyPr/>
          <a:lstStyle/>
          <a:p>
            <a:pPr>
              <a:defRPr/>
            </a:pPr>
            <a:fld id="{F79C363D-E4B9-49B9-AC18-0FCA914CF0F0}"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8</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to Partition</a:t>
            </a:r>
            <a:r>
              <a:rPr lang="en-CA" baseline="0" dirty="0" smtClean="0"/>
              <a:t> Z?</a:t>
            </a:r>
            <a:endParaRPr lang="en-CA" dirty="0"/>
          </a:p>
        </p:txBody>
      </p:sp>
      <p:sp>
        <p:nvSpPr>
          <p:cNvPr id="3" name="Content Placeholder 2"/>
          <p:cNvSpPr>
            <a:spLocks noGrp="1"/>
          </p:cNvSpPr>
          <p:nvPr>
            <p:ph sz="quarter" idx="1"/>
          </p:nvPr>
        </p:nvSpPr>
        <p:spPr/>
        <p:txBody>
          <a:bodyPr/>
          <a:lstStyle/>
          <a:p>
            <a:r>
              <a:rPr lang="en-CA" dirty="0" smtClean="0"/>
              <a:t>Logarithmic</a:t>
            </a:r>
            <a:r>
              <a:rPr lang="en-CA" baseline="0" dirty="0" smtClean="0"/>
              <a:t> is best [Lloyd et al. 2006]</a:t>
            </a:r>
          </a:p>
          <a:p>
            <a:pPr lvl="1"/>
            <a:r>
              <a:rPr lang="en-CA" baseline="0" dirty="0" smtClean="0"/>
              <a:t>But only if the entire Z range is covered!</a:t>
            </a:r>
          </a:p>
          <a:p>
            <a:pPr lvl="1"/>
            <a:r>
              <a:rPr lang="en-CA" baseline="0" dirty="0" smtClean="0"/>
              <a:t>Needs tight near/far planes</a:t>
            </a:r>
          </a:p>
          <a:p>
            <a:pPr lvl="0"/>
            <a:r>
              <a:rPr lang="en-CA" baseline="0" dirty="0" smtClean="0"/>
              <a:t>Parallel-Split Shadow Maps [Zhang et al. 2006]</a:t>
            </a:r>
          </a:p>
          <a:p>
            <a:pPr lvl="1"/>
            <a:r>
              <a:rPr lang="en-CA" baseline="0" dirty="0" smtClean="0"/>
              <a:t>Mix of logarithmic and uniform</a:t>
            </a:r>
          </a:p>
          <a:p>
            <a:pPr lvl="1"/>
            <a:r>
              <a:rPr lang="en-CA" baseline="0" dirty="0" smtClean="0"/>
              <a:t>Requires user to tune a parameter</a:t>
            </a:r>
          </a:p>
          <a:p>
            <a:pPr lvl="2"/>
            <a:r>
              <a:rPr lang="en-CA" baseline="0" dirty="0" smtClean="0"/>
              <a:t>Optimal value related to tight near plane…</a:t>
            </a:r>
          </a:p>
        </p:txBody>
      </p:sp>
      <p:sp>
        <p:nvSpPr>
          <p:cNvPr id="6" name="Date Placeholder 5"/>
          <p:cNvSpPr>
            <a:spLocks noGrp="1"/>
          </p:cNvSpPr>
          <p:nvPr>
            <p:ph type="dt" sz="half" idx="10"/>
          </p:nvPr>
        </p:nvSpPr>
        <p:spPr/>
        <p:txBody>
          <a:bodyPr/>
          <a:lstStyle/>
          <a:p>
            <a:pPr>
              <a:defRPr/>
            </a:pPr>
            <a:fld id="{8837C41D-74A8-423A-B044-45C07A7C5F39}" type="datetime1">
              <a:rPr lang="en-US" smtClean="0"/>
              <a:pPr>
                <a:defRPr/>
              </a:pPr>
              <a:t>7/22/2010</a:t>
            </a:fld>
            <a:endParaRPr lang="en-US"/>
          </a:p>
        </p:txBody>
      </p:sp>
      <p:sp>
        <p:nvSpPr>
          <p:cNvPr id="7" name="Slide Number Placeholder 6"/>
          <p:cNvSpPr>
            <a:spLocks noGrp="1"/>
          </p:cNvSpPr>
          <p:nvPr>
            <p:ph type="sldNum" sz="quarter" idx="12"/>
          </p:nvPr>
        </p:nvSpPr>
        <p:spPr/>
        <p:txBody>
          <a:bodyPr/>
          <a:lstStyle/>
          <a:p>
            <a:pPr>
              <a:defRPr/>
            </a:pPr>
            <a:fld id="{89929435-6BBC-435D-9DCB-1B0125489FA4}" type="slidenum">
              <a:rPr lang="en-US" smtClean="0"/>
              <a:pPr>
                <a:defRPr/>
              </a:pPr>
              <a:t>9</a:t>
            </a:fld>
            <a:endParaRPr lang="en-US"/>
          </a:p>
        </p:txBody>
      </p:sp>
      <p:sp>
        <p:nvSpPr>
          <p:cNvPr id="8" name="Footer Placeholder 7"/>
          <p:cNvSpPr>
            <a:spLocks noGrp="1"/>
          </p:cNvSpPr>
          <p:nvPr>
            <p:ph type="ftr" sz="quarter" idx="11"/>
          </p:nvPr>
        </p:nvSpPr>
        <p:spPr/>
        <p:txBody>
          <a:bodyPr/>
          <a:lstStyle/>
          <a:p>
            <a:pPr>
              <a:defRPr/>
            </a:pPr>
            <a:r>
              <a:rPr lang="en-US" smtClean="0"/>
              <a:t>Advances in Real-Time Rendering Course</a:t>
            </a:r>
          </a:p>
          <a:p>
            <a:pPr>
              <a:defRPr/>
            </a:pPr>
            <a:r>
              <a:rPr lang="en-US" smtClean="0"/>
              <a:t> </a:t>
            </a:r>
            <a:r>
              <a:rPr lang="en-US" sz="1000" smtClean="0"/>
              <a:t>Siggraph 2010, Los Angeles, CA</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4697</TotalTime>
  <Words>3251</Words>
  <Application>Microsoft Office PowerPoint</Application>
  <PresentationFormat>On-screen Show (16:9)</PresentationFormat>
  <Paragraphs>427</Paragraphs>
  <Slides>33</Slides>
  <Notes>30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Sample Distribution Shadow Maps</vt:lpstr>
      <vt:lpstr>Shadowing Problem</vt:lpstr>
      <vt:lpstr>Naïve Shadow Mapping</vt:lpstr>
      <vt:lpstr>Related Work</vt:lpstr>
      <vt:lpstr>Related Work</vt:lpstr>
      <vt:lpstr>Z-Partitioning</vt:lpstr>
      <vt:lpstr>Z-Partitioning</vt:lpstr>
      <vt:lpstr>Z-Partitioning</vt:lpstr>
      <vt:lpstr>Where to Partition Z?</vt:lpstr>
      <vt:lpstr>Where to Partition Z?</vt:lpstr>
      <vt:lpstr>Static Partitions (PSSM)</vt:lpstr>
      <vt:lpstr>Where to Place Shadow Maps?</vt:lpstr>
      <vt:lpstr>Sample Distribution Shadow Maps</vt:lpstr>
      <vt:lpstr>Example: PSSM</vt:lpstr>
      <vt:lpstr>Example: PSSM Partitions</vt:lpstr>
      <vt:lpstr>Example: PSSM Light Space</vt:lpstr>
      <vt:lpstr>Example: PSSM Partitions</vt:lpstr>
      <vt:lpstr>Example: SDSM</vt:lpstr>
      <vt:lpstr>Example: SDSM Partitions</vt:lpstr>
      <vt:lpstr>Example: SDSM Light Space</vt:lpstr>
      <vt:lpstr>Example: SDSM Partitions</vt:lpstr>
      <vt:lpstr>Partitioning Variants</vt:lpstr>
      <vt:lpstr>Implementation</vt:lpstr>
      <vt:lpstr>Performance Overhead</vt:lpstr>
      <vt:lpstr>Performance (Full Frame Time)</vt:lpstr>
      <vt:lpstr>Higher Quality AND Faster??</vt:lpstr>
      <vt:lpstr>Frustum Culling Caveat</vt:lpstr>
      <vt:lpstr>Temporal Coherence</vt:lpstr>
      <vt:lpstr>Temporal Coherence</vt:lpstr>
      <vt:lpstr>Future Work</vt:lpstr>
      <vt:lpstr>References</vt:lpstr>
      <vt:lpstr>Acknowledgements</vt:lpstr>
      <vt:lpstr>Questions?</vt:lpstr>
    </vt:vector>
  </TitlesOfParts>
  <Company>Northeastern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Real-Time Rendering</dc:title>
  <dc:creator>Natalya Tatarchuk</dc:creator>
  <cp:lastModifiedBy>Andrew Lauritzen</cp:lastModifiedBy>
  <cp:revision>143</cp:revision>
  <dcterms:created xsi:type="dcterms:W3CDTF">2010-04-07T23:52:34Z</dcterms:created>
  <dcterms:modified xsi:type="dcterms:W3CDTF">2010-07-24T04:01:06Z</dcterms:modified>
</cp:coreProperties>
</file>