
<file path=[Content_Types].xml><?xml version="1.0" encoding="utf-8"?>
<Types xmlns="http://schemas.openxmlformats.org/package/2006/content-types">
  <Default Extension="png" ContentType="image/png"/>
  <Default Extension="bin" ContentType="application/vnd.openxmlformats-officedocument.oleObject"/>
  <Default Extension="bmp" ContentType="image/bmp"/>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1"/>
  </p:notesMasterIdLst>
  <p:sldIdLst>
    <p:sldId id="258" r:id="rId2"/>
    <p:sldId id="278" r:id="rId3"/>
    <p:sldId id="303" r:id="rId4"/>
    <p:sldId id="408" r:id="rId5"/>
    <p:sldId id="409" r:id="rId6"/>
    <p:sldId id="410" r:id="rId7"/>
    <p:sldId id="411" r:id="rId8"/>
    <p:sldId id="412" r:id="rId9"/>
    <p:sldId id="413" r:id="rId10"/>
    <p:sldId id="414" r:id="rId11"/>
    <p:sldId id="429" r:id="rId12"/>
    <p:sldId id="415" r:id="rId13"/>
    <p:sldId id="416" r:id="rId14"/>
    <p:sldId id="417" r:id="rId15"/>
    <p:sldId id="418" r:id="rId16"/>
    <p:sldId id="419" r:id="rId17"/>
    <p:sldId id="420" r:id="rId18"/>
    <p:sldId id="421" r:id="rId19"/>
    <p:sldId id="422" r:id="rId20"/>
    <p:sldId id="423" r:id="rId21"/>
    <p:sldId id="426" r:id="rId22"/>
    <p:sldId id="424" r:id="rId23"/>
    <p:sldId id="425" r:id="rId24"/>
    <p:sldId id="433" r:id="rId25"/>
    <p:sldId id="430" r:id="rId26"/>
    <p:sldId id="431" r:id="rId27"/>
    <p:sldId id="432" r:id="rId28"/>
    <p:sldId id="294" r:id="rId29"/>
    <p:sldId id="428" r:id="rId30"/>
    <p:sldId id="427" r:id="rId31"/>
    <p:sldId id="322" r:id="rId32"/>
    <p:sldId id="300" r:id="rId33"/>
    <p:sldId id="323" r:id="rId34"/>
    <p:sldId id="393" r:id="rId35"/>
    <p:sldId id="395" r:id="rId36"/>
    <p:sldId id="328" r:id="rId37"/>
    <p:sldId id="385" r:id="rId38"/>
    <p:sldId id="394" r:id="rId39"/>
    <p:sldId id="284" r:id="rId40"/>
    <p:sldId id="326" r:id="rId41"/>
    <p:sldId id="384" r:id="rId42"/>
    <p:sldId id="336" r:id="rId43"/>
    <p:sldId id="325" r:id="rId44"/>
    <p:sldId id="405" r:id="rId45"/>
    <p:sldId id="406" r:id="rId46"/>
    <p:sldId id="351" r:id="rId47"/>
    <p:sldId id="353" r:id="rId48"/>
    <p:sldId id="352" r:id="rId49"/>
    <p:sldId id="354" r:id="rId50"/>
    <p:sldId id="396" r:id="rId51"/>
    <p:sldId id="288" r:id="rId52"/>
    <p:sldId id="309" r:id="rId53"/>
    <p:sldId id="344" r:id="rId54"/>
    <p:sldId id="350" r:id="rId55"/>
    <p:sldId id="397" r:id="rId56"/>
    <p:sldId id="355" r:id="rId57"/>
    <p:sldId id="392" r:id="rId58"/>
    <p:sldId id="302" r:id="rId59"/>
    <p:sldId id="348" r:id="rId60"/>
    <p:sldId id="349" r:id="rId61"/>
    <p:sldId id="308" r:id="rId62"/>
    <p:sldId id="345" r:id="rId63"/>
    <p:sldId id="398" r:id="rId64"/>
    <p:sldId id="298" r:id="rId65"/>
    <p:sldId id="366" r:id="rId66"/>
    <p:sldId id="316" r:id="rId67"/>
    <p:sldId id="364" r:id="rId68"/>
    <p:sldId id="365" r:id="rId69"/>
    <p:sldId id="367" r:id="rId70"/>
    <p:sldId id="399" r:id="rId71"/>
    <p:sldId id="332" r:id="rId72"/>
    <p:sldId id="404" r:id="rId73"/>
    <p:sldId id="330" r:id="rId74"/>
    <p:sldId id="407" r:id="rId75"/>
    <p:sldId id="334" r:id="rId76"/>
    <p:sldId id="331" r:id="rId77"/>
    <p:sldId id="434" r:id="rId78"/>
    <p:sldId id="333" r:id="rId79"/>
    <p:sldId id="400" r:id="rId80"/>
    <p:sldId id="403" r:id="rId81"/>
    <p:sldId id="293" r:id="rId82"/>
    <p:sldId id="401" r:id="rId83"/>
    <p:sldId id="402" r:id="rId84"/>
    <p:sldId id="346" r:id="rId85"/>
    <p:sldId id="319" r:id="rId86"/>
    <p:sldId id="357" r:id="rId87"/>
    <p:sldId id="358" r:id="rId88"/>
    <p:sldId id="359" r:id="rId89"/>
    <p:sldId id="360" r:id="rId90"/>
    <p:sldId id="356" r:id="rId91"/>
    <p:sldId id="327" r:id="rId92"/>
    <p:sldId id="320" r:id="rId93"/>
    <p:sldId id="321" r:id="rId94"/>
    <p:sldId id="386" r:id="rId95"/>
    <p:sldId id="387" r:id="rId96"/>
    <p:sldId id="388" r:id="rId97"/>
    <p:sldId id="389" r:id="rId98"/>
    <p:sldId id="390" r:id="rId99"/>
    <p:sldId id="361" r:id="rId100"/>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54946" autoAdjust="0"/>
  </p:normalViewPr>
  <p:slideViewPr>
    <p:cSldViewPr snapToGrid="0" snapToObjects="1">
      <p:cViewPr>
        <p:scale>
          <a:sx n="64" d="100"/>
          <a:sy n="64" d="100"/>
        </p:scale>
        <p:origin x="-3000" y="-1488"/>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ea typeface="ＭＳ Ｐゴシック" pitchFamily="-112" charset="-128"/>
                <a:cs typeface="+mn-cs"/>
              </a:defRPr>
            </a:lvl1pPr>
          </a:lstStyle>
          <a:p>
            <a:pPr>
              <a:defRPr/>
            </a:pPr>
            <a:fld id="{B56F341F-2E39-4D20-8FBC-3170D093C897}" type="datetime1">
              <a:rPr lang="en-US"/>
              <a:pPr>
                <a:defRPr/>
              </a:pPr>
              <a:t>8/18/2010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ea typeface="ＭＳ Ｐゴシック" pitchFamily="-112" charset="-128"/>
                <a:cs typeface="+mn-cs"/>
              </a:defRPr>
            </a:lvl1pPr>
          </a:lstStyle>
          <a:p>
            <a:pPr>
              <a:defRPr/>
            </a:pPr>
            <a:fld id="{0F6BBFA3-6040-4CAA-9493-B28909E2E45E}" type="slidenum">
              <a:rPr lang="en-US"/>
              <a:pPr>
                <a:defRPr/>
              </a:pPr>
              <a:t>‹#›</a:t>
            </a:fld>
            <a:endParaRPr lang="en-US"/>
          </a:p>
        </p:txBody>
      </p:sp>
    </p:spTree>
    <p:extLst>
      <p:ext uri="{BB962C8B-B14F-4D97-AF65-F5344CB8AC3E}">
        <p14:creationId xmlns:p14="http://schemas.microsoft.com/office/powerpoint/2010/main" val="308372849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ＭＳ Ｐゴシック" pitchFamily="-107"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renderwonk.com/publications/s2010-shading-course/hoffman/s2010_physically_based_shading_hoffman_b.pdf"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advances.realtimerendering.com/"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smtClean="0">
              <a:ea typeface="ＭＳ Ｐゴシック" pitchFamily="34" charset="-128"/>
            </a:endParaRPr>
          </a:p>
        </p:txBody>
      </p:sp>
      <p:sp>
        <p:nvSpPr>
          <p:cNvPr id="36868" name="Slide Number Placeholder 3"/>
          <p:cNvSpPr>
            <a:spLocks noGrp="1"/>
          </p:cNvSpPr>
          <p:nvPr>
            <p:ph type="sldNum" sz="quarter" idx="5"/>
          </p:nvPr>
        </p:nvSpPr>
        <p:spPr bwMode="auto">
          <a:ln>
            <a:miter lim="800000"/>
            <a:headEnd/>
            <a:tailEnd/>
          </a:ln>
        </p:spPr>
        <p:txBody>
          <a:bodyPr/>
          <a:lstStyle/>
          <a:p>
            <a:pPr>
              <a:defRPr/>
            </a:pPr>
            <a:fld id="{1F6D88B8-A5D3-4DFB-95F1-D8ABA8BD7F8A}" type="slidenum">
              <a:rPr lang="en-US" smtClean="0">
                <a:ea typeface="ＭＳ Ｐゴシック" pitchFamily="34" charset="-128"/>
              </a:rPr>
              <a:pPr>
                <a:defRPr/>
              </a:pPr>
              <a:t>1</a:t>
            </a:fld>
            <a:endParaRPr lang="en-US" dirty="0"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It is also</a:t>
            </a:r>
            <a:r>
              <a:rPr lang="en-US" baseline="0" dirty="0" smtClean="0"/>
              <a:t> </a:t>
            </a:r>
            <a:r>
              <a:rPr lang="en-US" dirty="0" smtClean="0"/>
              <a:t>generally correct for Xbox 360. However we need to take into</a:t>
            </a:r>
            <a:r>
              <a:rPr lang="en-US" baseline="0" dirty="0" smtClean="0"/>
              <a:t> account a different gamma curve used by Xbox’s GPU. It is a piecewise linear approximation to the power function of gamma transformation.</a:t>
            </a:r>
          </a:p>
          <a:p>
            <a:r>
              <a:rPr lang="en-US" baseline="0" dirty="0" smtClean="0"/>
              <a:t>This shifts the choice of color space even more towards the </a:t>
            </a:r>
            <a:r>
              <a:rPr lang="en-US" b="1" baseline="0" dirty="0" smtClean="0"/>
              <a:t>linear space</a:t>
            </a:r>
            <a:r>
              <a:rPr lang="en-US" baseline="0" dirty="0" smtClean="0"/>
              <a:t>. The median is lower for piecewise linear gamma curve: 90/255 (in linear space). That means it is </a:t>
            </a:r>
            <a:r>
              <a:rPr lang="en-US" b="1" baseline="0" dirty="0" smtClean="0"/>
              <a:t>25/255</a:t>
            </a:r>
            <a:r>
              <a:rPr lang="en-US" baseline="0" dirty="0" smtClean="0"/>
              <a:t> in gamma space! So, keeping the rule of thumb the same (if &gt;75% texels are above the median) leads us to the conclusion that the majority of textures could be beneficially stored in linear space for this platform.</a:t>
            </a:r>
          </a:p>
          <a:p>
            <a:r>
              <a:rPr lang="en-US" baseline="0" dirty="0" smtClean="0"/>
              <a:t>On the other hand it solves another very important issue of the Xbox 360’s GPU related to gamma-space textures automatically. Every time the texture stored in gamma space is fetched in the shader, the GPU does the digamma and then stores the result back into 8 bits into the texture cache. This is a default behavior and it definitely introduces a great precision loss. In order to avoid the unwanted quantization, one could customize the texture format and specify the desired filtering precision by adding _AS16 suffix to the format (see the Xbox 360 documentation for more information). But that would definitely lead to much higher texture cache pollution and a consequent performance degradation. </a:t>
            </a:r>
          </a:p>
          <a:p>
            <a:r>
              <a:rPr lang="en-US" baseline="0" dirty="0" smtClean="0"/>
              <a:t>However storing the majority of textures in linear space for this platform definitely solves this issue and further improves the color precision.</a:t>
            </a:r>
          </a:p>
          <a:p>
            <a:r>
              <a:rPr lang="en-US" baseline="0" dirty="0" smtClean="0"/>
              <a:t>So as a conclusion we’d like to highly recommend using linear space textures for Xbox 360.</a:t>
            </a:r>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11</a:t>
            </a:fld>
            <a:endParaRPr lang="en-US"/>
          </a:p>
        </p:txBody>
      </p:sp>
    </p:spTree>
    <p:extLst>
      <p:ext uri="{BB962C8B-B14F-4D97-AF65-F5344CB8AC3E}">
        <p14:creationId xmlns:p14="http://schemas.microsoft.com/office/powerpoint/2010/main" val="481524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a:t>
            </a:r>
            <a:r>
              <a:rPr lang="en-US" baseline="0" dirty="0" smtClean="0"/>
              <a:t> example bright gradient texture (all colors are above the median) stored in 16 b/</a:t>
            </a:r>
            <a:r>
              <a:rPr lang="en-US" baseline="0" dirty="0" err="1" smtClean="0"/>
              <a:t>ch</a:t>
            </a:r>
            <a:r>
              <a:rPr lang="en-US" baseline="0" dirty="0" smtClean="0"/>
              <a:t> shown on the left most image. The middle image shows the same texture stored in gamma space and exaggerated in order to show the color banding on the usual display. The right most image shows the original texture stored in linear space with the same exaggeration. </a:t>
            </a:r>
          </a:p>
          <a:p>
            <a:r>
              <a:rPr lang="en-US" baseline="0" dirty="0" smtClean="0"/>
              <a:t>It clearly shows the benefit of storing the bright textures in linear space. Note that this exaggeration could easily happen under some strong and/or contrast lighting conditions and using contrast tone mapping operator, like a filmic tone mapping.</a:t>
            </a:r>
            <a:endParaRPr lang="en-US"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12</a:t>
            </a:fld>
            <a:endParaRPr lang="en-US"/>
          </a:p>
        </p:txBody>
      </p:sp>
    </p:spTree>
    <p:extLst>
      <p:ext uri="{BB962C8B-B14F-4D97-AF65-F5344CB8AC3E}">
        <p14:creationId xmlns:p14="http://schemas.microsoft.com/office/powerpoint/2010/main" val="358973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rest slides of the texture compression part</a:t>
            </a:r>
            <a:r>
              <a:rPr lang="en-US" baseline="0" dirty="0" smtClean="0"/>
              <a:t> of the talk are devoted to the compression of normal maps.</a:t>
            </a:r>
          </a:p>
          <a:p>
            <a:r>
              <a:rPr lang="en-US" baseline="0" dirty="0" smtClean="0"/>
              <a:t>Historically, normal maps are being represented as a color maps. However the recent research in this area showed that the precision required to represent normals is much higher and heavily depends on the lighting conditions and the material properties.</a:t>
            </a:r>
          </a:p>
          <a:p>
            <a:r>
              <a:rPr lang="en-US" dirty="0" smtClean="0"/>
              <a:t>As normal maps are usually</a:t>
            </a:r>
            <a:r>
              <a:rPr lang="en-US" baseline="0" dirty="0" smtClean="0"/>
              <a:t> a result of the matching process of low-poly and high-poly model, it is always possible to extract the normals of a very high precision.</a:t>
            </a:r>
          </a:p>
          <a:p>
            <a:r>
              <a:rPr lang="en-US" baseline="0" dirty="0" smtClean="0"/>
              <a:t>Thus we recommend to modify the exporting tool you use in order to produce a 16bits/channel uncompressed normal map in order to be compressed further. This is a very important step, as the 8bits/channel normal maps introduce a huge error from the very beginning.</a:t>
            </a:r>
            <a:endParaRPr lang="en-US"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13</a:t>
            </a:fld>
            <a:endParaRPr lang="en-US"/>
          </a:p>
        </p:txBody>
      </p:sp>
    </p:spTree>
    <p:extLst>
      <p:ext uri="{BB962C8B-B14F-4D97-AF65-F5344CB8AC3E}">
        <p14:creationId xmlns:p14="http://schemas.microsoft.com/office/powerpoint/2010/main" val="3952066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an example of quantization artifacts introduced by storing source normal maps in 8b/</a:t>
            </a:r>
            <a:r>
              <a:rPr lang="en-US" baseline="0" dirty="0" err="1" smtClean="0"/>
              <a:t>ch</a:t>
            </a:r>
            <a:r>
              <a:rPr lang="en-US" baseline="0" dirty="0" smtClean="0"/>
              <a:t> format. As you can see, even the 8b/</a:t>
            </a:r>
            <a:r>
              <a:rPr lang="en-US" baseline="0" dirty="0" err="1" smtClean="0"/>
              <a:t>texel</a:t>
            </a:r>
            <a:r>
              <a:rPr lang="en-US" baseline="0" dirty="0" smtClean="0"/>
              <a:t> 3Dc compression gives much better results with 16b/</a:t>
            </a:r>
            <a:r>
              <a:rPr lang="en-US" baseline="0" dirty="0" err="1" smtClean="0"/>
              <a:t>ch</a:t>
            </a:r>
            <a:r>
              <a:rPr lang="en-US" baseline="0" dirty="0" smtClean="0"/>
              <a:t>, as it introduces artifacts only at the compression stage. However with 8b/</a:t>
            </a:r>
            <a:r>
              <a:rPr lang="en-US" baseline="0" dirty="0" err="1" smtClean="0"/>
              <a:t>ch</a:t>
            </a:r>
            <a:r>
              <a:rPr lang="en-US" baseline="0" dirty="0" smtClean="0"/>
              <a:t> normal maps the quantization error is accumulated from both 8b/</a:t>
            </a:r>
            <a:r>
              <a:rPr lang="en-US" baseline="0" dirty="0" err="1" smtClean="0"/>
              <a:t>ch</a:t>
            </a:r>
            <a:r>
              <a:rPr lang="en-US" baseline="0" dirty="0" smtClean="0"/>
              <a:t> quantization and the quantization introduced by the 3Dc compression.</a:t>
            </a:r>
            <a:endParaRPr lang="en-US"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14</a:t>
            </a:fld>
            <a:endParaRPr lang="en-US"/>
          </a:p>
        </p:txBody>
      </p:sp>
    </p:spTree>
    <p:extLst>
      <p:ext uri="{BB962C8B-B14F-4D97-AF65-F5344CB8AC3E}">
        <p14:creationId xmlns:p14="http://schemas.microsoft.com/office/powerpoint/2010/main" val="2462174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fontScale="92500" lnSpcReduction="10000"/>
              </a:bodyPr>
              <a:lstStyle/>
              <a:p>
                <a:r>
                  <a:rPr lang="en-US" dirty="0" smtClean="0"/>
                  <a:t>Also</a:t>
                </a:r>
                <a:r>
                  <a:rPr lang="en-US" baseline="0" dirty="0" smtClean="0"/>
                  <a:t> we propose an improvement to the 3Dc encoder. The usual 3Dc encoder encodes the normal map into a block-compressed two-channeled format. Each block consists of two alpha channel blocks of DXT5 format leading to 8bit/</a:t>
                </a:r>
                <a:r>
                  <a:rPr lang="en-US" baseline="0" dirty="0" err="1" smtClean="0"/>
                  <a:t>texel</a:t>
                </a:r>
                <a:r>
                  <a:rPr lang="en-US" baseline="0" dirty="0" smtClean="0"/>
                  <a:t> compression.</a:t>
                </a:r>
              </a:p>
              <a:p>
                <a:r>
                  <a:rPr lang="en-US" dirty="0" smtClean="0"/>
                  <a:t>However the precision of data represented with</a:t>
                </a:r>
                <a:r>
                  <a:rPr lang="en-US" baseline="0" dirty="0" smtClean="0"/>
                  <a:t> </a:t>
                </a:r>
                <a:r>
                  <a:rPr lang="en-US" dirty="0" smtClean="0"/>
                  <a:t>3Dc</a:t>
                </a:r>
                <a:r>
                  <a:rPr lang="en-US" baseline="0" dirty="0" smtClean="0"/>
                  <a:t> compressed block can exceed the precision of the ARGB8 format. The reason is that the majority of GPUs compute the interpolated values between two anchors in higher precision rather than 8 bits. E.g. The precision of interpolated values on Xbox 360 is 16 bits. This leads us to the point that the source uncompressed normal map should be stored definitely with the precision higher than 8b/</a:t>
                </a:r>
                <a:r>
                  <a:rPr lang="en-US" baseline="0" dirty="0" err="1" smtClean="0"/>
                  <a:t>ch</a:t>
                </a:r>
                <a:r>
                  <a:rPr lang="en-US" baseline="0" dirty="0" smtClean="0"/>
                  <a:t>! However this change should be also reflected into the 3Dc encoder.</a:t>
                </a:r>
              </a:p>
              <a:p>
                <a:r>
                  <a:rPr lang="en-US" baseline="0" dirty="0" smtClean="0"/>
                  <a:t>Besides that, all existing 3Dc encoders perform the block compression of each of two channels separately, treating each block as a usual alpha block of DXT5 texture.</a:t>
                </a:r>
              </a:p>
              <a:p>
                <a:r>
                  <a:rPr lang="en-US" baseline="0" dirty="0" smtClean="0"/>
                  <a:t>However while compressing normals, the error should be computed differently from alpha compression. Besides that the correlation between x and y channel of 3Dc block should be reflected in that error.</a:t>
                </a:r>
              </a:p>
              <a:p>
                <a:pPr marL="0" marR="0" lvl="1" indent="0" algn="l" defTabSz="457200" rtl="0" eaLnBrk="0" fontAlgn="base" latinLnBrk="0" hangingPunct="0">
                  <a:lnSpc>
                    <a:spcPct val="100000"/>
                  </a:lnSpc>
                  <a:spcBef>
                    <a:spcPct val="30000"/>
                  </a:spcBef>
                  <a:spcAft>
                    <a:spcPct val="0"/>
                  </a:spcAft>
                  <a:buClrTx/>
                  <a:buSzTx/>
                  <a:buFontTx/>
                  <a:buNone/>
                  <a:tabLst/>
                  <a:defRPr/>
                </a:pPr>
                <a:r>
                  <a:rPr lang="en-US" baseline="0" dirty="0" smtClean="0"/>
                  <a:t>We propose to use a common error to measure directional deviations: </a:t>
                </a:r>
                <a14:m>
                  <m:oMath xmlns:m="http://schemas.openxmlformats.org/officeDocument/2006/math">
                    <m:r>
                      <a:rPr lang="en-US" sz="2000" i="1" smtClean="0">
                        <a:latin typeface="Cambria Math"/>
                        <a:ea typeface="Cambria Math"/>
                      </a:rPr>
                      <m:t>∆</m:t>
                    </m:r>
                    <m:r>
                      <a:rPr lang="en-US" sz="2000" b="0" i="1" smtClean="0">
                        <a:latin typeface="Cambria Math"/>
                        <a:ea typeface="Cambria Math"/>
                      </a:rPr>
                      <m:t>𝑁</m:t>
                    </m:r>
                    <m:r>
                      <a:rPr lang="en-US" sz="2000" b="0" i="1" smtClean="0">
                        <a:latin typeface="Cambria Math"/>
                        <a:ea typeface="Cambria Math"/>
                      </a:rPr>
                      <m:t>=</m:t>
                    </m:r>
                    <m:r>
                      <a:rPr lang="en-US" sz="2000" b="0" i="1" smtClean="0">
                        <a:latin typeface="Cambria Math"/>
                        <a:ea typeface="Cambria Math"/>
                      </a:rPr>
                      <m:t>𝐴𝑟𝑐𝐶𝑜𝑠</m:t>
                    </m:r>
                    <m:d>
                      <m:dPr>
                        <m:ctrlPr>
                          <a:rPr lang="en-US" sz="2000" b="0" i="1" smtClean="0">
                            <a:latin typeface="Cambria Math"/>
                            <a:ea typeface="Cambria Math"/>
                          </a:rPr>
                        </m:ctrlPr>
                      </m:dPr>
                      <m:e>
                        <m:f>
                          <m:fPr>
                            <m:ctrlPr>
                              <a:rPr lang="en-US" sz="2000" b="0" i="1" smtClean="0">
                                <a:latin typeface="Cambria Math"/>
                                <a:ea typeface="Cambria Math"/>
                              </a:rPr>
                            </m:ctrlPr>
                          </m:fPr>
                          <m:num>
                            <m:sSub>
                              <m:sSubPr>
                                <m:ctrlPr>
                                  <a:rPr lang="en-US" sz="2000" b="0" i="1" smtClean="0">
                                    <a:latin typeface="Cambria Math"/>
                                    <a:ea typeface="Cambria Math"/>
                                  </a:rPr>
                                </m:ctrlPr>
                              </m:sSubPr>
                              <m:e>
                                <m:r>
                                  <a:rPr lang="en-US" sz="2000" b="0" i="1" smtClean="0">
                                    <a:latin typeface="Cambria Math"/>
                                    <a:ea typeface="Cambria Math"/>
                                  </a:rPr>
                                  <m:t>(</m:t>
                                </m:r>
                                <m:r>
                                  <a:rPr lang="en-US" sz="2000" b="0" i="1" smtClean="0">
                                    <a:latin typeface="Cambria Math"/>
                                    <a:ea typeface="Cambria Math"/>
                                  </a:rPr>
                                  <m:t>𝑁</m:t>
                                </m:r>
                              </m:e>
                              <m:sub>
                                <m:r>
                                  <a:rPr lang="en-US" sz="2000" b="0" i="1" smtClean="0">
                                    <a:latin typeface="Cambria Math"/>
                                    <a:ea typeface="Cambria Math"/>
                                  </a:rPr>
                                  <m:t>𝑐</m:t>
                                </m:r>
                              </m:sub>
                            </m:sSub>
                            <m:r>
                              <a:rPr lang="en-US" sz="2000" b="0" i="1" smtClean="0">
                                <a:latin typeface="Cambria Math"/>
                                <a:ea typeface="Cambria Math"/>
                              </a:rPr>
                              <m:t>∙</m:t>
                            </m:r>
                            <m:r>
                              <a:rPr lang="en-US" sz="2000" b="0" i="1" smtClean="0">
                                <a:latin typeface="Cambria Math"/>
                                <a:ea typeface="Cambria Math"/>
                              </a:rPr>
                              <m:t>𝑁</m:t>
                            </m:r>
                            <m:r>
                              <a:rPr lang="en-US" sz="2000" b="0" i="1" smtClean="0">
                                <a:latin typeface="Cambria Math"/>
                                <a:ea typeface="Cambria Math"/>
                              </a:rPr>
                              <m:t>)</m:t>
                            </m:r>
                          </m:num>
                          <m:den>
                            <m:d>
                              <m:dPr>
                                <m:begChr m:val="‖"/>
                                <m:endChr m:val="‖"/>
                                <m:ctrlPr>
                                  <a:rPr lang="en-US" sz="2000" b="0" i="1" smtClean="0">
                                    <a:latin typeface="Cambria Math"/>
                                    <a:ea typeface="Cambria Math"/>
                                  </a:rPr>
                                </m:ctrlPr>
                              </m:dPr>
                              <m:e>
                                <m:sSub>
                                  <m:sSubPr>
                                    <m:ctrlPr>
                                      <a:rPr lang="en-US" sz="2000" i="1">
                                        <a:latin typeface="Cambria Math"/>
                                        <a:ea typeface="Cambria Math"/>
                                      </a:rPr>
                                    </m:ctrlPr>
                                  </m:sSubPr>
                                  <m:e>
                                    <m:r>
                                      <a:rPr lang="en-US" sz="2000" i="1">
                                        <a:latin typeface="Cambria Math"/>
                                        <a:ea typeface="Cambria Math"/>
                                      </a:rPr>
                                      <m:t>𝑁</m:t>
                                    </m:r>
                                  </m:e>
                                  <m:sub>
                                    <m:r>
                                      <a:rPr lang="en-US" sz="2000" i="1">
                                        <a:latin typeface="Cambria Math"/>
                                        <a:ea typeface="Cambria Math"/>
                                      </a:rPr>
                                      <m:t>𝑐</m:t>
                                    </m:r>
                                  </m:sub>
                                </m:sSub>
                              </m:e>
                            </m:d>
                            <m:d>
                              <m:dPr>
                                <m:begChr m:val="‖"/>
                                <m:endChr m:val="‖"/>
                                <m:ctrlPr>
                                  <a:rPr lang="en-US" sz="2000" i="1">
                                    <a:latin typeface="Cambria Math"/>
                                    <a:ea typeface="Cambria Math"/>
                                  </a:rPr>
                                </m:ctrlPr>
                              </m:dPr>
                              <m:e>
                                <m:r>
                                  <a:rPr lang="en-US" sz="2000" b="0" i="1" smtClean="0">
                                    <a:latin typeface="Cambria Math"/>
                                    <a:ea typeface="Cambria Math"/>
                                  </a:rPr>
                                  <m:t>𝑁</m:t>
                                </m:r>
                              </m:e>
                            </m:d>
                          </m:den>
                        </m:f>
                      </m:e>
                    </m:d>
                    <m:r>
                      <a:rPr lang="en-US" sz="2000" b="0" i="1" smtClean="0">
                        <a:latin typeface="Cambria Math"/>
                        <a:ea typeface="Cambria Math"/>
                      </a:rPr>
                      <m:t>.</m:t>
                    </m:r>
                    <m:r>
                      <a:rPr lang="en-US" sz="2000" b="0" i="0" smtClean="0">
                        <a:latin typeface="Cambria Math"/>
                        <a:ea typeface="Cambria Math"/>
                      </a:rPr>
                      <m:t> </m:t>
                    </m:r>
                  </m:oMath>
                </a14:m>
                <a:r>
                  <a:rPr lang="en-US" sz="1800" dirty="0" smtClean="0"/>
                  <a:t>So,</a:t>
                </a:r>
                <a:r>
                  <a:rPr lang="en-US" sz="1800" baseline="0" dirty="0" smtClean="0"/>
                  <a:t> after two candidate pairs of anchors for a 3Dc block are chosen, the normals are decompressed, the z component is reconstructed and the error between the source and the compressed normals is measured.</a:t>
                </a:r>
                <a:endParaRPr lang="en-US" sz="1800" dirty="0" smtClean="0"/>
              </a:p>
            </p:txBody>
          </p:sp>
        </mc:Choice>
        <mc:Fallback xmlns="">
          <p:sp>
            <p:nvSpPr>
              <p:cNvPr id="3" name="Notes Placeholder 2"/>
              <p:cNvSpPr>
                <a:spLocks noGrp="1"/>
              </p:cNvSpPr>
              <p:nvPr>
                <p:ph type="body" idx="1"/>
              </p:nvPr>
            </p:nvSpPr>
            <p:spPr/>
            <p:txBody>
              <a:bodyPr>
                <a:normAutofit fontScale="92500" lnSpcReduction="10000"/>
              </a:bodyPr>
              <a:lstStyle/>
              <a:p>
                <a:r>
                  <a:rPr lang="en-US" dirty="0" smtClean="0"/>
                  <a:t>Also</a:t>
                </a:r>
                <a:r>
                  <a:rPr lang="en-US" baseline="0" dirty="0" smtClean="0"/>
                  <a:t> we propose an improvement to the 3Dc encoder. The usual 3Dc encoder encodes the normal map into a block-compressed two-channeled format. Each block consists of two alpha channel blocks of DXT5 format leading to 8bit/</a:t>
                </a:r>
                <a:r>
                  <a:rPr lang="en-US" baseline="0" dirty="0" err="1" smtClean="0"/>
                  <a:t>texel</a:t>
                </a:r>
                <a:r>
                  <a:rPr lang="en-US" baseline="0" dirty="0" smtClean="0"/>
                  <a:t> compression.</a:t>
                </a:r>
              </a:p>
              <a:p>
                <a:r>
                  <a:rPr lang="en-US" dirty="0" smtClean="0"/>
                  <a:t>However the precision of data represented with</a:t>
                </a:r>
                <a:r>
                  <a:rPr lang="en-US" baseline="0" dirty="0" smtClean="0"/>
                  <a:t> </a:t>
                </a:r>
                <a:r>
                  <a:rPr lang="en-US" dirty="0" smtClean="0"/>
                  <a:t>3Dc</a:t>
                </a:r>
                <a:r>
                  <a:rPr lang="en-US" baseline="0" dirty="0" smtClean="0"/>
                  <a:t> compressed block can exceed the precision of the ARGB8 format. The reason is that the majority of GPUs compute the interpolated values between two anchors in higher precision rather than 8 bits. E.g. The precision of interpolated values on Xbox 360 is 16 bits. This leads us to the point that the source uncompressed normal map should be stored definitely with the </a:t>
                </a:r>
                <a:r>
                  <a:rPr lang="en-US" baseline="0" dirty="0" smtClean="0"/>
                  <a:t>precision </a:t>
                </a:r>
                <a:r>
                  <a:rPr lang="en-US" baseline="0" dirty="0" smtClean="0"/>
                  <a:t>higher than 8b/</a:t>
                </a:r>
                <a:r>
                  <a:rPr lang="en-US" baseline="0" dirty="0" err="1" smtClean="0"/>
                  <a:t>ch</a:t>
                </a:r>
                <a:r>
                  <a:rPr lang="en-US" baseline="0" dirty="0" smtClean="0"/>
                  <a:t>! However this change should be also reflected into the 3Dc encoder.</a:t>
                </a:r>
              </a:p>
              <a:p>
                <a:r>
                  <a:rPr lang="en-US" baseline="0" dirty="0" smtClean="0"/>
                  <a:t>Besides that, all existing 3Dc encoders perform the block compression of each of two channels separately, treating each block as a usual alpha block of DXT5 texture.</a:t>
                </a:r>
              </a:p>
              <a:p>
                <a:r>
                  <a:rPr lang="en-US" baseline="0" dirty="0" smtClean="0"/>
                  <a:t>However while compressing normals, the error should be computed differently from alpha compression. Besides that the correlation between x and y channel of 3Dc block should be reflected in that error.</a:t>
                </a:r>
              </a:p>
              <a:p>
                <a:pPr marL="0" marR="0" lvl="1" indent="0" algn="l" defTabSz="457200" rtl="0" eaLnBrk="0" fontAlgn="base" latinLnBrk="0" hangingPunct="0">
                  <a:lnSpc>
                    <a:spcPct val="100000"/>
                  </a:lnSpc>
                  <a:spcBef>
                    <a:spcPct val="30000"/>
                  </a:spcBef>
                  <a:spcAft>
                    <a:spcPct val="0"/>
                  </a:spcAft>
                  <a:buClrTx/>
                  <a:buSzTx/>
                  <a:buFontTx/>
                  <a:buNone/>
                  <a:tabLst/>
                  <a:defRPr/>
                </a:pPr>
                <a:r>
                  <a:rPr lang="en-US" baseline="0" dirty="0" smtClean="0"/>
                  <a:t>We propose to use a common error to measure directional deviations: </a:t>
                </a:r>
                <a:r>
                  <a:rPr lang="en-US" sz="2000" i="0" smtClean="0">
                    <a:latin typeface="Cambria Math"/>
                    <a:ea typeface="Cambria Math"/>
                  </a:rPr>
                  <a:t>∆</a:t>
                </a:r>
                <a:r>
                  <a:rPr lang="en-US" sz="2000" b="0" i="0" smtClean="0">
                    <a:latin typeface="Cambria Math"/>
                    <a:ea typeface="Cambria Math"/>
                  </a:rPr>
                  <a:t>𝑁=𝐴𝑟𝑐𝐶𝑜𝑠((〖(𝑁〗_𝑐∙𝑁))/‖</a:t>
                </a:r>
                <a:r>
                  <a:rPr lang="en-US" sz="2000" i="0">
                    <a:latin typeface="Cambria Math"/>
                    <a:ea typeface="Cambria Math"/>
                  </a:rPr>
                  <a:t>𝑁_𝑐 ‖‖</a:t>
                </a:r>
                <a:r>
                  <a:rPr lang="en-US" sz="2000" b="0" i="0" smtClean="0">
                    <a:latin typeface="Cambria Math"/>
                    <a:ea typeface="Cambria Math"/>
                  </a:rPr>
                  <a:t>𝑁‖ )</a:t>
                </a:r>
                <a:r>
                  <a:rPr lang="en-US" sz="2000" b="0" i="0" smtClean="0">
                    <a:latin typeface="Cambria Math"/>
                    <a:ea typeface="Cambria Math"/>
                  </a:rPr>
                  <a:t>. </a:t>
                </a:r>
                <a:r>
                  <a:rPr lang="en-US" sz="1800" dirty="0" smtClean="0"/>
                  <a:t>So,</a:t>
                </a:r>
                <a:r>
                  <a:rPr lang="en-US" sz="1800" baseline="0" dirty="0" smtClean="0"/>
                  <a:t> after two candidate pairs of anchors for a 3Dc block are chosen, the normals are decompressed, the z component is reconstructed and the error between the source and the compressed normals is measured.</a:t>
                </a:r>
                <a:endParaRPr lang="en-US" sz="1800" dirty="0" smtClean="0"/>
              </a:p>
            </p:txBody>
          </p:sp>
        </mc:Fallback>
      </mc:AlternateContent>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15</a:t>
            </a:fld>
            <a:endParaRPr lang="en-US"/>
          </a:p>
        </p:txBody>
      </p:sp>
    </p:spTree>
    <p:extLst>
      <p:ext uri="{BB962C8B-B14F-4D97-AF65-F5344CB8AC3E}">
        <p14:creationId xmlns:p14="http://schemas.microsoft.com/office/powerpoint/2010/main" val="2593934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However using this error we need to excess all the possible pairs of (</a:t>
            </a:r>
            <a:r>
              <a:rPr lang="en-US" baseline="0" dirty="0" err="1" smtClean="0"/>
              <a:t>x,y</a:t>
            </a:r>
            <a:r>
              <a:rPr lang="en-US" baseline="0" dirty="0" smtClean="0"/>
              <a:t>) anchors. That correlation complicates and slows down the compression process. The performance of 3Dc compression becomes production-unfriendly.</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But as it was noticed during the development, the solution found by a common 3Dc encoder during the compression of separate alpha-blocks, is very close to the solution with the best error. Besides that, the “common solution” is the best solution in many situations.</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So, we propose an adaptive approach for the 3Dc encoding: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t>Compress the block with a usual 3Dc compression approach</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t>Measure the directional deviation with the proposed error</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t>If the error is higher than some threshold, initiate the improved compression stage.</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Note that we use an exhaustive search only around the “common solution”. We use [v-4/255;v+4/255] interval for the exhaustive search, which is proved to be enough.</a:t>
            </a:r>
          </a:p>
          <a:p>
            <a:r>
              <a:rPr lang="en-US" dirty="0" smtClean="0"/>
              <a:t>Thus the performance</a:t>
            </a:r>
            <a:r>
              <a:rPr lang="en-US" baseline="0" dirty="0" smtClean="0"/>
              <a:t> overhead introduced is minimal.</a:t>
            </a:r>
            <a:endParaRPr lang="en-US"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16</a:t>
            </a:fld>
            <a:endParaRPr lang="en-US"/>
          </a:p>
        </p:txBody>
      </p:sp>
    </p:spTree>
    <p:extLst>
      <p:ext uri="{BB962C8B-B14F-4D97-AF65-F5344CB8AC3E}">
        <p14:creationId xmlns:p14="http://schemas.microsoft.com/office/powerpoint/2010/main" val="2875767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comparison</a:t>
            </a:r>
            <a:r>
              <a:rPr lang="en-US" baseline="0" dirty="0" smtClean="0"/>
              <a:t> of the 3Dc encoder (image b) and the improved 3Dc encoder (image c). As the differences are hardly visible in a narrow color space of display, we also provide a difference map (d). This map shows a pixel in green if our method has smaller error compared to usual 3Dc encoder. The intensity is the difference in errors, amplified by 5. Also it shows a pixel in red if our method provides a worse error for it. As you can see our method is mostly surpasses the usual 3Dc encoder.</a:t>
            </a:r>
          </a:p>
          <a:p>
            <a:r>
              <a:rPr lang="en-US" baseline="0" dirty="0" smtClean="0"/>
              <a:t>However this is a pure theoretical comparison. Let’s see how does it look in practice.</a:t>
            </a:r>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17</a:t>
            </a:fld>
            <a:endParaRPr lang="en-US"/>
          </a:p>
        </p:txBody>
      </p:sp>
    </p:spTree>
    <p:extLst>
      <p:ext uri="{BB962C8B-B14F-4D97-AF65-F5344CB8AC3E}">
        <p14:creationId xmlns:p14="http://schemas.microsoft.com/office/powerpoint/2010/main" val="4110345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image of the car rendered with the uncompressed normal map, stored in RGBA16F</a:t>
            </a:r>
            <a:r>
              <a:rPr lang="en-US" baseline="0" dirty="0" smtClean="0"/>
              <a:t> format. As we mentioned before, the ARGB8 format is not sufficient for the comparison with 3Dc format, as it introduces more quantization than 3Dc.</a:t>
            </a:r>
            <a:endParaRPr lang="en-US"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18</a:t>
            </a:fld>
            <a:endParaRPr lang="en-US"/>
          </a:p>
        </p:txBody>
      </p:sp>
    </p:spTree>
    <p:extLst>
      <p:ext uri="{BB962C8B-B14F-4D97-AF65-F5344CB8AC3E}">
        <p14:creationId xmlns:p14="http://schemas.microsoft.com/office/powerpoint/2010/main" val="4187594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image produced using a</a:t>
            </a:r>
            <a:r>
              <a:rPr lang="en-US" baseline="0" dirty="0" smtClean="0"/>
              <a:t> usual 3Dc encoder. You see the quantization on the hood leading to the banding of specular reflections.</a:t>
            </a:r>
            <a:endParaRPr lang="en-US"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19</a:t>
            </a:fld>
            <a:endParaRPr lang="en-US"/>
          </a:p>
        </p:txBody>
      </p:sp>
    </p:spTree>
    <p:extLst>
      <p:ext uri="{BB962C8B-B14F-4D97-AF65-F5344CB8AC3E}">
        <p14:creationId xmlns:p14="http://schemas.microsoft.com/office/powerpoint/2010/main" val="3716458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this image is rendered with the </a:t>
            </a:r>
            <a:r>
              <a:rPr lang="en-US" b="1" baseline="0" dirty="0" smtClean="0"/>
              <a:t>improved 3Dc encoder</a:t>
            </a:r>
            <a:r>
              <a:rPr lang="en-US" baseline="0" dirty="0" smtClean="0"/>
              <a:t>. As you can see, the specular reflections are much </a:t>
            </a:r>
            <a:r>
              <a:rPr lang="en-US" b="1" baseline="0" dirty="0" smtClean="0"/>
              <a:t>less banded</a:t>
            </a:r>
            <a:r>
              <a:rPr lang="en-US" baseline="0" dirty="0" smtClean="0"/>
              <a:t>. </a:t>
            </a:r>
          </a:p>
          <a:p>
            <a:r>
              <a:rPr lang="en-US" baseline="0" dirty="0" smtClean="0"/>
              <a:t>Note that the format remains the same (3Dc)! The improvements are done only on the </a:t>
            </a:r>
            <a:r>
              <a:rPr lang="en-US" b="1" baseline="0" dirty="0" smtClean="0"/>
              <a:t>encoder’s side</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20</a:t>
            </a:fld>
            <a:endParaRPr lang="en-US"/>
          </a:p>
        </p:txBody>
      </p:sp>
    </p:spTree>
    <p:extLst>
      <p:ext uri="{BB962C8B-B14F-4D97-AF65-F5344CB8AC3E}">
        <p14:creationId xmlns:p14="http://schemas.microsoft.com/office/powerpoint/2010/main" val="284629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talk is mostly about </a:t>
            </a:r>
            <a:r>
              <a:rPr lang="en-US" baseline="0" dirty="0" smtClean="0"/>
              <a:t>improvements in </a:t>
            </a:r>
            <a:r>
              <a:rPr lang="en-US" b="1" dirty="0" smtClean="0"/>
              <a:t>texture</a:t>
            </a:r>
            <a:r>
              <a:rPr lang="en-US" b="1" baseline="0" dirty="0" smtClean="0"/>
              <a:t> compression </a:t>
            </a:r>
            <a:r>
              <a:rPr lang="en-US" baseline="0" dirty="0" smtClean="0"/>
              <a:t>and </a:t>
            </a:r>
            <a:r>
              <a:rPr lang="en-US" b="1" baseline="0" dirty="0" smtClean="0"/>
              <a:t>deferred lighting </a:t>
            </a:r>
            <a:r>
              <a:rPr lang="en-US" baseline="0" dirty="0" smtClean="0"/>
              <a:t>on consoles.</a:t>
            </a:r>
            <a:endParaRPr lang="en-US"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2</a:t>
            </a:fld>
            <a:endParaRPr lang="en-US"/>
          </a:p>
        </p:txBody>
      </p:sp>
    </p:spTree>
    <p:extLst>
      <p:ext uri="{BB962C8B-B14F-4D97-AF65-F5344CB8AC3E}">
        <p14:creationId xmlns:p14="http://schemas.microsoft.com/office/powerpoint/2010/main" val="432532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a:t>
            </a:r>
            <a:r>
              <a:rPr lang="en-US" baseline="0" dirty="0" smtClean="0"/>
              <a:t> a low-resolution software depth buffer since CryENGINE 2 and Crysis 1.</a:t>
            </a:r>
          </a:p>
          <a:p>
            <a:r>
              <a:rPr lang="en-US" baseline="0" dirty="0" smtClean="0"/>
              <a:t>This significantly reduces both CPU and GPU workload, as we skip the complete processing and preparation for rendering for culled objects.</a:t>
            </a:r>
          </a:p>
          <a:p>
            <a:r>
              <a:rPr lang="en-US" baseline="0" dirty="0" smtClean="0"/>
              <a:t>However a complete software culling is less efficient, as we are able to render only some very small and sparse part of the real scene on the CPU.</a:t>
            </a:r>
          </a:p>
          <a:p>
            <a:r>
              <a:rPr lang="en-US" baseline="0" dirty="0" smtClean="0"/>
              <a:t>However we improved this approach on consoles.</a:t>
            </a:r>
          </a:p>
          <a:p>
            <a:r>
              <a:rPr lang="en-US" baseline="0" dirty="0" smtClean="0"/>
              <a:t>Because of a thin GPU-CPU intercommunication layer (fast memory busses, no API limitations, no virtualization), we are able to retrieve the z buffer from GPU with only one frame delay. </a:t>
            </a:r>
          </a:p>
          <a:p>
            <a:r>
              <a:rPr lang="en-US" baseline="0" dirty="0" smtClean="0"/>
              <a:t>We downscale the z buffer on GPU using a max() filter in order to preserve a conservative visibility detection. On Xbox 360 we untile the downscaled depth buffer on CPU.</a:t>
            </a:r>
          </a:p>
          <a:p>
            <a:r>
              <a:rPr lang="en-US" dirty="0" smtClean="0"/>
              <a:t>Afterwards</a:t>
            </a:r>
            <a:r>
              <a:rPr lang="en-US" baseline="0" dirty="0" smtClean="0"/>
              <a:t> we construct mip levels with a minimum and maximum filter in order to construct a hierarchical representation of the scene depth. This is a rather important acceleration structure for culling. A similar algorithm is used in a vast majority of modern GPUs.</a:t>
            </a:r>
          </a:p>
          <a:p>
            <a:r>
              <a:rPr lang="en-US" baseline="0" dirty="0" smtClean="0"/>
              <a:t>Then during the visibility detection we project an AABB or OOBB of the object into the screen space and detect the necessary mip level. </a:t>
            </a:r>
          </a:p>
          <a:p>
            <a:pPr marL="171450" indent="-171450">
              <a:buFont typeface="Arial" pitchFamily="34" charset="0"/>
              <a:buChar char="•"/>
            </a:pPr>
            <a:r>
              <a:rPr lang="en-US" baseline="0" dirty="0" smtClean="0"/>
              <a:t>If the object is completely occluded by the minimum level of this mip, we cull this object out. </a:t>
            </a:r>
          </a:p>
          <a:p>
            <a:pPr marL="171450" indent="-171450">
              <a:buFont typeface="Arial" pitchFamily="34" charset="0"/>
              <a:buChar char="•"/>
            </a:pPr>
            <a:r>
              <a:rPr lang="en-US" baseline="0" dirty="0" smtClean="0"/>
              <a:t>If the object is in front of the maximum bound of the mip, it’s definitely not occluded.</a:t>
            </a:r>
          </a:p>
          <a:p>
            <a:pPr marL="171450" indent="-171450">
              <a:buFont typeface="Arial" pitchFamily="34" charset="0"/>
              <a:buChar char="•"/>
            </a:pPr>
            <a:r>
              <a:rPr lang="en-US" baseline="0" dirty="0" smtClean="0"/>
              <a:t>If the object’s depth bounds intersect the minimum-maximum interval of this mip, we intersect it with the depth information from the higher mip in order to detect a precise visibility. </a:t>
            </a:r>
          </a:p>
          <a:p>
            <a:r>
              <a:rPr lang="en-US" dirty="0" smtClean="0"/>
              <a:t>However</a:t>
            </a:r>
            <a:r>
              <a:rPr lang="en-US" baseline="0" dirty="0" smtClean="0"/>
              <a:t> on PC we use a complete software solution with some hand-placed low-poly proxies made by level designers. This is due to the high latency in the GPU-CPU intercommunication, which leads us to a 3-frames delay. This </a:t>
            </a:r>
            <a:r>
              <a:rPr lang="en-US" baseline="0" smtClean="0"/>
              <a:t>is unacceptable for culling.</a:t>
            </a:r>
            <a:endParaRPr lang="en-US"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22</a:t>
            </a:fld>
            <a:endParaRPr lang="en-US"/>
          </a:p>
        </p:txBody>
      </p:sp>
    </p:spTree>
    <p:extLst>
      <p:ext uri="{BB962C8B-B14F-4D97-AF65-F5344CB8AC3E}">
        <p14:creationId xmlns:p14="http://schemas.microsoft.com/office/powerpoint/2010/main" val="3067701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downscaled</a:t>
            </a:r>
            <a:r>
              <a:rPr lang="en-US" baseline="0" dirty="0" smtClean="0"/>
              <a:t> z-buffer.</a:t>
            </a:r>
          </a:p>
          <a:p>
            <a:r>
              <a:rPr lang="en-US" baseline="0" dirty="0" smtClean="0"/>
              <a:t>During downscaling, w</a:t>
            </a:r>
            <a:r>
              <a:rPr lang="en-US" dirty="0" smtClean="0"/>
              <a:t>e encode the linear depth</a:t>
            </a:r>
            <a:r>
              <a:rPr lang="en-US" baseline="0" dirty="0" smtClean="0"/>
              <a:t> value into two channels of the ARGB8 texture.</a:t>
            </a:r>
          </a:p>
          <a:p>
            <a:r>
              <a:rPr lang="en-US" baseline="0" dirty="0" smtClean="0"/>
              <a:t>The rest channels we use for SSAO computation of current frame and the temporally accumulated results.</a:t>
            </a:r>
          </a:p>
          <a:p>
            <a:r>
              <a:rPr lang="en-US" dirty="0" smtClean="0"/>
              <a:t>We compute the SSAO in half </a:t>
            </a:r>
            <a:r>
              <a:rPr lang="en-US" baseline="0" dirty="0" smtClean="0"/>
              <a:t>resolution of the </a:t>
            </a:r>
            <a:r>
              <a:rPr lang="en-US" dirty="0" smtClean="0"/>
              <a:t>screen</a:t>
            </a:r>
            <a:r>
              <a:rPr lang="en-US" baseline="0" dirty="0" smtClean="0"/>
              <a:t>. Then we do a bilateral upscaling onto the screen.</a:t>
            </a:r>
          </a:p>
          <a:p>
            <a:r>
              <a:rPr lang="en-US" baseline="0" dirty="0" smtClean="0"/>
              <a:t>We use Volumetric Obscurrance[LS10], which allowed us to lower down the number of samples to 4!</a:t>
            </a:r>
          </a:p>
          <a:p>
            <a:r>
              <a:rPr lang="en-US" baseline="0" dirty="0" smtClean="0"/>
              <a:t>Of course this approach is supplemented by temporal accumulation in order to provide more samples over time. However we don’t use sophisticated cache rejection schemes, rather a simple reprojection from previous frame.</a:t>
            </a:r>
          </a:p>
          <a:p>
            <a:r>
              <a:rPr lang="en-US" baseline="0" dirty="0" smtClean="0"/>
              <a:t>Thus the performance achieved is around 1 </a:t>
            </a:r>
            <a:r>
              <a:rPr lang="en-US" baseline="0" dirty="0" err="1" smtClean="0"/>
              <a:t>ms</a:t>
            </a:r>
            <a:r>
              <a:rPr lang="en-US" baseline="0" dirty="0" smtClean="0"/>
              <a:t> on both consoles.</a:t>
            </a:r>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23</a:t>
            </a:fld>
            <a:endParaRPr lang="en-US"/>
          </a:p>
        </p:txBody>
      </p:sp>
    </p:spTree>
    <p:extLst>
      <p:ext uri="{BB962C8B-B14F-4D97-AF65-F5344CB8AC3E}">
        <p14:creationId xmlns:p14="http://schemas.microsoft.com/office/powerpoint/2010/main" val="144576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24</a:t>
            </a:fld>
            <a:endParaRPr lang="en-US"/>
          </a:p>
        </p:txBody>
      </p:sp>
    </p:spTree>
    <p:extLst>
      <p:ext uri="{BB962C8B-B14F-4D97-AF65-F5344CB8AC3E}">
        <p14:creationId xmlns:p14="http://schemas.microsoft.com/office/powerpoint/2010/main" val="144576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color transformations are a very important</a:t>
            </a:r>
            <a:r>
              <a:rPr lang="en-US" baseline="0" dirty="0" smtClean="0"/>
              <a:t> tools for artists.</a:t>
            </a:r>
          </a:p>
          <a:p>
            <a:r>
              <a:rPr lang="en-US" baseline="0" dirty="0" smtClean="0"/>
              <a:t>However creating the whole infrastructure of sophisticated professional filters and other tools is usually an unaffordable task for the game engine.</a:t>
            </a:r>
          </a:p>
          <a:p>
            <a:r>
              <a:rPr lang="en-US" dirty="0" smtClean="0"/>
              <a:t>The vast majority of image-wide filters (like color correction, contrast,</a:t>
            </a:r>
            <a:r>
              <a:rPr lang="en-US" baseline="0" dirty="0" smtClean="0"/>
              <a:t> brightness, levels, selective colors etc.) can be represented as a </a:t>
            </a:r>
            <a:r>
              <a:rPr lang="en-US" b="1" baseline="0" dirty="0" smtClean="0"/>
              <a:t>mapping</a:t>
            </a:r>
            <a:r>
              <a:rPr lang="en-US" baseline="0" dirty="0" smtClean="0"/>
              <a:t> of an </a:t>
            </a:r>
            <a:r>
              <a:rPr lang="en-US" baseline="0" dirty="0" err="1" smtClean="0"/>
              <a:t>rgb</a:t>
            </a:r>
            <a:r>
              <a:rPr lang="en-US" baseline="0" dirty="0" smtClean="0"/>
              <a:t> cube into another </a:t>
            </a:r>
            <a:r>
              <a:rPr lang="en-US" baseline="0" dirty="0" err="1" smtClean="0"/>
              <a:t>rgb</a:t>
            </a:r>
            <a:r>
              <a:rPr lang="en-US" baseline="0" dirty="0" smtClean="0"/>
              <a:t> cube.</a:t>
            </a:r>
          </a:p>
          <a:p>
            <a:r>
              <a:rPr lang="en-US" baseline="0" dirty="0" smtClean="0"/>
              <a:t>This mapping can be represented as a </a:t>
            </a:r>
            <a:r>
              <a:rPr lang="en-US" b="1" baseline="0" dirty="0" smtClean="0"/>
              <a:t>3D Look-Up Table</a:t>
            </a:r>
            <a:r>
              <a:rPr lang="en-US" b="0" baseline="0" dirty="0" smtClean="0"/>
              <a:t> [Selan07]</a:t>
            </a:r>
            <a:r>
              <a:rPr lang="en-US" baseline="0" dirty="0" smtClean="0"/>
              <a:t>.</a:t>
            </a:r>
          </a:p>
          <a:p>
            <a:r>
              <a:rPr lang="en-US" baseline="0" dirty="0" smtClean="0"/>
              <a:t>Taking into account the color-space consistency of all filters, the size of this LUT can be very small. </a:t>
            </a:r>
          </a:p>
          <a:p>
            <a:r>
              <a:rPr lang="en-US" baseline="0" dirty="0" smtClean="0"/>
              <a:t>After doing some experiments, we figured out that the size of </a:t>
            </a:r>
            <a:r>
              <a:rPr lang="en-US" b="1" baseline="0" dirty="0" smtClean="0"/>
              <a:t>16x16x16</a:t>
            </a:r>
            <a:r>
              <a:rPr lang="en-US" baseline="0" dirty="0" smtClean="0"/>
              <a:t> is more than enough for the majority of color transformations.</a:t>
            </a:r>
          </a:p>
          <a:p>
            <a:r>
              <a:rPr lang="en-US" baseline="0" dirty="0" smtClean="0"/>
              <a:t>Also it is possible to use the GPU-aided 3D textures, which speeds up the color correction on consoles, making it only </a:t>
            </a:r>
            <a:r>
              <a:rPr lang="en-US" b="1" baseline="0" dirty="0" smtClean="0"/>
              <a:t>one texture look up</a:t>
            </a:r>
            <a:r>
              <a:rPr lang="en-US" baseline="0" dirty="0" smtClean="0"/>
              <a:t>.</a:t>
            </a:r>
            <a:endParaRPr lang="en-GB" baseline="0" dirty="0" smtClean="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25</a:t>
            </a:fld>
            <a:endParaRPr lang="en-US"/>
          </a:p>
        </p:txBody>
      </p:sp>
    </p:spTree>
    <p:extLst>
      <p:ext uri="{BB962C8B-B14F-4D97-AF65-F5344CB8AC3E}">
        <p14:creationId xmlns:p14="http://schemas.microsoft.com/office/powerpoint/2010/main" val="3452577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very important part of the color grading is to provide</a:t>
            </a:r>
            <a:r>
              <a:rPr lang="en-US" baseline="0" dirty="0" smtClean="0"/>
              <a:t> a convenient </a:t>
            </a:r>
            <a:r>
              <a:rPr lang="en-US" b="1" baseline="0" dirty="0" smtClean="0"/>
              <a:t>workflow</a:t>
            </a:r>
            <a:r>
              <a:rPr lang="en-US" baseline="0" dirty="0" smtClean="0"/>
              <a:t>.</a:t>
            </a:r>
          </a:p>
          <a:p>
            <a:r>
              <a:rPr lang="en-US" baseline="0" dirty="0" smtClean="0"/>
              <a:t>For that purposes we unwrap the </a:t>
            </a:r>
            <a:r>
              <a:rPr lang="en-US" b="1" baseline="0" dirty="0" smtClean="0"/>
              <a:t>16x16x16 identity LUT </a:t>
            </a:r>
            <a:r>
              <a:rPr lang="en-US" baseline="0" dirty="0" smtClean="0"/>
              <a:t>into 16 slices and bake it into the </a:t>
            </a:r>
            <a:r>
              <a:rPr lang="en-US" b="1" baseline="0" dirty="0" smtClean="0"/>
              <a:t>source image </a:t>
            </a:r>
            <a:r>
              <a:rPr lang="en-US" baseline="0" dirty="0" smtClean="0"/>
              <a:t>(which is usually a game screenshot).</a:t>
            </a:r>
          </a:p>
          <a:p>
            <a:r>
              <a:rPr lang="en-US" baseline="0" dirty="0" smtClean="0"/>
              <a:t>This is a small </a:t>
            </a:r>
            <a:r>
              <a:rPr lang="en-US" b="1" baseline="0" dirty="0" smtClean="0"/>
              <a:t>chart</a:t>
            </a:r>
            <a:r>
              <a:rPr lang="en-US" baseline="0" dirty="0" smtClean="0"/>
              <a:t>, that consists of 16 slices, 16x16 each. This chart initially maps each </a:t>
            </a:r>
            <a:r>
              <a:rPr lang="en-US" baseline="0" dirty="0" err="1" smtClean="0"/>
              <a:t>rgb</a:t>
            </a:r>
            <a:r>
              <a:rPr lang="en-US" baseline="0" dirty="0" smtClean="0"/>
              <a:t> color to itself, which is an identity transformation for the source screenshot.</a:t>
            </a:r>
          </a:p>
          <a:p>
            <a:r>
              <a:rPr lang="en-US" baseline="0" dirty="0" smtClean="0"/>
              <a:t>After artist has finished working on the color correction of the image/screenshot, we </a:t>
            </a:r>
            <a:r>
              <a:rPr lang="en-US" b="1" baseline="0" dirty="0" smtClean="0"/>
              <a:t>read back </a:t>
            </a:r>
            <a:r>
              <a:rPr lang="en-US" baseline="0" dirty="0" smtClean="0"/>
              <a:t>the chart and </a:t>
            </a:r>
            <a:r>
              <a:rPr lang="en-US" b="1" baseline="0" dirty="0" smtClean="0"/>
              <a:t>save it as a texture LUT</a:t>
            </a:r>
            <a:r>
              <a:rPr lang="en-US" baseline="0" dirty="0" smtClean="0"/>
              <a:t>.</a:t>
            </a:r>
          </a:p>
          <a:p>
            <a:r>
              <a:rPr lang="en-US" baseline="0" dirty="0" smtClean="0"/>
              <a:t>Afterwards we </a:t>
            </a:r>
            <a:r>
              <a:rPr lang="en-US" b="1" baseline="0" dirty="0" smtClean="0"/>
              <a:t>load</a:t>
            </a:r>
            <a:r>
              <a:rPr lang="en-US" baseline="0" dirty="0" smtClean="0"/>
              <a:t> this LUT into the engine (</a:t>
            </a:r>
            <a:r>
              <a:rPr lang="en-US" b="1" baseline="0" dirty="0" smtClean="0"/>
              <a:t>2D</a:t>
            </a:r>
            <a:r>
              <a:rPr lang="en-US" baseline="0" dirty="0" smtClean="0"/>
              <a:t> or </a:t>
            </a:r>
            <a:r>
              <a:rPr lang="en-US" b="1" baseline="0" dirty="0" smtClean="0"/>
              <a:t>3D</a:t>
            </a:r>
            <a:r>
              <a:rPr lang="en-US" baseline="0" dirty="0" smtClean="0"/>
              <a:t> texture, depending on platform and API limitations) and perform the </a:t>
            </a:r>
            <a:r>
              <a:rPr lang="en-US" b="1" baseline="0" dirty="0" smtClean="0"/>
              <a:t>full-screen color transformation </a:t>
            </a:r>
            <a:r>
              <a:rPr lang="en-US" baseline="0" dirty="0" smtClean="0"/>
              <a:t>with it.</a:t>
            </a:r>
          </a:p>
          <a:p>
            <a:r>
              <a:rPr lang="en-US" baseline="0" dirty="0" smtClean="0"/>
              <a:t>This was an artist has completely </a:t>
            </a:r>
            <a:r>
              <a:rPr lang="en-US" b="1" baseline="0" dirty="0" smtClean="0"/>
              <a:t>identical results </a:t>
            </a:r>
            <a:r>
              <a:rPr lang="en-US" baseline="0" dirty="0" smtClean="0"/>
              <a:t>to what he/she wanted to achieve in the image authoring tool.</a:t>
            </a:r>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26</a:t>
            </a:fld>
            <a:endParaRPr lang="en-US"/>
          </a:p>
        </p:txBody>
      </p:sp>
    </p:spTree>
    <p:extLst>
      <p:ext uri="{BB962C8B-B14F-4D97-AF65-F5344CB8AC3E}">
        <p14:creationId xmlns:p14="http://schemas.microsoft.com/office/powerpoint/2010/main" val="644252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of the image, which consists</a:t>
            </a:r>
            <a:r>
              <a:rPr lang="en-US" baseline="0" dirty="0" smtClean="0"/>
              <a:t> of several screenshots of the same location and one small color chart in the corner.</a:t>
            </a:r>
          </a:p>
          <a:p>
            <a:r>
              <a:rPr lang="en-US" baseline="0" dirty="0" smtClean="0"/>
              <a:t>This color chart serves as a probe for all color transformation and post processes an artist applies onto the image.</a:t>
            </a:r>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27</a:t>
            </a:fld>
            <a:endParaRPr lang="en-US"/>
          </a:p>
        </p:txBody>
      </p:sp>
    </p:spTree>
    <p:extLst>
      <p:ext uri="{BB962C8B-B14F-4D97-AF65-F5344CB8AC3E}">
        <p14:creationId xmlns:p14="http://schemas.microsoft.com/office/powerpoint/2010/main" val="2980847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part of the talk is devoted to the deferred</a:t>
            </a:r>
            <a:r>
              <a:rPr lang="en-US" baseline="0" dirty="0" smtClean="0"/>
              <a:t> pipeline in CryENGINE 3.</a:t>
            </a:r>
          </a:p>
          <a:p>
            <a:r>
              <a:rPr lang="en-US" baseline="0" dirty="0" smtClean="0"/>
              <a:t>Performance challenges will be discussed as well as some new solutions and techniques.</a:t>
            </a:r>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28</a:t>
            </a:fld>
            <a:endParaRPr lang="en-US"/>
          </a:p>
        </p:txBody>
      </p:sp>
    </p:spTree>
    <p:extLst>
      <p:ext uri="{BB962C8B-B14F-4D97-AF65-F5344CB8AC3E}">
        <p14:creationId xmlns:p14="http://schemas.microsoft.com/office/powerpoint/2010/main" val="35288083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smtClean="0"/>
              <a:t>This is an</a:t>
            </a:r>
            <a:r>
              <a:rPr lang="de-DE" baseline="0" dirty="0" smtClean="0"/>
              <a:t> example screenshot of a real level in Crysis 2.</a:t>
            </a:r>
            <a:endParaRPr lang="de-DE" dirty="0"/>
          </a:p>
        </p:txBody>
      </p:sp>
      <p:sp>
        <p:nvSpPr>
          <p:cNvPr id="4" name="Slide Number Placeholder 3"/>
          <p:cNvSpPr>
            <a:spLocks noGrp="1"/>
          </p:cNvSpPr>
          <p:nvPr>
            <p:ph type="sldNum" sz="quarter" idx="10"/>
          </p:nvPr>
        </p:nvSpPr>
        <p:spPr/>
        <p:txBody>
          <a:bodyPr/>
          <a:lstStyle/>
          <a:p>
            <a:fld id="{281E6BA9-18C5-4D6C-AC7A-41AFF0B46E64}" type="slidenum">
              <a:rPr lang="de-DE" smtClean="0"/>
              <a:pPr/>
              <a:t>29</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smtClean="0"/>
              <a:t>This is the </a:t>
            </a:r>
            <a:r>
              <a:rPr lang="de-DE" b="1" dirty="0" smtClean="0"/>
              <a:t>diffuse </a:t>
            </a:r>
            <a:r>
              <a:rPr lang="de-DE" dirty="0" smtClean="0"/>
              <a:t>lighting buffer</a:t>
            </a:r>
            <a:r>
              <a:rPr lang="de-DE" baseline="0" dirty="0" smtClean="0"/>
              <a:t> corresponding to the screenshot.</a:t>
            </a:r>
            <a:endParaRPr lang="de-DE" dirty="0"/>
          </a:p>
        </p:txBody>
      </p:sp>
      <p:sp>
        <p:nvSpPr>
          <p:cNvPr id="4" name="Slide Number Placeholder 3"/>
          <p:cNvSpPr>
            <a:spLocks noGrp="1"/>
          </p:cNvSpPr>
          <p:nvPr>
            <p:ph type="sldNum" sz="quarter" idx="10"/>
          </p:nvPr>
        </p:nvSpPr>
        <p:spPr/>
        <p:txBody>
          <a:bodyPr/>
          <a:lstStyle/>
          <a:p>
            <a:fld id="{281E6BA9-18C5-4D6C-AC7A-41AFF0B46E64}" type="slidenum">
              <a:rPr lang="de-DE" smtClean="0"/>
              <a:pPr/>
              <a:t>30</a:t>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de-DE" dirty="0" smtClean="0"/>
              <a:t>This is the </a:t>
            </a:r>
            <a:r>
              <a:rPr lang="de-DE" b="1" dirty="0" smtClean="0"/>
              <a:t>specular </a:t>
            </a:r>
            <a:r>
              <a:rPr lang="de-DE" dirty="0" smtClean="0"/>
              <a:t>lighting buffer</a:t>
            </a:r>
            <a:r>
              <a:rPr lang="de-DE" baseline="0" dirty="0" smtClean="0"/>
              <a:t> corresponding to the screenshot.</a:t>
            </a:r>
            <a:endParaRPr lang="de-DE" dirty="0" smtClean="0"/>
          </a:p>
          <a:p>
            <a:endParaRPr lang="de-DE" dirty="0"/>
          </a:p>
        </p:txBody>
      </p:sp>
      <p:sp>
        <p:nvSpPr>
          <p:cNvPr id="4" name="Slide Number Placeholder 3"/>
          <p:cNvSpPr>
            <a:spLocks noGrp="1"/>
          </p:cNvSpPr>
          <p:nvPr>
            <p:ph type="sldNum" sz="quarter" idx="10"/>
          </p:nvPr>
        </p:nvSpPr>
        <p:spPr/>
        <p:txBody>
          <a:bodyPr/>
          <a:lstStyle/>
          <a:p>
            <a:fld id="{281E6BA9-18C5-4D6C-AC7A-41AFF0B46E64}" type="slidenum">
              <a:rPr lang="de-DE" smtClean="0"/>
              <a:pPr/>
              <a:t>31</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talk</a:t>
            </a:r>
            <a:r>
              <a:rPr lang="en-US" baseline="0" dirty="0" smtClean="0"/>
              <a:t> consists of two major parts: texture compression and deferred lighting. Also several minor improvements will be mentioned.</a:t>
            </a:r>
            <a:endParaRPr lang="en-US"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3</a:t>
            </a:fld>
            <a:endParaRPr lang="en-US"/>
          </a:p>
        </p:txBody>
      </p:sp>
    </p:spTree>
    <p:extLst>
      <p:ext uri="{BB962C8B-B14F-4D97-AF65-F5344CB8AC3E}">
        <p14:creationId xmlns:p14="http://schemas.microsoft.com/office/powerpoint/2010/main" val="1868363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deferred approach is widely known for its good property of decomposing</a:t>
            </a:r>
            <a:r>
              <a:rPr lang="en-US" baseline="0" dirty="0" smtClean="0"/>
              <a:t> the lighting depth from the geometry granularity.</a:t>
            </a:r>
          </a:p>
          <a:p>
            <a:r>
              <a:rPr lang="en-US" baseline="0" dirty="0" smtClean="0"/>
              <a:t>That means that the geometry is rendered before the actual lighting is done. </a:t>
            </a:r>
          </a:p>
          <a:p>
            <a:r>
              <a:rPr lang="en-US" baseline="0" dirty="0" smtClean="0"/>
              <a:t>However, we have to store screen-space “fragments” for the deferred lighting into a Geometry buffer (G-Buffer). This leads to much </a:t>
            </a:r>
            <a:r>
              <a:rPr lang="en-US" b="1" baseline="0" dirty="0" smtClean="0"/>
              <a:t>higher bandwidth</a:t>
            </a:r>
            <a:r>
              <a:rPr lang="en-US" baseline="0" dirty="0" smtClean="0"/>
              <a:t>.</a:t>
            </a:r>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32</a:t>
            </a:fld>
            <a:endParaRPr lang="en-US"/>
          </a:p>
        </p:txBody>
      </p:sp>
    </p:spTree>
    <p:extLst>
      <p:ext uri="{BB962C8B-B14F-4D97-AF65-F5344CB8AC3E}">
        <p14:creationId xmlns:p14="http://schemas.microsoft.com/office/powerpoint/2010/main" val="3166999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smtClean="0"/>
              <a:t>This is a schematic</a:t>
            </a:r>
            <a:r>
              <a:rPr lang="de-DE" baseline="0" dirty="0" smtClean="0"/>
              <a:t> chart showing the trade-off between the number of attributes stored per fragment versus the shading flexibility and materials variety.</a:t>
            </a:r>
          </a:p>
          <a:p>
            <a:r>
              <a:rPr lang="de-DE" baseline="0" dirty="0" smtClean="0"/>
              <a:t>The forward shading is here for reference, as it looks like a perfect solution (the highest materials variety vs the lowest bandwidth), however the forward lighting does not decouple the complexity. That is inappropriate for modern games with very complicated layered lighting, as shown before.</a:t>
            </a:r>
          </a:p>
          <a:p>
            <a:r>
              <a:rPr lang="de-DE" baseline="0" dirty="0" smtClean="0"/>
              <a:t>Thus there are three widely-known types of deferred rendering pipeline:</a:t>
            </a:r>
          </a:p>
          <a:p>
            <a:pPr marL="171450" indent="-171450">
              <a:buFont typeface="Arial" pitchFamily="34" charset="0"/>
              <a:buChar char="•"/>
            </a:pPr>
            <a:r>
              <a:rPr lang="de-DE" baseline="0" dirty="0" smtClean="0"/>
              <a:t>Classic deferred shading (S.T.A.L.K.E.R. etc) [GPU Gems 2]. G-Buffer layout: depth, normal, glossiness, albedo, occlusion and material index – 112-144</a:t>
            </a:r>
            <a:r>
              <a:rPr lang="de-DE" b="1" baseline="0" dirty="0" smtClean="0"/>
              <a:t> bits/pixel </a:t>
            </a:r>
          </a:p>
          <a:p>
            <a:pPr marL="171450" indent="-171450">
              <a:buFont typeface="Arial" pitchFamily="34" charset="0"/>
              <a:buChar char="•"/>
            </a:pPr>
            <a:r>
              <a:rPr lang="de-DE" baseline="0" dirty="0" smtClean="0"/>
              <a:t>Full deferred lighting (aka Light Prepass) [Engel09]. G-Buffer layout: depth, normal, glossiness and albedo – </a:t>
            </a:r>
            <a:r>
              <a:rPr lang="de-DE" b="1" baseline="0" dirty="0" smtClean="0"/>
              <a:t>96 bits/pixel </a:t>
            </a:r>
            <a:r>
              <a:rPr lang="de-DE" b="0" baseline="0" dirty="0" smtClean="0"/>
              <a:t>(best case)</a:t>
            </a:r>
          </a:p>
          <a:p>
            <a:pPr marL="171450" marR="0"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de-DE" baseline="0" dirty="0" smtClean="0"/>
              <a:t>Partial deferred lighting [Mittring09]. G-Buffer layout: depth, normal and glossiness – </a:t>
            </a:r>
            <a:r>
              <a:rPr lang="de-DE" b="1" baseline="0" dirty="0" smtClean="0"/>
              <a:t>64 bits/pixel</a:t>
            </a:r>
            <a:r>
              <a:rPr lang="de-DE" b="0" baseline="0" dirty="0" smtClean="0"/>
              <a:t>.</a:t>
            </a:r>
            <a:endParaRPr lang="de-DE" b="1" dirty="0" smtClean="0"/>
          </a:p>
          <a:p>
            <a:pPr marL="0" indent="0">
              <a:buFont typeface="Arial" pitchFamily="34" charset="0"/>
              <a:buNone/>
            </a:pPr>
            <a:r>
              <a:rPr lang="de-DE" b="0" dirty="0" smtClean="0"/>
              <a:t>However, shortening</a:t>
            </a:r>
            <a:r>
              <a:rPr lang="de-DE" b="0" baseline="0" dirty="0" smtClean="0"/>
              <a:t> the layout comes with cost: material variety becomes more and more limited.</a:t>
            </a:r>
            <a:endParaRPr lang="de-DE" b="0" dirty="0"/>
          </a:p>
        </p:txBody>
      </p:sp>
      <p:sp>
        <p:nvSpPr>
          <p:cNvPr id="4" name="Slide Number Placeholder 3"/>
          <p:cNvSpPr>
            <a:spLocks noGrp="1"/>
          </p:cNvSpPr>
          <p:nvPr>
            <p:ph type="sldNum" sz="quarter" idx="10"/>
          </p:nvPr>
        </p:nvSpPr>
        <p:spPr/>
        <p:txBody>
          <a:bodyPr/>
          <a:lstStyle/>
          <a:p>
            <a:fld id="{281E6BA9-18C5-4D6C-AC7A-41AFF0B46E64}" type="slidenum">
              <a:rPr lang="de-DE" smtClean="0"/>
              <a:pPr/>
              <a:t>33</a:t>
            </a:fld>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a:t>
            </a:r>
            <a:r>
              <a:rPr lang="en-US" baseline="0" dirty="0" smtClean="0"/>
              <a:t> also some </a:t>
            </a:r>
            <a:r>
              <a:rPr lang="en-US" b="1" baseline="0" dirty="0" smtClean="0"/>
              <a:t>fundamental limitations </a:t>
            </a:r>
            <a:r>
              <a:rPr lang="en-US" baseline="0" dirty="0" smtClean="0"/>
              <a:t>of the deferred pipeline on GPUs:</a:t>
            </a:r>
          </a:p>
          <a:p>
            <a:pPr marL="228600" indent="-228600">
              <a:buFont typeface="+mj-lt"/>
              <a:buAutoNum type="arabicPeriod"/>
            </a:pPr>
            <a:r>
              <a:rPr lang="en-US" baseline="0" dirty="0" smtClean="0"/>
              <a:t>The </a:t>
            </a:r>
            <a:r>
              <a:rPr lang="en-US" b="1" baseline="0" dirty="0" smtClean="0"/>
              <a:t>anti-aliasing</a:t>
            </a:r>
            <a:r>
              <a:rPr lang="en-US" baseline="0" dirty="0" smtClean="0"/>
              <a:t> becomes a super-sampling: need to store the G-Buffer information </a:t>
            </a:r>
            <a:r>
              <a:rPr lang="en-US" b="1" baseline="0" dirty="0" smtClean="0"/>
              <a:t>per sample</a:t>
            </a:r>
            <a:r>
              <a:rPr lang="en-US" baseline="0" dirty="0" smtClean="0"/>
              <a:t>. </a:t>
            </a:r>
            <a:r>
              <a:rPr lang="en-US" b="1" baseline="0" dirty="0" smtClean="0"/>
              <a:t>Dramatically</a:t>
            </a:r>
            <a:r>
              <a:rPr lang="en-US" baseline="0" dirty="0" smtClean="0"/>
              <a:t> increases the bandwidth.</a:t>
            </a:r>
          </a:p>
          <a:p>
            <a:pPr marL="228600" indent="-228600">
              <a:buFont typeface="+mj-lt"/>
              <a:buAutoNum type="arabicPeriod"/>
            </a:pPr>
            <a:r>
              <a:rPr lang="en-US" b="1" baseline="0" dirty="0" smtClean="0"/>
              <a:t>Arbitrary materials </a:t>
            </a:r>
            <a:r>
              <a:rPr lang="en-US" baseline="0" dirty="0" smtClean="0"/>
              <a:t>increase the amount of stored information </a:t>
            </a:r>
            <a:r>
              <a:rPr lang="en-US" b="1" baseline="0" dirty="0" smtClean="0"/>
              <a:t>per pixel </a:t>
            </a:r>
            <a:r>
              <a:rPr lang="en-US" baseline="0" dirty="0" smtClean="0"/>
              <a:t>significantly. That’s why the materials variety is usually very </a:t>
            </a:r>
            <a:r>
              <a:rPr lang="en-US" b="1" baseline="0" dirty="0" smtClean="0"/>
              <a:t>limited</a:t>
            </a:r>
            <a:r>
              <a:rPr lang="en-US" baseline="0" dirty="0" smtClean="0"/>
              <a:t>.</a:t>
            </a:r>
          </a:p>
          <a:p>
            <a:pPr marL="228600" indent="-228600">
              <a:buFont typeface="+mj-lt"/>
              <a:buAutoNum type="arabicPeriod"/>
            </a:pPr>
            <a:r>
              <a:rPr lang="en-US" baseline="0" dirty="0" smtClean="0"/>
              <a:t>The </a:t>
            </a:r>
            <a:r>
              <a:rPr lang="en-US" b="1" baseline="0" dirty="0" smtClean="0"/>
              <a:t>transparent objects </a:t>
            </a:r>
            <a:r>
              <a:rPr lang="en-US" baseline="0" dirty="0" smtClean="0"/>
              <a:t>should be rendered into a “</a:t>
            </a:r>
            <a:r>
              <a:rPr lang="en-US" b="1" baseline="0" dirty="0" smtClean="0"/>
              <a:t>deep G-Buffer</a:t>
            </a:r>
            <a:r>
              <a:rPr lang="en-US" baseline="0" dirty="0" smtClean="0"/>
              <a:t>” in order to store </a:t>
            </a:r>
            <a:r>
              <a:rPr lang="en-US" b="1" baseline="0" dirty="0" smtClean="0"/>
              <a:t>all transparent layers </a:t>
            </a:r>
            <a:r>
              <a:rPr lang="en-US" baseline="0" dirty="0" smtClean="0"/>
              <a:t>for deferred shading/lighting. This is a similar problem to anti-aliasing.</a:t>
            </a:r>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34</a:t>
            </a:fld>
            <a:endParaRPr lang="en-US"/>
          </a:p>
        </p:txBody>
      </p:sp>
    </p:spTree>
    <p:extLst>
      <p:ext uri="{BB962C8B-B14F-4D97-AF65-F5344CB8AC3E}">
        <p14:creationId xmlns:p14="http://schemas.microsoft.com/office/powerpoint/2010/main" val="23951006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de-DE" sz="2400" dirty="0" smtClean="0">
                <a:latin typeface="Arial" charset="0"/>
                <a:ea typeface="ＭＳ Ｐゴシック" pitchFamily="34" charset="-128"/>
                <a:cs typeface="Arial" charset="0"/>
              </a:rPr>
              <a:t>In CryENGINE 3 we have the following layers</a:t>
            </a:r>
            <a:r>
              <a:rPr lang="de-DE" sz="2400" baseline="0" dirty="0" smtClean="0">
                <a:latin typeface="Arial" charset="0"/>
                <a:ea typeface="ＭＳ Ｐゴシック" pitchFamily="34" charset="-128"/>
                <a:cs typeface="Arial" charset="0"/>
              </a:rPr>
              <a:t> of lighting:</a:t>
            </a:r>
          </a:p>
          <a:p>
            <a:endParaRPr lang="de-DE" sz="2400" dirty="0" smtClean="0">
              <a:latin typeface="Arial" charset="0"/>
              <a:ea typeface="ＭＳ Ｐゴシック" pitchFamily="34" charset="-128"/>
              <a:cs typeface="Arial" charset="0"/>
            </a:endParaRPr>
          </a:p>
          <a:p>
            <a:pPr marL="342900" indent="-342900">
              <a:buFont typeface="Arial" pitchFamily="34" charset="0"/>
              <a:buChar char="•"/>
            </a:pPr>
            <a:r>
              <a:rPr lang="de-DE" sz="2400" dirty="0" smtClean="0">
                <a:latin typeface="Arial" charset="0"/>
                <a:ea typeface="ＭＳ Ｐゴシック" pitchFamily="34" charset="-128"/>
                <a:cs typeface="Arial" charset="0"/>
              </a:rPr>
              <a:t>Indirect lighting</a:t>
            </a:r>
          </a:p>
          <a:p>
            <a:pPr marL="800100" lvl="1" indent="-342900">
              <a:buFont typeface="Arial" pitchFamily="34" charset="0"/>
              <a:buChar char="•"/>
            </a:pPr>
            <a:r>
              <a:rPr lang="de-DE" sz="2000" dirty="0" smtClean="0">
                <a:latin typeface="Arial" charset="0"/>
                <a:ea typeface="ＭＳ Ｐゴシック" pitchFamily="34" charset="-128"/>
                <a:cs typeface="Arial" charset="0"/>
              </a:rPr>
              <a:t>Ambient term</a:t>
            </a:r>
          </a:p>
          <a:p>
            <a:pPr marL="800100" lvl="1" indent="-342900">
              <a:buFont typeface="Arial" pitchFamily="34" charset="0"/>
              <a:buChar char="•"/>
            </a:pPr>
            <a:r>
              <a:rPr lang="de-DE" sz="2000" dirty="0" smtClean="0">
                <a:latin typeface="Arial" charset="0"/>
                <a:ea typeface="ＭＳ Ｐゴシック" pitchFamily="34" charset="-128"/>
                <a:cs typeface="Arial" charset="0"/>
              </a:rPr>
              <a:t>Tagged ambient areas</a:t>
            </a:r>
          </a:p>
          <a:p>
            <a:pPr marL="800100" lvl="1" indent="-342900">
              <a:buFont typeface="Arial" pitchFamily="34" charset="0"/>
              <a:buChar char="•"/>
            </a:pPr>
            <a:r>
              <a:rPr lang="de-DE" sz="2000" dirty="0" smtClean="0">
                <a:latin typeface="Arial" charset="0"/>
                <a:ea typeface="ＭＳ Ｐゴシック" pitchFamily="34" charset="-128"/>
                <a:cs typeface="Arial" charset="0"/>
              </a:rPr>
              <a:t>Local cubemaps</a:t>
            </a:r>
          </a:p>
          <a:p>
            <a:pPr marL="800100" lvl="1" indent="-342900">
              <a:buFont typeface="Arial" pitchFamily="34" charset="0"/>
              <a:buChar char="•"/>
            </a:pPr>
            <a:r>
              <a:rPr lang="de-DE" sz="2000" dirty="0" smtClean="0">
                <a:latin typeface="Arial" charset="0"/>
                <a:ea typeface="ＭＳ Ｐゴシック" pitchFamily="34" charset="-128"/>
                <a:cs typeface="Arial" charset="0"/>
              </a:rPr>
              <a:t>Local deferred lights</a:t>
            </a:r>
          </a:p>
          <a:p>
            <a:pPr marL="800100" lvl="1" indent="-342900">
              <a:buFont typeface="Arial" pitchFamily="34" charset="0"/>
              <a:buChar char="•"/>
            </a:pPr>
            <a:r>
              <a:rPr lang="de-DE" sz="2000" dirty="0" smtClean="0">
                <a:latin typeface="Arial" charset="0"/>
                <a:ea typeface="ＭＳ Ｐゴシック" pitchFamily="34" charset="-128"/>
                <a:cs typeface="Arial" charset="0"/>
              </a:rPr>
              <a:t>Diffuse Indirect Lighting from LPVs</a:t>
            </a:r>
          </a:p>
          <a:p>
            <a:pPr marL="800100" lvl="1" indent="-342900">
              <a:buFont typeface="Arial" pitchFamily="34" charset="0"/>
              <a:buChar char="•"/>
            </a:pPr>
            <a:r>
              <a:rPr lang="de-DE" sz="2000" dirty="0" smtClean="0">
                <a:latin typeface="Arial" charset="0"/>
                <a:ea typeface="ＭＳ Ｐゴシック" pitchFamily="34" charset="-128"/>
                <a:cs typeface="Arial" charset="0"/>
              </a:rPr>
              <a:t>SSAO</a:t>
            </a:r>
          </a:p>
          <a:p>
            <a:pPr marL="342900" indent="-342900">
              <a:buFont typeface="Arial" pitchFamily="34" charset="0"/>
              <a:buChar char="•"/>
            </a:pPr>
            <a:r>
              <a:rPr lang="de-DE" sz="2400" dirty="0" smtClean="0">
                <a:latin typeface="Arial" charset="0"/>
                <a:ea typeface="ＭＳ Ｐゴシック" pitchFamily="34" charset="-128"/>
                <a:cs typeface="Arial" charset="0"/>
              </a:rPr>
              <a:t>Direct lighting</a:t>
            </a:r>
          </a:p>
          <a:p>
            <a:pPr marL="742950" lvl="1" indent="-285750">
              <a:buFont typeface="Arial" pitchFamily="34" charset="0"/>
              <a:buChar char="•"/>
            </a:pPr>
            <a:r>
              <a:rPr lang="de-DE" sz="1800" dirty="0" smtClean="0">
                <a:latin typeface="Arial" charset="0"/>
                <a:ea typeface="ＭＳ Ｐゴシック" pitchFamily="34" charset="-128"/>
                <a:cs typeface="Arial" charset="0"/>
              </a:rPr>
              <a:t>All direct light sources, with and without shadows</a:t>
            </a:r>
          </a:p>
          <a:p>
            <a:endParaRPr lang="en-US" dirty="0" smtClean="0"/>
          </a:p>
          <a:p>
            <a:r>
              <a:rPr lang="en-US" dirty="0" smtClean="0"/>
              <a:t>These layers are applied in the order enlisted</a:t>
            </a:r>
            <a:r>
              <a:rPr lang="en-US" baseline="0" dirty="0" smtClean="0"/>
              <a:t> above. However some of these layers are optional depending on the area and lighting artist’s setup.</a:t>
            </a:r>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35</a:t>
            </a:fld>
            <a:endParaRPr lang="en-US"/>
          </a:p>
        </p:txBody>
      </p:sp>
    </p:spTree>
    <p:extLst>
      <p:ext uri="{BB962C8B-B14F-4D97-AF65-F5344CB8AC3E}">
        <p14:creationId xmlns:p14="http://schemas.microsoft.com/office/powerpoint/2010/main" val="23739183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it was described before, we use a </a:t>
            </a:r>
            <a:r>
              <a:rPr lang="en-US" b="1" dirty="0" smtClean="0"/>
              <a:t>minimal G-Buffer layout </a:t>
            </a:r>
            <a:r>
              <a:rPr lang="en-US" dirty="0" smtClean="0"/>
              <a:t>[Mittring09].</a:t>
            </a:r>
          </a:p>
          <a:p>
            <a:r>
              <a:rPr lang="en-US" dirty="0" smtClean="0"/>
              <a:t>The layout consists of the </a:t>
            </a:r>
            <a:r>
              <a:rPr lang="en-US" b="1" dirty="0" smtClean="0"/>
              <a:t>depth</a:t>
            </a:r>
            <a:r>
              <a:rPr lang="en-US" dirty="0" smtClean="0"/>
              <a:t> (24bits), </a:t>
            </a:r>
            <a:r>
              <a:rPr lang="en-US" b="1" dirty="0" smtClean="0"/>
              <a:t>stencil</a:t>
            </a:r>
            <a:r>
              <a:rPr lang="en-US" dirty="0" smtClean="0"/>
              <a:t> (8bits), </a:t>
            </a:r>
            <a:r>
              <a:rPr lang="en-US" b="1" dirty="0" smtClean="0"/>
              <a:t>normal</a:t>
            </a:r>
            <a:r>
              <a:rPr lang="en-US" dirty="0" smtClean="0"/>
              <a:t> (24bits) and the </a:t>
            </a:r>
            <a:r>
              <a:rPr lang="en-US" b="1" dirty="0" smtClean="0"/>
              <a:t>glossiness</a:t>
            </a:r>
            <a:r>
              <a:rPr lang="en-US" dirty="0" smtClean="0"/>
              <a:t> (8bits).</a:t>
            </a:r>
          </a:p>
          <a:p>
            <a:r>
              <a:rPr lang="en-US" dirty="0" smtClean="0"/>
              <a:t>We use stencil to mark objects that lay in </a:t>
            </a:r>
            <a:r>
              <a:rPr lang="en-US" b="1" dirty="0" smtClean="0"/>
              <a:t>different</a:t>
            </a:r>
            <a:r>
              <a:rPr lang="en-US" b="1" baseline="0" dirty="0" smtClean="0"/>
              <a:t> areas</a:t>
            </a:r>
            <a:r>
              <a:rPr lang="en-US" baseline="0" dirty="0" smtClean="0"/>
              <a:t>. </a:t>
            </a:r>
          </a:p>
          <a:p>
            <a:r>
              <a:rPr lang="en-US" baseline="0" dirty="0" smtClean="0"/>
              <a:t>E.g. we mark objects that should receive different ambient in different indoor rooms with different stencil masks.</a:t>
            </a:r>
          </a:p>
          <a:p>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36</a:t>
            </a:fld>
            <a:endParaRPr lang="en-US"/>
          </a:p>
        </p:txBody>
      </p:sp>
    </p:spTree>
    <p:extLst>
      <p:ext uri="{BB962C8B-B14F-4D97-AF65-F5344CB8AC3E}">
        <p14:creationId xmlns:p14="http://schemas.microsoft.com/office/powerpoint/2010/main" val="14524424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very</a:t>
            </a:r>
            <a:r>
              <a:rPr lang="en-US" baseline="0" dirty="0" smtClean="0"/>
              <a:t> important lighting parameter is the </a:t>
            </a:r>
            <a:r>
              <a:rPr lang="en-US" b="1" baseline="0" dirty="0" smtClean="0"/>
              <a:t>glossiness</a:t>
            </a:r>
            <a:r>
              <a:rPr lang="en-US" baseline="0" dirty="0" smtClean="0"/>
              <a:t>.</a:t>
            </a:r>
          </a:p>
          <a:p>
            <a:r>
              <a:rPr lang="en-US" baseline="0" dirty="0" smtClean="0"/>
              <a:t>On one hand, it represents the specular power. Without this value the specular contribution from different lights </a:t>
            </a:r>
            <a:r>
              <a:rPr lang="en-US" b="1" baseline="0" dirty="0" smtClean="0"/>
              <a:t>cannot be accumulated </a:t>
            </a:r>
            <a:r>
              <a:rPr lang="en-US" baseline="0" dirty="0" smtClean="0"/>
              <a:t>together.</a:t>
            </a:r>
          </a:p>
          <a:p>
            <a:r>
              <a:rPr lang="en-US" baseline="0" dirty="0" smtClean="0"/>
              <a:t>But on the other hand the glossiness together with the normal define a </a:t>
            </a:r>
            <a:r>
              <a:rPr lang="en-US" b="1" baseline="0" dirty="0" smtClean="0"/>
              <a:t>complete lobe of the Phong BRDF</a:t>
            </a:r>
            <a:r>
              <a:rPr lang="en-US" baseline="0" dirty="0" smtClean="0"/>
              <a:t>. Note that without the glossiness, the </a:t>
            </a:r>
            <a:r>
              <a:rPr lang="en-US" b="1" baseline="0" dirty="0" smtClean="0"/>
              <a:t>BRDF is undefined</a:t>
            </a:r>
            <a:r>
              <a:rPr lang="en-US" baseline="0" dirty="0" smtClean="0"/>
              <a:t>, thus the lighting </a:t>
            </a:r>
            <a:r>
              <a:rPr lang="en-US" b="1" baseline="0" dirty="0" smtClean="0"/>
              <a:t>cannot be performed</a:t>
            </a:r>
            <a:r>
              <a:rPr lang="en-US" baseline="0" dirty="0" smtClean="0"/>
              <a:t>.</a:t>
            </a:r>
          </a:p>
          <a:p>
            <a:r>
              <a:rPr lang="en-US" dirty="0" smtClean="0"/>
              <a:t>However the consequent problem with this G-Buffer layout is the small variations of materials, </a:t>
            </a:r>
            <a:r>
              <a:rPr lang="en-US" b="1" dirty="0" smtClean="0"/>
              <a:t>limited by the Phong shading</a:t>
            </a:r>
            <a:r>
              <a:rPr lang="en-US" dirty="0" smtClean="0"/>
              <a:t>.</a:t>
            </a:r>
          </a:p>
          <a:p>
            <a:endParaRPr lang="en-US" dirty="0" smtClean="0"/>
          </a:p>
          <a:p>
            <a:r>
              <a:rPr lang="en-US" dirty="0" smtClean="0"/>
              <a:t>Another</a:t>
            </a:r>
            <a:r>
              <a:rPr lang="en-US" baseline="0" dirty="0" smtClean="0"/>
              <a:t> very important problem is the representation of normals in the G-Buffer. We store normalized world-space normals into RGB channels of the RGBA8 render target.</a:t>
            </a:r>
          </a:p>
          <a:p>
            <a:r>
              <a:rPr lang="en-US" dirty="0" smtClean="0"/>
              <a:t>With this representation, the</a:t>
            </a:r>
            <a:r>
              <a:rPr lang="en-US" baseline="0" dirty="0" smtClean="0"/>
              <a:t> normals are stored with an </a:t>
            </a:r>
            <a:r>
              <a:rPr lang="en-US" b="1" baseline="0" dirty="0" smtClean="0"/>
              <a:t>insufficient precision</a:t>
            </a:r>
            <a:r>
              <a:rPr lang="en-US" baseline="0" dirty="0" smtClean="0"/>
              <a:t>. </a:t>
            </a:r>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37</a:t>
            </a:fld>
            <a:endParaRPr lang="en-US"/>
          </a:p>
        </p:txBody>
      </p:sp>
    </p:spTree>
    <p:extLst>
      <p:ext uri="{BB962C8B-B14F-4D97-AF65-F5344CB8AC3E}">
        <p14:creationId xmlns:p14="http://schemas.microsoft.com/office/powerpoint/2010/main" val="3432817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part it</a:t>
            </a:r>
            <a:r>
              <a:rPr lang="en-US" baseline="0" dirty="0" smtClean="0"/>
              <a:t> devoted to the new technique for storing normals in </a:t>
            </a:r>
            <a:r>
              <a:rPr lang="en-US" b="1" baseline="0" dirty="0" smtClean="0"/>
              <a:t>24-bits</a:t>
            </a:r>
            <a:r>
              <a:rPr lang="en-US" baseline="0" dirty="0" smtClean="0"/>
              <a:t> G-Buffer efficiently.</a:t>
            </a:r>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38</a:t>
            </a:fld>
            <a:endParaRPr lang="en-US"/>
          </a:p>
        </p:txBody>
      </p:sp>
    </p:spTree>
    <p:extLst>
      <p:ext uri="{BB962C8B-B14F-4D97-AF65-F5344CB8AC3E}">
        <p14:creationId xmlns:p14="http://schemas.microsoft.com/office/powerpoint/2010/main" val="39106164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As it described before, with a current representation, the</a:t>
            </a:r>
            <a:r>
              <a:rPr lang="en-US" baseline="0" dirty="0" smtClean="0"/>
              <a:t> normals are stored with an </a:t>
            </a:r>
            <a:r>
              <a:rPr lang="en-US" b="1" baseline="0" dirty="0" smtClean="0"/>
              <a:t>insufficient precision</a:t>
            </a:r>
            <a:r>
              <a:rPr lang="en-US" baseline="0" dirty="0" smtClean="0"/>
              <a:t>.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That leads to banding artifacts with </a:t>
            </a:r>
            <a:r>
              <a:rPr lang="en-US" b="1" baseline="0" dirty="0" smtClean="0"/>
              <a:t>all sorts of normals-related shading</a:t>
            </a:r>
            <a:r>
              <a:rPr lang="en-US" baseline="0" dirty="0" smtClean="0"/>
              <a:t>, like diffuse lighting, environment reflection, specular lighting etc.</a:t>
            </a:r>
          </a:p>
          <a:p>
            <a:endParaRPr lang="en-US" dirty="0" smtClean="0"/>
          </a:p>
          <a:p>
            <a:r>
              <a:rPr lang="en-US" dirty="0" smtClean="0"/>
              <a:t>However talking from the information theory perspective, 24</a:t>
            </a:r>
            <a:r>
              <a:rPr lang="en-US" baseline="0" dirty="0" smtClean="0"/>
              <a:t>bpp should be enough to represent a direction (essentially a point on the sphere) very precisely.</a:t>
            </a:r>
          </a:p>
          <a:p>
            <a:r>
              <a:rPr lang="en-US" baseline="0" dirty="0" smtClean="0"/>
              <a:t>Seems like we’re doing something wrong. </a:t>
            </a:r>
          </a:p>
          <a:p>
            <a:r>
              <a:rPr lang="en-US" baseline="0" dirty="0" smtClean="0"/>
              <a:t>If we count how many values we use out of these 24 bits, it turned out that we use only values on the unit sphere out of a 3d grid 256x256x256. That leads us to the usage of around </a:t>
            </a:r>
            <a:r>
              <a:rPr lang="en-US" b="1" baseline="0" dirty="0" smtClean="0"/>
              <a:t>2%</a:t>
            </a:r>
            <a:r>
              <a:rPr lang="en-US" b="0" baseline="0" dirty="0" smtClean="0"/>
              <a:t>!</a:t>
            </a:r>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39</a:t>
            </a:fld>
            <a:endParaRPr lang="en-US"/>
          </a:p>
        </p:txBody>
      </p:sp>
    </p:spTree>
    <p:extLst>
      <p:ext uri="{BB962C8B-B14F-4D97-AF65-F5344CB8AC3E}">
        <p14:creationId xmlns:p14="http://schemas.microsoft.com/office/powerpoint/2010/main" val="18183240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propose the new method to utilize </a:t>
            </a:r>
            <a:r>
              <a:rPr lang="en-US" b="1" dirty="0" smtClean="0"/>
              <a:t>all values </a:t>
            </a:r>
            <a:r>
              <a:rPr lang="en-US" dirty="0" smtClean="0"/>
              <a:t>inside this</a:t>
            </a:r>
            <a:r>
              <a:rPr lang="en-US" baseline="0" dirty="0" smtClean="0"/>
              <a:t> unit</a:t>
            </a:r>
            <a:r>
              <a:rPr lang="en-US" dirty="0" smtClean="0"/>
              <a:t> cube.</a:t>
            </a:r>
          </a:p>
          <a:p>
            <a:r>
              <a:rPr lang="en-US" dirty="0" smtClean="0"/>
              <a:t>Having</a:t>
            </a:r>
            <a:r>
              <a:rPr lang="en-US" baseline="0" dirty="0" smtClean="0"/>
              <a:t> the original normal (=direction), we take </a:t>
            </a:r>
            <a:r>
              <a:rPr lang="en-US" b="1" baseline="0" dirty="0" smtClean="0"/>
              <a:t>each cell </a:t>
            </a:r>
            <a:r>
              <a:rPr lang="en-US" baseline="0" dirty="0" smtClean="0"/>
              <a:t>of the cube the normal ray </a:t>
            </a:r>
            <a:r>
              <a:rPr lang="en-US" b="1" baseline="0" dirty="0" smtClean="0"/>
              <a:t>intersects</a:t>
            </a:r>
            <a:r>
              <a:rPr lang="en-US" baseline="0" dirty="0" smtClean="0"/>
              <a:t>.</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We compute the </a:t>
            </a:r>
            <a:r>
              <a:rPr lang="en-US" b="1" baseline="0" dirty="0" smtClean="0"/>
              <a:t>quantization error </a:t>
            </a:r>
            <a:r>
              <a:rPr lang="en-US" baseline="0" dirty="0" smtClean="0"/>
              <a:t>for every such a cell.</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The quantization error tells us what would be the </a:t>
            </a:r>
            <a:r>
              <a:rPr lang="en-US" b="1" baseline="0" dirty="0" smtClean="0"/>
              <a:t>deviation</a:t>
            </a:r>
            <a:r>
              <a:rPr lang="en-US" baseline="0" dirty="0" smtClean="0"/>
              <a:t> of the center of the cell compared to the original normal direction.</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That shows the error if we store this direction </a:t>
            </a:r>
            <a:r>
              <a:rPr lang="en-US" b="1" baseline="0" dirty="0" smtClean="0"/>
              <a:t>into that cell</a:t>
            </a:r>
            <a:r>
              <a:rPr lang="en-US" baseline="0" dirty="0" smtClean="0"/>
              <a:t>.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Using that, we find the cell with </a:t>
            </a:r>
            <a:r>
              <a:rPr lang="en-US" b="1" baseline="0" dirty="0" smtClean="0"/>
              <a:t>minimal deviation </a:t>
            </a:r>
            <a:r>
              <a:rPr lang="en-US" baseline="0" dirty="0" smtClean="0"/>
              <a:t>from the normal’s ray on the ray’s way. </a:t>
            </a:r>
            <a:endParaRPr lang="en-US" dirty="0" smtClean="0"/>
          </a:p>
          <a:p>
            <a:r>
              <a:rPr lang="en-US" dirty="0" smtClean="0"/>
              <a:t>Thus we find the </a:t>
            </a:r>
            <a:r>
              <a:rPr lang="en-US" b="1" dirty="0" smtClean="0"/>
              <a:t>best cell </a:t>
            </a:r>
            <a:r>
              <a:rPr lang="en-US" dirty="0" smtClean="0"/>
              <a:t>for some particular direction.</a:t>
            </a:r>
          </a:p>
          <a:p>
            <a:r>
              <a:rPr lang="en-US" dirty="0" smtClean="0"/>
              <a:t>However finding this</a:t>
            </a:r>
            <a:r>
              <a:rPr lang="en-US" baseline="0" dirty="0" smtClean="0"/>
              <a:t> minimum is </a:t>
            </a:r>
            <a:r>
              <a:rPr lang="en-US" b="1" baseline="0" dirty="0" smtClean="0"/>
              <a:t>non-trivial brute-force search task</a:t>
            </a:r>
            <a:r>
              <a:rPr lang="en-US" baseline="0" dirty="0" smtClean="0"/>
              <a:t>, which </a:t>
            </a:r>
            <a:r>
              <a:rPr lang="en-US" b="1" baseline="0" dirty="0" smtClean="0"/>
              <a:t>cannot be done in real-time </a:t>
            </a:r>
            <a:r>
              <a:rPr lang="en-US" baseline="0" dirty="0" smtClean="0"/>
              <a:t>for each normal we want to store into G-Buffer.</a:t>
            </a:r>
          </a:p>
          <a:p>
            <a:r>
              <a:rPr lang="en-US" baseline="0" dirty="0" smtClean="0"/>
              <a:t>Thus we decided to </a:t>
            </a:r>
            <a:r>
              <a:rPr lang="en-US" b="1" baseline="0" dirty="0" smtClean="0"/>
              <a:t>prebake</a:t>
            </a:r>
            <a:r>
              <a:rPr lang="en-US" baseline="0" dirty="0" smtClean="0"/>
              <a:t> the result of the search into a </a:t>
            </a:r>
            <a:r>
              <a:rPr lang="en-US" b="1" baseline="0" dirty="0" smtClean="0"/>
              <a:t>huge cubemap </a:t>
            </a:r>
            <a:r>
              <a:rPr lang="en-US" baseline="0" dirty="0" smtClean="0"/>
              <a:t>of directions. Each texel of the cubemap stores </a:t>
            </a:r>
            <a:r>
              <a:rPr lang="en-US" b="1" baseline="0" dirty="0" smtClean="0"/>
              <a:t>the</a:t>
            </a:r>
            <a:r>
              <a:rPr lang="en-US" baseline="0" dirty="0" smtClean="0"/>
              <a:t> </a:t>
            </a:r>
            <a:r>
              <a:rPr lang="en-US" b="1" baseline="0" dirty="0" smtClean="0"/>
              <a:t>distance to the best cell </a:t>
            </a:r>
            <a:r>
              <a:rPr lang="en-US" baseline="0" dirty="0" smtClean="0"/>
              <a:t>for the normal with this direction.</a:t>
            </a:r>
          </a:p>
          <a:p>
            <a:r>
              <a:rPr lang="en-US" baseline="0" dirty="0" smtClean="0"/>
              <a:t>The cubemap’s face should be </a:t>
            </a:r>
            <a:r>
              <a:rPr lang="en-US" b="1" baseline="0" dirty="0" smtClean="0"/>
              <a:t>larger</a:t>
            </a:r>
            <a:r>
              <a:rPr lang="en-US" baseline="0" dirty="0" smtClean="0"/>
              <a:t> than 256x256 in order to provide fine-grained solutions for directions of normals.</a:t>
            </a:r>
          </a:p>
          <a:p>
            <a:r>
              <a:rPr lang="en-US" baseline="0" dirty="0" smtClean="0"/>
              <a:t>The </a:t>
            </a:r>
            <a:r>
              <a:rPr lang="en-US" b="1" baseline="0" dirty="0" smtClean="0"/>
              <a:t>larger</a:t>
            </a:r>
            <a:r>
              <a:rPr lang="en-US" baseline="0" dirty="0" smtClean="0"/>
              <a:t> the cubemap the </a:t>
            </a:r>
            <a:r>
              <a:rPr lang="en-US" b="1" baseline="0" dirty="0" smtClean="0"/>
              <a:t>more precise </a:t>
            </a:r>
            <a:r>
              <a:rPr lang="en-US" baseline="0" dirty="0" smtClean="0"/>
              <a:t>the normals representation. However even a cubemap of </a:t>
            </a:r>
            <a:r>
              <a:rPr lang="en-US" b="1" baseline="0" dirty="0" smtClean="0"/>
              <a:t>2k x 2k </a:t>
            </a:r>
            <a:r>
              <a:rPr lang="en-US" baseline="0" dirty="0" smtClean="0"/>
              <a:t>is already </a:t>
            </a:r>
            <a:r>
              <a:rPr lang="en-US" b="1" baseline="0" dirty="0" smtClean="0"/>
              <a:t>problematic</a:t>
            </a:r>
            <a:r>
              <a:rPr lang="en-US" baseline="0" dirty="0" smtClean="0"/>
              <a:t> for performance and memory on consoles.</a:t>
            </a:r>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40</a:t>
            </a:fld>
            <a:endParaRPr lang="en-US"/>
          </a:p>
        </p:txBody>
      </p:sp>
    </p:spTree>
    <p:extLst>
      <p:ext uri="{BB962C8B-B14F-4D97-AF65-F5344CB8AC3E}">
        <p14:creationId xmlns:p14="http://schemas.microsoft.com/office/powerpoint/2010/main" val="37803432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this cubemap has a lot of </a:t>
            </a:r>
            <a:r>
              <a:rPr lang="en-US" b="1" dirty="0" smtClean="0"/>
              <a:t>symmetry </a:t>
            </a:r>
            <a:r>
              <a:rPr lang="en-US" dirty="0" smtClean="0"/>
              <a:t>inside. The</a:t>
            </a:r>
            <a:r>
              <a:rPr lang="en-US" baseline="0" dirty="0" smtClean="0"/>
              <a:t> cubemap’s symmetry comes from the inherited symmetry of the task itself. Indeed, the best cell solution should be the same in </a:t>
            </a:r>
            <a:r>
              <a:rPr lang="en-US" b="1" baseline="0" dirty="0" smtClean="0"/>
              <a:t>all 8 octants</a:t>
            </a:r>
            <a:r>
              <a:rPr lang="en-US" baseline="0" dirty="0" smtClean="0"/>
              <a:t>. Also inside the octant there is a </a:t>
            </a:r>
            <a:r>
              <a:rPr lang="en-US" b="1" baseline="0" dirty="0" smtClean="0"/>
              <a:t>diagonal symmetry </a:t>
            </a:r>
            <a:r>
              <a:rPr lang="en-US" baseline="0" dirty="0" smtClean="0"/>
              <a:t>for the same reason.</a:t>
            </a:r>
          </a:p>
          <a:p>
            <a:r>
              <a:rPr lang="en-US" dirty="0" smtClean="0"/>
              <a:t>Using that fact, we extracted the unique part of the</a:t>
            </a:r>
            <a:r>
              <a:rPr lang="en-US" baseline="0" dirty="0" smtClean="0"/>
              <a:t> cubemap and saved it into a small </a:t>
            </a:r>
            <a:r>
              <a:rPr lang="en-US" b="1" baseline="0" dirty="0" smtClean="0"/>
              <a:t>512x512 </a:t>
            </a:r>
            <a:r>
              <a:rPr lang="en-US" baseline="0" dirty="0" smtClean="0"/>
              <a:t>2D texture. The emulation of cubemap lookup is done in the pixel shader. The detailed shader code and the texture itself you can find in the </a:t>
            </a:r>
            <a:r>
              <a:rPr lang="en-US" b="1" baseline="0" dirty="0" smtClean="0"/>
              <a:t>appendix </a:t>
            </a:r>
            <a:r>
              <a:rPr lang="en-US" baseline="0" dirty="0" smtClean="0"/>
              <a:t>of these slides.</a:t>
            </a:r>
          </a:p>
          <a:p>
            <a:r>
              <a:rPr lang="en-US" baseline="0" dirty="0" smtClean="0"/>
              <a:t>The algorithm of outputting the normal into the G-Buffer is as follows:</a:t>
            </a:r>
          </a:p>
          <a:p>
            <a:pPr marL="171450" indent="-171450">
              <a:buFont typeface="Arial" pitchFamily="34" charset="0"/>
              <a:buChar char="•"/>
            </a:pPr>
            <a:r>
              <a:rPr lang="en-US" baseline="0" dirty="0" smtClean="0"/>
              <a:t>Prepare the texture coordinates for 2D lookup and look up the distance to the best cell from the precomputed 2D texture</a:t>
            </a:r>
          </a:p>
          <a:p>
            <a:pPr marL="171450" indent="-171450">
              <a:buFont typeface="Arial" pitchFamily="34" charset="0"/>
              <a:buChar char="•"/>
            </a:pPr>
            <a:r>
              <a:rPr lang="en-US" baseline="0" dirty="0" smtClean="0"/>
              <a:t>Scale the normalized normal by this value in order to fit it into the precomputed best cell</a:t>
            </a:r>
          </a:p>
          <a:p>
            <a:pPr marL="171450" indent="-171450">
              <a:buFont typeface="Arial" pitchFamily="34" charset="0"/>
              <a:buChar char="•"/>
            </a:pPr>
            <a:r>
              <a:rPr lang="en-US" baseline="0" dirty="0" smtClean="0"/>
              <a:t>Output the scaled normal into the G-Buffer. </a:t>
            </a:r>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41</a:t>
            </a:fld>
            <a:endParaRPr lang="en-US"/>
          </a:p>
        </p:txBody>
      </p:sp>
    </p:spTree>
    <p:extLst>
      <p:ext uri="{BB962C8B-B14F-4D97-AF65-F5344CB8AC3E}">
        <p14:creationId xmlns:p14="http://schemas.microsoft.com/office/powerpoint/2010/main" val="1840563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subparts of the texture compression part: compression</a:t>
            </a:r>
            <a:r>
              <a:rPr lang="en-US" baseline="0" dirty="0" smtClean="0"/>
              <a:t> of color/albedo textures and proposed improvements to normal maps compression.</a:t>
            </a:r>
            <a:endParaRPr lang="en-US"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5</a:t>
            </a:fld>
            <a:endParaRPr lang="en-US"/>
          </a:p>
        </p:txBody>
      </p:sp>
    </p:spTree>
    <p:extLst>
      <p:ext uri="{BB962C8B-B14F-4D97-AF65-F5344CB8AC3E}">
        <p14:creationId xmlns:p14="http://schemas.microsoft.com/office/powerpoint/2010/main" val="32727054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method has a lot of advantages.</a:t>
            </a:r>
            <a:r>
              <a:rPr lang="en-US" baseline="0" dirty="0" smtClean="0"/>
              <a:t> </a:t>
            </a:r>
          </a:p>
          <a:p>
            <a:pPr marL="171450" indent="-171450">
              <a:buFont typeface="Arial" pitchFamily="34" charset="0"/>
              <a:buChar char="•"/>
            </a:pPr>
            <a:r>
              <a:rPr lang="en-US" baseline="0" dirty="0" smtClean="0"/>
              <a:t>It </a:t>
            </a:r>
            <a:r>
              <a:rPr lang="en-US" b="1" baseline="0" dirty="0" smtClean="0"/>
              <a:t>supports alpha-blending</a:t>
            </a:r>
            <a:r>
              <a:rPr lang="en-US" baseline="0" dirty="0" smtClean="0"/>
              <a:t>, as it becomes a blending between two unnormalized vectors, which is still linear and correct. However in case of alpha blending, we lose the best fit solution in the end. But it is not that important for the production, as the blending is mostly used for decals, smooth transitions and detail normal mapping, where the smoothness of normals is not an issue.</a:t>
            </a:r>
          </a:p>
          <a:p>
            <a:pPr marL="171450" indent="-171450">
              <a:buFont typeface="Arial" pitchFamily="34" charset="0"/>
              <a:buChar char="•"/>
            </a:pPr>
            <a:r>
              <a:rPr lang="en-US" baseline="0" dirty="0" smtClean="0"/>
              <a:t>The reconstruction is extremely cheap (even for free): it is only </a:t>
            </a:r>
            <a:r>
              <a:rPr lang="en-US" b="1" baseline="0" dirty="0" smtClean="0"/>
              <a:t>one normalization</a:t>
            </a:r>
            <a:r>
              <a:rPr lang="en-US" b="0" baseline="0" dirty="0" smtClean="0"/>
              <a:t>, which is </a:t>
            </a:r>
            <a:r>
              <a:rPr lang="en-US" b="1" baseline="0" dirty="0" smtClean="0"/>
              <a:t>done anyway </a:t>
            </a:r>
            <a:r>
              <a:rPr lang="en-US" b="0" baseline="0" dirty="0" smtClean="0"/>
              <a:t>in most of engines because of unnormalized results provided by alpha blending.</a:t>
            </a:r>
          </a:p>
          <a:p>
            <a:pPr marL="171450" indent="-171450">
              <a:buFont typeface="Arial" pitchFamily="34" charset="0"/>
              <a:buChar char="•"/>
            </a:pPr>
            <a:r>
              <a:rPr lang="en-US" b="0" baseline="0" dirty="0" smtClean="0"/>
              <a:t>It is </a:t>
            </a:r>
            <a:r>
              <a:rPr lang="en-US" b="1" baseline="0" dirty="0" smtClean="0"/>
              <a:t>backwards-compatible</a:t>
            </a:r>
            <a:r>
              <a:rPr lang="en-US" b="0" baseline="0" dirty="0" smtClean="0"/>
              <a:t> with storing normalized normals solution. That means that the best fit can be applied </a:t>
            </a:r>
            <a:r>
              <a:rPr lang="en-US" b="1" baseline="0" dirty="0" smtClean="0"/>
              <a:t>selectively per object</a:t>
            </a:r>
            <a:r>
              <a:rPr lang="en-US" b="0" baseline="0" dirty="0" smtClean="0"/>
              <a:t>, based on the reflectance, smoothness, presence of detail normal maps etc.</a:t>
            </a:r>
          </a:p>
          <a:p>
            <a:pPr marL="0" indent="0">
              <a:buFont typeface="Arial" pitchFamily="34" charset="0"/>
              <a:buNone/>
            </a:pPr>
            <a:r>
              <a:rPr lang="en-US" b="0" baseline="0" dirty="0" smtClean="0"/>
              <a:t>Also a small note on the performance: the </a:t>
            </a:r>
            <a:r>
              <a:rPr lang="en-US" b="1" baseline="0" dirty="0" smtClean="0"/>
              <a:t>mip maps </a:t>
            </a:r>
            <a:r>
              <a:rPr lang="en-US" b="0" baseline="0" dirty="0" smtClean="0"/>
              <a:t>for the 2D texture </a:t>
            </a:r>
            <a:r>
              <a:rPr lang="en-US" b="1" baseline="0" dirty="0" smtClean="0"/>
              <a:t>are essential</a:t>
            </a:r>
            <a:r>
              <a:rPr lang="en-US" b="0" baseline="0" dirty="0" smtClean="0"/>
              <a:t>, otherwise the texture cache thrashing becomes quickly apparent. </a:t>
            </a:r>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42</a:t>
            </a:fld>
            <a:endParaRPr lang="en-US"/>
          </a:p>
        </p:txBody>
      </p:sp>
    </p:spTree>
    <p:extLst>
      <p:ext uri="{BB962C8B-B14F-4D97-AF65-F5344CB8AC3E}">
        <p14:creationId xmlns:p14="http://schemas.microsoft.com/office/powerpoint/2010/main" val="2257895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small </a:t>
            </a:r>
            <a:r>
              <a:rPr lang="en-US" b="1" dirty="0" smtClean="0"/>
              <a:t>breakdown</a:t>
            </a:r>
            <a:r>
              <a:rPr lang="en-US" baseline="0" dirty="0" smtClean="0"/>
              <a:t> of the existing storage methods.</a:t>
            </a:r>
          </a:p>
          <a:p>
            <a:r>
              <a:rPr lang="en-US" baseline="0" dirty="0" smtClean="0"/>
              <a:t>It shows how many bits it uses out of </a:t>
            </a:r>
            <a:r>
              <a:rPr lang="en-US" b="1" baseline="0" dirty="0" smtClean="0"/>
              <a:t>total number of 24 bits</a:t>
            </a:r>
            <a:r>
              <a:rPr lang="en-US" baseline="0" dirty="0" smtClean="0"/>
              <a:t>.</a:t>
            </a:r>
          </a:p>
          <a:p>
            <a:r>
              <a:rPr lang="en-US" baseline="0" dirty="0" smtClean="0"/>
              <a:t>Both old techniques uses ~</a:t>
            </a:r>
            <a:r>
              <a:rPr lang="en-US" b="1" baseline="0" dirty="0" smtClean="0"/>
              <a:t>17 bits</a:t>
            </a:r>
            <a:r>
              <a:rPr lang="en-US" baseline="0" dirty="0" smtClean="0"/>
              <a:t>, which explains the low normals quality.</a:t>
            </a:r>
          </a:p>
          <a:p>
            <a:r>
              <a:rPr lang="en-US" baseline="0" dirty="0" smtClean="0"/>
              <a:t>However the proposed technique uses almost the </a:t>
            </a:r>
            <a:r>
              <a:rPr lang="en-US" b="1" baseline="0" dirty="0" smtClean="0"/>
              <a:t>whole range of 24 bits</a:t>
            </a:r>
            <a:r>
              <a:rPr lang="en-US" baseline="0" dirty="0" smtClean="0"/>
              <a:t>, beating the old ones with almost </a:t>
            </a:r>
            <a:r>
              <a:rPr lang="en-US" b="1" baseline="0" dirty="0" smtClean="0"/>
              <a:t>two orders of magnitude</a:t>
            </a:r>
            <a:r>
              <a:rPr lang="en-US" baseline="0" dirty="0" smtClean="0"/>
              <a:t>.</a:t>
            </a:r>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43</a:t>
            </a:fld>
            <a:endParaRPr lang="en-US"/>
          </a:p>
        </p:txBody>
      </p:sp>
    </p:spTree>
    <p:extLst>
      <p:ext uri="{BB962C8B-B14F-4D97-AF65-F5344CB8AC3E}">
        <p14:creationId xmlns:p14="http://schemas.microsoft.com/office/powerpoint/2010/main" val="1095124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series of screenshots demonstrating the results of the new technique compared to old ones.</a:t>
            </a:r>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44</a:t>
            </a:fld>
            <a:endParaRPr lang="en-US"/>
          </a:p>
        </p:txBody>
      </p:sp>
    </p:spTree>
    <p:extLst>
      <p:ext uri="{BB962C8B-B14F-4D97-AF65-F5344CB8AC3E}">
        <p14:creationId xmlns:p14="http://schemas.microsoft.com/office/powerpoint/2010/main" val="35059997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Here</a:t>
            </a:r>
            <a:r>
              <a:rPr lang="en-US" baseline="0" dirty="0" smtClean="0"/>
              <a:t> is a series of screenshots demonstrating the results of the new technique compared to old ones.</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45</a:t>
            </a:fld>
            <a:endParaRPr lang="en-US"/>
          </a:p>
        </p:txBody>
      </p:sp>
    </p:spTree>
    <p:extLst>
      <p:ext uri="{BB962C8B-B14F-4D97-AF65-F5344CB8AC3E}">
        <p14:creationId xmlns:p14="http://schemas.microsoft.com/office/powerpoint/2010/main" val="32820290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Here</a:t>
            </a:r>
            <a:r>
              <a:rPr lang="en-US" baseline="0" dirty="0" smtClean="0"/>
              <a:t> is a series of screenshots demonstrating the results of the new technique compared to old ones.</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46</a:t>
            </a:fld>
            <a:endParaRPr lang="en-US"/>
          </a:p>
        </p:txBody>
      </p:sp>
    </p:spTree>
    <p:extLst>
      <p:ext uri="{BB962C8B-B14F-4D97-AF65-F5344CB8AC3E}">
        <p14:creationId xmlns:p14="http://schemas.microsoft.com/office/powerpoint/2010/main" val="8296940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Here</a:t>
            </a:r>
            <a:r>
              <a:rPr lang="en-US" baseline="0" dirty="0" smtClean="0"/>
              <a:t> is a series of screenshots demonstrating the results of the new technique compared to old ones.</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47</a:t>
            </a:fld>
            <a:endParaRPr lang="en-US"/>
          </a:p>
        </p:txBody>
      </p:sp>
    </p:spTree>
    <p:extLst>
      <p:ext uri="{BB962C8B-B14F-4D97-AF65-F5344CB8AC3E}">
        <p14:creationId xmlns:p14="http://schemas.microsoft.com/office/powerpoint/2010/main" val="11076488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Here</a:t>
            </a:r>
            <a:r>
              <a:rPr lang="en-US" baseline="0" dirty="0" smtClean="0"/>
              <a:t> is a series of screenshots demonstrating the results of the new technique compared to old ones.</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48</a:t>
            </a:fld>
            <a:endParaRPr lang="en-US"/>
          </a:p>
        </p:txBody>
      </p:sp>
    </p:spTree>
    <p:extLst>
      <p:ext uri="{BB962C8B-B14F-4D97-AF65-F5344CB8AC3E}">
        <p14:creationId xmlns:p14="http://schemas.microsoft.com/office/powerpoint/2010/main" val="21528514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Here</a:t>
            </a:r>
            <a:r>
              <a:rPr lang="en-US" baseline="0" dirty="0" smtClean="0"/>
              <a:t> is a series of screenshots demonstrating the results of the new technique compared to old ones.</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49</a:t>
            </a:fld>
            <a:endParaRPr lang="en-US"/>
          </a:p>
        </p:txBody>
      </p:sp>
    </p:spTree>
    <p:extLst>
      <p:ext uri="{BB962C8B-B14F-4D97-AF65-F5344CB8AC3E}">
        <p14:creationId xmlns:p14="http://schemas.microsoft.com/office/powerpoint/2010/main" val="11578540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part is devoted to the importance of BRDF normalization and energy conservation.</a:t>
            </a:r>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50</a:t>
            </a:fld>
            <a:endParaRPr lang="en-US"/>
          </a:p>
        </p:txBody>
      </p:sp>
    </p:spTree>
    <p:extLst>
      <p:ext uri="{BB962C8B-B14F-4D97-AF65-F5344CB8AC3E}">
        <p14:creationId xmlns:p14="http://schemas.microsoft.com/office/powerpoint/2010/main" val="10972954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turned out that the section of this talk</a:t>
            </a:r>
            <a:r>
              <a:rPr lang="en-US" baseline="0" dirty="0" smtClean="0"/>
              <a:t> highly overlaps </a:t>
            </a:r>
            <a:r>
              <a:rPr lang="en-US" dirty="0" smtClean="0"/>
              <a:t>with the Physically based shading</a:t>
            </a:r>
            <a:r>
              <a:rPr lang="en-US" baseline="0" dirty="0" smtClean="0"/>
              <a:t> model” course presented at the same time at the SIGGRAPH:</a:t>
            </a:r>
            <a:endParaRPr lang="en-US" dirty="0" smtClean="0">
              <a:hlinkClick r:id="rId3"/>
            </a:endParaRPr>
          </a:p>
          <a:p>
            <a:r>
              <a:rPr lang="en-US" dirty="0" smtClean="0">
                <a:hlinkClick r:id="rId3"/>
              </a:rPr>
              <a:t>http://renderwonk.com/publications/s2010-shading-course/hoffman/s2010_physically_based_shading_hoffman_b.pdf</a:t>
            </a:r>
            <a:endParaRPr lang="en-US" dirty="0" smtClean="0"/>
          </a:p>
          <a:p>
            <a:r>
              <a:rPr lang="en-US" dirty="0" smtClean="0"/>
              <a:t>I’d highly recommend</a:t>
            </a:r>
            <a:r>
              <a:rPr lang="en-US" baseline="0" dirty="0" smtClean="0"/>
              <a:t> to refer to this course in order to understand the advantages of BRDF normalization in more details and examples.</a:t>
            </a:r>
          </a:p>
          <a:p>
            <a:r>
              <a:rPr lang="en-US" dirty="0" smtClean="0"/>
              <a:t>Briefly</a:t>
            </a:r>
            <a:r>
              <a:rPr lang="en-US" baseline="0" dirty="0" smtClean="0"/>
              <a:t> speaking, here are the most important ones:</a:t>
            </a:r>
            <a:endParaRPr lang="en-GB" dirty="0" smtClean="0"/>
          </a:p>
          <a:p>
            <a:pPr marL="171450" indent="-171450">
              <a:buFont typeface="Arial" pitchFamily="34" charset="0"/>
              <a:buChar char="•"/>
            </a:pPr>
            <a:r>
              <a:rPr lang="en-GB" dirty="0" smtClean="0"/>
              <a:t>Energy preserving: very important for HDR post-processing</a:t>
            </a:r>
          </a:p>
          <a:p>
            <a:pPr marL="171450" indent="-171450">
              <a:buFont typeface="Arial" pitchFamily="34" charset="0"/>
              <a:buChar char="•"/>
            </a:pPr>
            <a:r>
              <a:rPr lang="en-GB" dirty="0" smtClean="0"/>
              <a:t>Consistent with non-analytical lighting, such as environment mapping</a:t>
            </a:r>
          </a:p>
          <a:p>
            <a:pPr marL="171450" indent="-171450">
              <a:buFont typeface="Arial" pitchFamily="34" charset="0"/>
              <a:buChar char="•"/>
            </a:pPr>
            <a:r>
              <a:rPr lang="en-GB" dirty="0" smtClean="0"/>
              <a:t>Simpler artistic control over specular</a:t>
            </a:r>
          </a:p>
          <a:p>
            <a:endParaRPr lang="en-US"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51</a:t>
            </a:fld>
            <a:endParaRPr lang="en-US"/>
          </a:p>
        </p:txBody>
      </p:sp>
    </p:spTree>
    <p:extLst>
      <p:ext uri="{BB962C8B-B14F-4D97-AF65-F5344CB8AC3E}">
        <p14:creationId xmlns:p14="http://schemas.microsoft.com/office/powerpoint/2010/main" val="3245129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Nowadays</a:t>
            </a:r>
            <a:r>
              <a:rPr lang="en-US" baseline="0" dirty="0" smtClean="0"/>
              <a:t> all color textures are mostly used as albedo textures in the lighting pipeline, despites of good old times of Doom and Quake. </a:t>
            </a:r>
          </a:p>
          <a:p>
            <a:r>
              <a:rPr lang="en-US" baseline="0" dirty="0" smtClean="0"/>
              <a:t>Despite there are still many engines with precomputed light maps and even complete prebaked lighting solutions (e.g. Rage from id software), majority of modern engines try hard to stick to the most robust dynamic lighting pipeline in order to provide the most convenient tools for artists, thus simplifying the game development process.</a:t>
            </a:r>
          </a:p>
          <a:p>
            <a:r>
              <a:rPr lang="en-US" baseline="0" dirty="0" smtClean="0"/>
              <a:t>So the color textures for the latter engines mostly represent the albedo of the surface it describe.</a:t>
            </a:r>
          </a:p>
          <a:p>
            <a:r>
              <a:rPr lang="en-US" baseline="0" dirty="0" smtClean="0"/>
              <a:t>Thus, the color depth and the color space of these textures become an important discussion topic in this talk.</a:t>
            </a:r>
          </a:p>
          <a:p>
            <a:r>
              <a:rPr lang="en-US" baseline="0" dirty="0" smtClean="0"/>
              <a:t>The very first and important step is to change the texture authoring pipeline to the higher precision in order to be able to manipulate with source texture with no precision loss after it’s been authored once. So we use a 16 bits/channel mode in Photoshop for texture authoring. This allows us to change the color space or histogram of the texture with no consequences both in the Photoshop and in our in-house texture processing tools.</a:t>
            </a:r>
          </a:p>
          <a:p>
            <a:r>
              <a:rPr lang="en-US" baseline="0" dirty="0" smtClean="0"/>
              <a:t>This mode has mostly the same authoring options as the usual 8 bits/channel sRGB authoring mode. That means that the switch is mostly transparent for artists.</a:t>
            </a:r>
          </a:p>
          <a:p>
            <a:r>
              <a:rPr lang="en-US" baseline="0" dirty="0" smtClean="0"/>
              <a:t>The manipulations proposed on the following slides might make the quality </a:t>
            </a:r>
            <a:r>
              <a:rPr lang="en-US" b="1" baseline="0" dirty="0" smtClean="0"/>
              <a:t>worse </a:t>
            </a:r>
            <a:r>
              <a:rPr lang="en-US" baseline="0" dirty="0" smtClean="0"/>
              <a:t>if the source </a:t>
            </a:r>
            <a:r>
              <a:rPr lang="en-US" baseline="0" dirty="0" err="1" smtClean="0"/>
              <a:t>texure</a:t>
            </a:r>
            <a:r>
              <a:rPr lang="en-US" baseline="0" dirty="0" smtClean="0"/>
              <a:t> is 8 bits/channel! So it is very important to have a source texture authored in 16bits/channel from the very beginning.</a:t>
            </a:r>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6</a:t>
            </a:fld>
            <a:endParaRPr lang="en-US"/>
          </a:p>
        </p:txBody>
      </p:sp>
    </p:spTree>
    <p:extLst>
      <p:ext uri="{BB962C8B-B14F-4D97-AF65-F5344CB8AC3E}">
        <p14:creationId xmlns:p14="http://schemas.microsoft.com/office/powerpoint/2010/main" val="37807621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results for different glossiness values</a:t>
            </a:r>
            <a:r>
              <a:rPr lang="en-US" baseline="0" dirty="0" smtClean="0"/>
              <a:t> for Phong BRDF. The reflectance coefficient of the material remains the same in all images.</a:t>
            </a:r>
          </a:p>
          <a:p>
            <a:r>
              <a:rPr lang="en-US" baseline="0" dirty="0" smtClean="0"/>
              <a:t>However please notice the intensity of analytic reflection coming from the sun and how </a:t>
            </a:r>
            <a:r>
              <a:rPr lang="en-US" b="1" baseline="0" dirty="0" smtClean="0"/>
              <a:t>consistent</a:t>
            </a:r>
            <a:r>
              <a:rPr lang="en-US" baseline="0" dirty="0" smtClean="0"/>
              <a:t> it is with the precomputed environment lighting.</a:t>
            </a:r>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52</a:t>
            </a:fld>
            <a:endParaRPr lang="en-US"/>
          </a:p>
        </p:txBody>
      </p:sp>
    </p:spTree>
    <p:extLst>
      <p:ext uri="{BB962C8B-B14F-4D97-AF65-F5344CB8AC3E}">
        <p14:creationId xmlns:p14="http://schemas.microsoft.com/office/powerpoint/2010/main" val="3441707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a:t>
            </a:r>
            <a:r>
              <a:rPr lang="en-US" baseline="0" dirty="0" smtClean="0"/>
              <a:t> some in-game examples of the consistency across the precomputed and analytical lighting.</a:t>
            </a:r>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53</a:t>
            </a:fld>
            <a:endParaRPr lang="en-US"/>
          </a:p>
        </p:txBody>
      </p:sp>
    </p:spTree>
    <p:extLst>
      <p:ext uri="{BB962C8B-B14F-4D97-AF65-F5344CB8AC3E}">
        <p14:creationId xmlns:p14="http://schemas.microsoft.com/office/powerpoint/2010/main" val="2499806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Here are</a:t>
            </a:r>
            <a:r>
              <a:rPr lang="en-US" baseline="0" dirty="0" smtClean="0"/>
              <a:t> some in-game examples of the consistency across the precomputed and analytical lighting.</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54</a:t>
            </a:fld>
            <a:endParaRPr lang="en-US"/>
          </a:p>
        </p:txBody>
      </p:sp>
    </p:spTree>
    <p:extLst>
      <p:ext uri="{BB962C8B-B14F-4D97-AF65-F5344CB8AC3E}">
        <p14:creationId xmlns:p14="http://schemas.microsoft.com/office/powerpoint/2010/main" val="33761624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part of the talk is</a:t>
            </a:r>
            <a:r>
              <a:rPr lang="en-US" baseline="0" dirty="0" smtClean="0"/>
              <a:t> devoted to the </a:t>
            </a:r>
            <a:r>
              <a:rPr lang="en-US" b="1" baseline="0" dirty="0" smtClean="0"/>
              <a:t>low-bandwidth, high-quality HDR pipeline </a:t>
            </a:r>
            <a:r>
              <a:rPr lang="en-US" baseline="0" dirty="0" smtClean="0"/>
              <a:t>on </a:t>
            </a:r>
            <a:r>
              <a:rPr lang="en-US" b="1" baseline="0" dirty="0" smtClean="0"/>
              <a:t>consoles</a:t>
            </a:r>
            <a:r>
              <a:rPr lang="en-US" baseline="0" dirty="0" smtClean="0"/>
              <a:t>.</a:t>
            </a:r>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55</a:t>
            </a:fld>
            <a:endParaRPr lang="en-US"/>
          </a:p>
        </p:txBody>
      </p:sp>
    </p:spTree>
    <p:extLst>
      <p:ext uri="{BB962C8B-B14F-4D97-AF65-F5344CB8AC3E}">
        <p14:creationId xmlns:p14="http://schemas.microsoft.com/office/powerpoint/2010/main" val="17646900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ideal goal for us is </a:t>
            </a:r>
            <a:r>
              <a:rPr lang="en-US" baseline="0" dirty="0" smtClean="0"/>
              <a:t>to achieve the complete HDR rendering pipeline with no additional bandwidth or performance overhead.</a:t>
            </a:r>
          </a:p>
          <a:p>
            <a:endParaRPr lang="en-US" baseline="0" dirty="0" smtClean="0"/>
          </a:p>
          <a:p>
            <a:r>
              <a:rPr lang="en-US" baseline="0" dirty="0" smtClean="0"/>
              <a:t>Thus we came up with </a:t>
            </a:r>
            <a:r>
              <a:rPr lang="en-US" b="1" baseline="0" dirty="0" smtClean="0"/>
              <a:t>RGBK compression </a:t>
            </a:r>
            <a:r>
              <a:rPr lang="en-US" baseline="0" dirty="0" smtClean="0"/>
              <a:t>for all our HDR buffers on </a:t>
            </a:r>
            <a:r>
              <a:rPr lang="en-US" b="1" baseline="0" dirty="0" smtClean="0"/>
              <a:t>PS3</a:t>
            </a:r>
            <a:r>
              <a:rPr lang="en-US" baseline="0" dirty="0" smtClean="0"/>
              <a:t>. We use RGBA8 render targets for light accumulation buffers (both diffuse and specular) and for the final HDR shaded scene render target.</a:t>
            </a:r>
          </a:p>
          <a:p>
            <a:r>
              <a:rPr lang="en-US" baseline="0" dirty="0" smtClean="0"/>
              <a:t>We use custom blending with read-backs on PS3 in order to achieve proper blending operations with RGBK encoding.</a:t>
            </a:r>
          </a:p>
          <a:p>
            <a:r>
              <a:rPr lang="en-US" baseline="0" dirty="0" smtClean="0"/>
              <a:t>However it works unless you have some overlapped geometry to draw. This is the only case with transparent objects for us. So, as we draw transparent objects in the end, we decode the RGBK buffer into a fat ARGB16F render target before rendering any transparency. This provided a small overhead, as the decoding is conjoined with the full-screen global fog pass.</a:t>
            </a:r>
          </a:p>
          <a:p>
            <a:endParaRPr lang="en-US" baseline="0" dirty="0" smtClean="0"/>
          </a:p>
          <a:p>
            <a:r>
              <a:rPr lang="en-US" dirty="0" smtClean="0"/>
              <a:t>On the other hand there is </a:t>
            </a:r>
            <a:r>
              <a:rPr lang="en-US" b="1" dirty="0" smtClean="0"/>
              <a:t>no</a:t>
            </a:r>
            <a:r>
              <a:rPr lang="en-US" dirty="0" smtClean="0"/>
              <a:t> read-back capability</a:t>
            </a:r>
            <a:r>
              <a:rPr lang="en-US" baseline="0" dirty="0" smtClean="0"/>
              <a:t> on Xbox 360’s GPU. Thus we render the whole scene into an ARGB16 render target </a:t>
            </a:r>
            <a:r>
              <a:rPr lang="en-US" b="1" baseline="0" dirty="0" smtClean="0"/>
              <a:t>in the EDRAM </a:t>
            </a:r>
            <a:r>
              <a:rPr lang="en-US" baseline="0" dirty="0" smtClean="0"/>
              <a:t>and </a:t>
            </a:r>
            <a:r>
              <a:rPr lang="en-US" b="1" baseline="0" dirty="0" smtClean="0"/>
              <a:t>resolve</a:t>
            </a:r>
            <a:r>
              <a:rPr lang="en-US" baseline="0" dirty="0" smtClean="0"/>
              <a:t> it into an </a:t>
            </a:r>
            <a:r>
              <a:rPr lang="en-US" b="1" baseline="0" dirty="0" smtClean="0"/>
              <a:t>R11G11B10</a:t>
            </a:r>
            <a:r>
              <a:rPr lang="en-US" baseline="0" dirty="0" smtClean="0"/>
              <a:t> texture in the system memory.</a:t>
            </a:r>
          </a:p>
          <a:p>
            <a:r>
              <a:rPr lang="en-US" baseline="0" dirty="0" smtClean="0"/>
              <a:t>Thus the bandwidth outside EDRAM remains the </a:t>
            </a:r>
            <a:r>
              <a:rPr lang="en-US" b="1" baseline="0" dirty="0" smtClean="0"/>
              <a:t>same as for LDR </a:t>
            </a:r>
            <a:r>
              <a:rPr lang="en-US" baseline="0" dirty="0" smtClean="0"/>
              <a:t>rendering. The R11G11B10 format gets </a:t>
            </a:r>
            <a:r>
              <a:rPr lang="en-US" b="1" baseline="0" dirty="0" smtClean="0"/>
              <a:t>expanded</a:t>
            </a:r>
            <a:r>
              <a:rPr lang="en-US" baseline="0" dirty="0" smtClean="0"/>
              <a:t> into ARGB16 in the texture cache </a:t>
            </a:r>
            <a:r>
              <a:rPr lang="en-US" b="1" baseline="0" dirty="0" smtClean="0"/>
              <a:t>by default</a:t>
            </a:r>
            <a:r>
              <a:rPr lang="en-US" baseline="0" dirty="0" smtClean="0"/>
              <a:t>. To avoid that, we would recommend to </a:t>
            </a:r>
            <a:r>
              <a:rPr lang="en-US" b="1" baseline="0" dirty="0" smtClean="0"/>
              <a:t>remove _AS16 </a:t>
            </a:r>
            <a:r>
              <a:rPr lang="en-US" baseline="0" dirty="0" smtClean="0"/>
              <a:t>suffix from this format.</a:t>
            </a:r>
          </a:p>
          <a:p>
            <a:r>
              <a:rPr lang="en-US" baseline="0" dirty="0" smtClean="0"/>
              <a:t>However even 11 bits per channel provide way too </a:t>
            </a:r>
            <a:r>
              <a:rPr lang="en-US" b="1" baseline="0" dirty="0" smtClean="0"/>
              <a:t>low storage precision </a:t>
            </a:r>
            <a:r>
              <a:rPr lang="en-US" baseline="0" dirty="0" smtClean="0"/>
              <a:t>for HDR lighting in linear space.</a:t>
            </a:r>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56</a:t>
            </a:fld>
            <a:endParaRPr lang="en-US"/>
          </a:p>
        </p:txBody>
      </p:sp>
    </p:spTree>
    <p:extLst>
      <p:ext uri="{BB962C8B-B14F-4D97-AF65-F5344CB8AC3E}">
        <p14:creationId xmlns:p14="http://schemas.microsoft.com/office/powerpoint/2010/main" val="34471180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Thus we decided</a:t>
            </a:r>
            <a:r>
              <a:rPr lang="en-US" baseline="0" dirty="0" smtClean="0"/>
              <a:t> to use a </a:t>
            </a:r>
            <a:r>
              <a:rPr lang="en-US" b="1" baseline="0" dirty="0" smtClean="0"/>
              <a:t>floating range window </a:t>
            </a:r>
            <a:r>
              <a:rPr lang="en-US" baseline="0" dirty="0" smtClean="0"/>
              <a:t>for HDR. </a:t>
            </a:r>
          </a:p>
          <a:p>
            <a:r>
              <a:rPr lang="en-US" baseline="0" dirty="0" smtClean="0"/>
              <a:t>We define </a:t>
            </a:r>
            <a:r>
              <a:rPr lang="en-US" b="1" baseline="0" dirty="0" smtClean="0"/>
              <a:t>minimum and maximum </a:t>
            </a:r>
            <a:r>
              <a:rPr lang="en-US" baseline="0" dirty="0" smtClean="0"/>
              <a:t>values for HDR buffers and </a:t>
            </a:r>
            <a:r>
              <a:rPr lang="en-US" b="1" baseline="0" dirty="0" smtClean="0"/>
              <a:t>rescale all input light parameters </a:t>
            </a:r>
            <a:r>
              <a:rPr lang="en-US" baseline="0" dirty="0" smtClean="0"/>
              <a:t>on CPU before submitting it to the GPU.</a:t>
            </a:r>
          </a:p>
          <a:p>
            <a:r>
              <a:rPr lang="en-US" baseline="0" dirty="0" smtClean="0"/>
              <a:t>The range window is based on the </a:t>
            </a:r>
            <a:r>
              <a:rPr lang="en-US" b="1" baseline="0" dirty="0" smtClean="0"/>
              <a:t>average frame luminance</a:t>
            </a:r>
            <a:r>
              <a:rPr lang="en-US" baseline="0" dirty="0" smtClean="0"/>
              <a:t>. The maximum value is </a:t>
            </a:r>
            <a:r>
              <a:rPr lang="en-US" b="1" baseline="0" dirty="0" smtClean="0"/>
              <a:t>adjusted</a:t>
            </a:r>
            <a:r>
              <a:rPr lang="en-US" baseline="0" dirty="0" smtClean="0"/>
              <a:t> empirically for each level.</a:t>
            </a:r>
          </a:p>
          <a:p>
            <a:r>
              <a:rPr lang="en-US" baseline="0" dirty="0" smtClean="0"/>
              <a:t>However the </a:t>
            </a:r>
            <a:r>
              <a:rPr lang="en-US" b="1" baseline="0" dirty="0" smtClean="0"/>
              <a:t>lower bound </a:t>
            </a:r>
            <a:r>
              <a:rPr lang="en-US" baseline="0" dirty="0" smtClean="0"/>
              <a:t>can be computed </a:t>
            </a:r>
            <a:r>
              <a:rPr lang="en-US" b="1" baseline="0" dirty="0" smtClean="0"/>
              <a:t>analytically</a:t>
            </a:r>
            <a:r>
              <a:rPr lang="en-US" baseline="0" dirty="0" smtClean="0"/>
              <a:t>, based on the </a:t>
            </a:r>
            <a:r>
              <a:rPr lang="en-US" b="1" baseline="0" dirty="0" smtClean="0"/>
              <a:t>tone mapping operator </a:t>
            </a:r>
            <a:r>
              <a:rPr lang="en-US" baseline="0" dirty="0" smtClean="0"/>
              <a:t>in use.</a:t>
            </a:r>
          </a:p>
          <a:p>
            <a:r>
              <a:rPr lang="en-US" baseline="0" dirty="0" smtClean="0"/>
              <a:t>The idea behind that is that the HDR image becomes </a:t>
            </a:r>
            <a:r>
              <a:rPr lang="en-US" b="1" baseline="0" dirty="0" smtClean="0"/>
              <a:t>LDR</a:t>
            </a:r>
            <a:r>
              <a:rPr lang="en-US" baseline="0" dirty="0" smtClean="0"/>
              <a:t> in order to be presented on the </a:t>
            </a:r>
            <a:r>
              <a:rPr lang="en-US" b="1" baseline="0" dirty="0" smtClean="0"/>
              <a:t>LDR display</a:t>
            </a:r>
            <a:r>
              <a:rPr lang="en-US" baseline="0" dirty="0" smtClean="0"/>
              <a:t>.</a:t>
            </a:r>
          </a:p>
          <a:p>
            <a:r>
              <a:rPr lang="en-US" baseline="0" dirty="0" smtClean="0"/>
              <a:t>However the </a:t>
            </a:r>
            <a:r>
              <a:rPr lang="en-US" b="1" baseline="0" dirty="0" smtClean="0"/>
              <a:t>lower threshold </a:t>
            </a:r>
            <a:r>
              <a:rPr lang="en-US" baseline="0" dirty="0" smtClean="0"/>
              <a:t>for the majority of displays does not exceed </a:t>
            </a:r>
            <a:r>
              <a:rPr lang="en-US" b="1" baseline="0" dirty="0" smtClean="0"/>
              <a:t>0.5/255</a:t>
            </a:r>
            <a:r>
              <a:rPr lang="en-US" baseline="0" dirty="0" smtClean="0"/>
              <a:t>.</a:t>
            </a:r>
          </a:p>
          <a:p>
            <a:r>
              <a:rPr lang="en-US" baseline="0" dirty="0" smtClean="0"/>
              <a:t>Using this lower bound of the </a:t>
            </a:r>
            <a:r>
              <a:rPr lang="en-US" b="1" baseline="0" dirty="0" smtClean="0"/>
              <a:t>output color</a:t>
            </a:r>
            <a:r>
              <a:rPr lang="en-US" baseline="0" dirty="0" smtClean="0"/>
              <a:t>, we can apply an </a:t>
            </a:r>
            <a:r>
              <a:rPr lang="en-US" b="1" baseline="0" dirty="0" smtClean="0"/>
              <a:t>inverse tone mapping operator</a:t>
            </a:r>
            <a:r>
              <a:rPr lang="en-US" baseline="0" dirty="0" smtClean="0"/>
              <a:t> to it and find a minimum </a:t>
            </a:r>
            <a:r>
              <a:rPr lang="en-US" b="1" baseline="0" dirty="0" smtClean="0"/>
              <a:t>HDR</a:t>
            </a:r>
            <a:r>
              <a:rPr lang="en-US" baseline="0" dirty="0" smtClean="0"/>
              <a:t> value </a:t>
            </a:r>
            <a:r>
              <a:rPr lang="en-US" b="1" baseline="0" dirty="0" smtClean="0"/>
              <a:t>analytically</a:t>
            </a:r>
            <a:r>
              <a:rPr lang="en-US" baseline="0" dirty="0" smtClean="0"/>
              <a:t>.</a:t>
            </a:r>
          </a:p>
          <a:p>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57</a:t>
            </a:fld>
            <a:endParaRPr lang="en-US"/>
          </a:p>
        </p:txBody>
      </p:sp>
    </p:spTree>
    <p:extLst>
      <p:ext uri="{BB962C8B-B14F-4D97-AF65-F5344CB8AC3E}">
        <p14:creationId xmlns:p14="http://schemas.microsoft.com/office/powerpoint/2010/main" val="36363328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On</a:t>
            </a:r>
            <a:r>
              <a:rPr lang="en-US" baseline="0" dirty="0" smtClean="0"/>
              <a:t> this slide there are </a:t>
            </a:r>
            <a:r>
              <a:rPr lang="en-US" b="1" baseline="0" dirty="0" smtClean="0"/>
              <a:t>two tone mapping operators </a:t>
            </a:r>
            <a:r>
              <a:rPr lang="en-US" baseline="0" dirty="0" smtClean="0"/>
              <a:t>we use. The </a:t>
            </a:r>
            <a:r>
              <a:rPr lang="en-US" i="1" baseline="0" dirty="0" smtClean="0"/>
              <a:t>l </a:t>
            </a:r>
            <a:r>
              <a:rPr lang="en-US" baseline="0" dirty="0" smtClean="0"/>
              <a:t>is an </a:t>
            </a:r>
            <a:r>
              <a:rPr lang="en-US" b="1" baseline="0" dirty="0" smtClean="0"/>
              <a:t>average luminance </a:t>
            </a:r>
            <a:r>
              <a:rPr lang="en-US" baseline="0" dirty="0" smtClean="0"/>
              <a:t>in these equations. The c is an </a:t>
            </a:r>
            <a:r>
              <a:rPr lang="en-US" b="1" baseline="0" dirty="0" smtClean="0"/>
              <a:t>input HDR color</a:t>
            </a:r>
            <a:r>
              <a:rPr lang="en-US" baseline="0" dirty="0" smtClean="0"/>
              <a:t>.</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We use value for </a:t>
            </a:r>
            <a:r>
              <a:rPr lang="en-US" i="1" baseline="0" dirty="0" smtClean="0"/>
              <a:t>l</a:t>
            </a:r>
            <a:r>
              <a:rPr lang="en-US" baseline="0" dirty="0" smtClean="0"/>
              <a:t> from </a:t>
            </a:r>
            <a:r>
              <a:rPr lang="en-US" b="1" baseline="0" dirty="0" smtClean="0"/>
              <a:t>previous frame</a:t>
            </a:r>
            <a:r>
              <a:rPr lang="en-US" baseline="0" dirty="0" smtClean="0"/>
              <a:t>, as it changes smoothly due to </a:t>
            </a:r>
            <a:r>
              <a:rPr lang="en-US" b="1" baseline="0" dirty="0" smtClean="0"/>
              <a:t>eye adaption</a:t>
            </a:r>
            <a:r>
              <a:rPr lang="en-US" baseline="0" dirty="0" smtClean="0"/>
              <a:t>.</a:t>
            </a:r>
          </a:p>
          <a:p>
            <a:r>
              <a:rPr lang="en-US" baseline="0" dirty="0" smtClean="0"/>
              <a:t>The </a:t>
            </a:r>
            <a:r>
              <a:rPr lang="en-US" b="1" baseline="0" dirty="0" smtClean="0"/>
              <a:t>exponential tone mapping</a:t>
            </a:r>
            <a:r>
              <a:rPr lang="en-US" baseline="0" dirty="0" smtClean="0"/>
              <a:t> operator is very sensitive to dark colors.</a:t>
            </a:r>
          </a:p>
          <a:p>
            <a:r>
              <a:rPr lang="en-US" baseline="0" dirty="0" smtClean="0"/>
              <a:t>However the </a:t>
            </a:r>
            <a:r>
              <a:rPr lang="en-US" b="1" baseline="0" dirty="0" smtClean="0"/>
              <a:t>filmic tone mapping </a:t>
            </a:r>
            <a:r>
              <a:rPr lang="en-US" baseline="0" dirty="0" smtClean="0"/>
              <a:t>operator is rather </a:t>
            </a:r>
            <a:r>
              <a:rPr lang="en-US" b="1" baseline="0" dirty="0" smtClean="0"/>
              <a:t>moderately tolerable </a:t>
            </a:r>
            <a:r>
              <a:rPr lang="en-US" baseline="0" dirty="0" smtClean="0"/>
              <a:t>to dark colors.</a:t>
            </a:r>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58</a:t>
            </a:fld>
            <a:endParaRPr lang="en-US"/>
          </a:p>
        </p:txBody>
      </p:sp>
    </p:spTree>
    <p:extLst>
      <p:ext uri="{BB962C8B-B14F-4D97-AF65-F5344CB8AC3E}">
        <p14:creationId xmlns:p14="http://schemas.microsoft.com/office/powerpoint/2010/main" val="26122430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Here are the result</a:t>
            </a:r>
            <a:r>
              <a:rPr lang="en-US" baseline="0" dirty="0" smtClean="0"/>
              <a:t>ing screenshots made on Xbox 360 with </a:t>
            </a:r>
            <a:r>
              <a:rPr lang="en-US" b="1" baseline="0" dirty="0" smtClean="0"/>
              <a:t>R11G11B10</a:t>
            </a:r>
            <a:r>
              <a:rPr lang="en-US" baseline="0" dirty="0" smtClean="0"/>
              <a:t> HDR buffers.</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59</a:t>
            </a:fld>
            <a:endParaRPr lang="en-US"/>
          </a:p>
        </p:txBody>
      </p:sp>
    </p:spTree>
    <p:extLst>
      <p:ext uri="{BB962C8B-B14F-4D97-AF65-F5344CB8AC3E}">
        <p14:creationId xmlns:p14="http://schemas.microsoft.com/office/powerpoint/2010/main" val="35586917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result</a:t>
            </a:r>
            <a:r>
              <a:rPr lang="en-US" baseline="0" dirty="0" smtClean="0"/>
              <a:t>ing screenshots made on Xbox 360 with </a:t>
            </a:r>
            <a:r>
              <a:rPr lang="en-US" b="1" baseline="0" dirty="0" smtClean="0"/>
              <a:t>R11G11B10</a:t>
            </a:r>
            <a:r>
              <a:rPr lang="en-US" baseline="0" dirty="0" smtClean="0"/>
              <a:t> HDR buffers.</a:t>
            </a:r>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60</a:t>
            </a:fld>
            <a:endParaRPr lang="en-US"/>
          </a:p>
        </p:txBody>
      </p:sp>
    </p:spTree>
    <p:extLst>
      <p:ext uri="{BB962C8B-B14F-4D97-AF65-F5344CB8AC3E}">
        <p14:creationId xmlns:p14="http://schemas.microsoft.com/office/powerpoint/2010/main" val="18445482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Here are the result</a:t>
            </a:r>
            <a:r>
              <a:rPr lang="en-US" baseline="0" dirty="0" smtClean="0"/>
              <a:t>ing screenshots made on Xbox 360 with </a:t>
            </a:r>
            <a:r>
              <a:rPr lang="en-US" b="1" baseline="0" dirty="0" smtClean="0"/>
              <a:t>R11G11B10</a:t>
            </a:r>
            <a:r>
              <a:rPr lang="en-US" baseline="0" dirty="0" smtClean="0"/>
              <a:t> HDR buffers.</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61</a:t>
            </a:fld>
            <a:endParaRPr lang="en-US"/>
          </a:p>
        </p:txBody>
      </p:sp>
    </p:spTree>
    <p:extLst>
      <p:ext uri="{BB962C8B-B14F-4D97-AF65-F5344CB8AC3E}">
        <p14:creationId xmlns:p14="http://schemas.microsoft.com/office/powerpoint/2010/main" val="943324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a:t>
            </a:r>
            <a:r>
              <a:rPr lang="en-US" baseline="0" dirty="0" smtClean="0"/>
              <a:t> proposed manipulation is the color range renormalization.</a:t>
            </a:r>
          </a:p>
          <a:p>
            <a:r>
              <a:rPr lang="en-US" baseline="0" dirty="0" smtClean="0"/>
              <a:t>Usually artists do not care about the quantization artifacts produced by block compression and/or low-precision quantization (that happens e.g. in DXT block compression). The most important point in authoring process is to achieve a similar looking texture in a usual game lighting. However dark textures might show very noticeable and disturbing artifacts under strong HDR lighting conditions.</a:t>
            </a:r>
          </a:p>
          <a:p>
            <a:r>
              <a:rPr lang="en-US" baseline="0" dirty="0" smtClean="0"/>
              <a:t>Thus we decided to introduce a range renormalization for color textures behind the scenes. That significantly reduces the color banding and deviation introduced by 5:6:5 quantization and block compression of DXT format. </a:t>
            </a:r>
          </a:p>
          <a:p>
            <a:r>
              <a:rPr lang="en-US" baseline="0" dirty="0" smtClean="0"/>
              <a:t>We store the original minimum and maximum limits into the resulting texture in order to be able to reconstruct the source texture created by the artist in the shader. That means that for each renormalized texture we set two additional shader constants in order to rescale the results of texture lookup.</a:t>
            </a:r>
            <a:endParaRPr lang="en-US"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7</a:t>
            </a:fld>
            <a:endParaRPr lang="en-US"/>
          </a:p>
        </p:txBody>
      </p:sp>
    </p:spTree>
    <p:extLst>
      <p:ext uri="{BB962C8B-B14F-4D97-AF65-F5344CB8AC3E}">
        <p14:creationId xmlns:p14="http://schemas.microsoft.com/office/powerpoint/2010/main" val="29504406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Here are the result</a:t>
            </a:r>
            <a:r>
              <a:rPr lang="en-US" baseline="0" dirty="0" smtClean="0"/>
              <a:t>ing screenshots made on Xbox 360 with </a:t>
            </a:r>
            <a:r>
              <a:rPr lang="en-US" b="1" baseline="0" dirty="0" smtClean="0"/>
              <a:t>R11G11B10</a:t>
            </a:r>
            <a:r>
              <a:rPr lang="en-US" baseline="0" dirty="0" smtClean="0"/>
              <a:t> HDR buffers.</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62</a:t>
            </a:fld>
            <a:endParaRPr lang="en-US"/>
          </a:p>
        </p:txBody>
      </p:sp>
    </p:spTree>
    <p:extLst>
      <p:ext uri="{BB962C8B-B14F-4D97-AF65-F5344CB8AC3E}">
        <p14:creationId xmlns:p14="http://schemas.microsoft.com/office/powerpoint/2010/main" val="41169410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small section is</a:t>
            </a:r>
            <a:r>
              <a:rPr lang="en-US" baseline="0" dirty="0" smtClean="0"/>
              <a:t> devoted to rather small, but extremely </a:t>
            </a:r>
            <a:r>
              <a:rPr lang="en-US" b="1" baseline="0" dirty="0" smtClean="0"/>
              <a:t>powerful</a:t>
            </a:r>
            <a:r>
              <a:rPr lang="en-US" baseline="0" dirty="0" smtClean="0"/>
              <a:t> concept of </a:t>
            </a:r>
            <a:r>
              <a:rPr lang="en-US" b="1" baseline="0" dirty="0" smtClean="0"/>
              <a:t>tagging</a:t>
            </a:r>
            <a:r>
              <a:rPr lang="en-US" baseline="0" dirty="0" smtClean="0"/>
              <a:t> </a:t>
            </a:r>
            <a:r>
              <a:rPr lang="en-US" b="1" baseline="0" dirty="0" smtClean="0"/>
              <a:t>areas and volumes </a:t>
            </a:r>
            <a:r>
              <a:rPr lang="en-US" baseline="0" dirty="0" smtClean="0"/>
              <a:t>with </a:t>
            </a:r>
            <a:r>
              <a:rPr lang="en-US" b="1" baseline="0" dirty="0" smtClean="0"/>
              <a:t>deferred pipeline</a:t>
            </a:r>
            <a:r>
              <a:rPr lang="en-US" baseline="0" dirty="0" smtClean="0"/>
              <a:t>.</a:t>
            </a:r>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63</a:t>
            </a:fld>
            <a:endParaRPr lang="en-US"/>
          </a:p>
        </p:txBody>
      </p:sp>
    </p:spTree>
    <p:extLst>
      <p:ext uri="{BB962C8B-B14F-4D97-AF65-F5344CB8AC3E}">
        <p14:creationId xmlns:p14="http://schemas.microsoft.com/office/powerpoint/2010/main" val="37376029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a:t>
            </a:r>
            <a:r>
              <a:rPr lang="en-US" baseline="0" dirty="0" smtClean="0"/>
              <a:t> a common problem of light bleeding become apparent with the deferred approach: the boundaries of lighting are not controllable.</a:t>
            </a:r>
          </a:p>
          <a:p>
            <a:r>
              <a:rPr lang="en-US" baseline="0" dirty="0" smtClean="0"/>
              <a:t>E.g. the deferred light placed in one room can bleed through the wall into another room.</a:t>
            </a:r>
          </a:p>
          <a:p>
            <a:r>
              <a:rPr lang="en-US" baseline="0" dirty="0" smtClean="0"/>
              <a:t>Thus we decided to provide a tool for artists that they can specify a custom stencil culling geometry for each light source in the scene.</a:t>
            </a:r>
          </a:p>
          <a:p>
            <a:r>
              <a:rPr lang="en-US" baseline="0" dirty="0" smtClean="0"/>
              <a:t>This approach is very cheap provided that the clipping geometry is rather coarse and the stencil tagging is very fast on consoles.</a:t>
            </a:r>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64</a:t>
            </a:fld>
            <a:endParaRPr lang="en-US"/>
          </a:p>
        </p:txBody>
      </p:sp>
    </p:spTree>
    <p:extLst>
      <p:ext uri="{BB962C8B-B14F-4D97-AF65-F5344CB8AC3E}">
        <p14:creationId xmlns:p14="http://schemas.microsoft.com/office/powerpoint/2010/main" val="316266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a:t>
            </a:r>
            <a:r>
              <a:rPr lang="en-US" baseline="0" dirty="0" smtClean="0"/>
              <a:t> of how the clip volume works for some particular light.</a:t>
            </a:r>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65</a:t>
            </a:fld>
            <a:endParaRPr lang="en-US"/>
          </a:p>
        </p:txBody>
      </p:sp>
    </p:spTree>
    <p:extLst>
      <p:ext uri="{BB962C8B-B14F-4D97-AF65-F5344CB8AC3E}">
        <p14:creationId xmlns:p14="http://schemas.microsoft.com/office/powerpoint/2010/main" val="42385976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This is an example</a:t>
            </a:r>
            <a:r>
              <a:rPr lang="en-US" baseline="0" dirty="0" smtClean="0"/>
              <a:t> of how the clip volume works for some particular light.</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66</a:t>
            </a:fld>
            <a:endParaRPr lang="en-US"/>
          </a:p>
        </p:txBody>
      </p:sp>
    </p:spTree>
    <p:extLst>
      <p:ext uri="{BB962C8B-B14F-4D97-AF65-F5344CB8AC3E}">
        <p14:creationId xmlns:p14="http://schemas.microsoft.com/office/powerpoint/2010/main" val="28728859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This is an example</a:t>
            </a:r>
            <a:r>
              <a:rPr lang="en-US" baseline="0" dirty="0" smtClean="0"/>
              <a:t> of how the clip volume works for some particular light.</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67</a:t>
            </a:fld>
            <a:endParaRPr lang="en-US"/>
          </a:p>
        </p:txBody>
      </p:sp>
    </p:spTree>
    <p:extLst>
      <p:ext uri="{BB962C8B-B14F-4D97-AF65-F5344CB8AC3E}">
        <p14:creationId xmlns:p14="http://schemas.microsoft.com/office/powerpoint/2010/main" val="39132271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This is an example</a:t>
            </a:r>
            <a:r>
              <a:rPr lang="en-US" baseline="0" dirty="0" smtClean="0"/>
              <a:t> of how the clip volume works for some particular light.</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68</a:t>
            </a:fld>
            <a:endParaRPr lang="en-US"/>
          </a:p>
        </p:txBody>
      </p:sp>
    </p:spTree>
    <p:extLst>
      <p:ext uri="{BB962C8B-B14F-4D97-AF65-F5344CB8AC3E}">
        <p14:creationId xmlns:p14="http://schemas.microsoft.com/office/powerpoint/2010/main" val="18683161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This is an example</a:t>
            </a:r>
            <a:r>
              <a:rPr lang="en-US" baseline="0" dirty="0" smtClean="0"/>
              <a:t> of how the clip volume works for some particular light.</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69</a:t>
            </a:fld>
            <a:endParaRPr lang="en-US"/>
          </a:p>
        </p:txBody>
      </p:sp>
    </p:spTree>
    <p:extLst>
      <p:ext uri="{BB962C8B-B14F-4D97-AF65-F5344CB8AC3E}">
        <p14:creationId xmlns:p14="http://schemas.microsoft.com/office/powerpoint/2010/main" val="12005106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part of the talk is devoted to the problem of materials variety</a:t>
            </a:r>
            <a:r>
              <a:rPr lang="en-US" baseline="0" dirty="0" smtClean="0"/>
              <a:t> with deferred pipeline.</a:t>
            </a:r>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70</a:t>
            </a:fld>
            <a:endParaRPr lang="en-US"/>
          </a:p>
        </p:txBody>
      </p:sp>
    </p:spTree>
    <p:extLst>
      <p:ext uri="{BB962C8B-B14F-4D97-AF65-F5344CB8AC3E}">
        <p14:creationId xmlns:p14="http://schemas.microsoft.com/office/powerpoint/2010/main" val="2260536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core</a:t>
            </a:r>
            <a:r>
              <a:rPr lang="en-US" baseline="0" dirty="0" smtClean="0"/>
              <a:t> idea is </a:t>
            </a:r>
            <a:r>
              <a:rPr lang="en-US" b="1" baseline="0" dirty="0" smtClean="0"/>
              <a:t>preserve the current bandwidth </a:t>
            </a:r>
            <a:r>
              <a:rPr lang="en-US" baseline="0" dirty="0" smtClean="0"/>
              <a:t>and interfere with the deferred pipeline as less as possible.</a:t>
            </a:r>
          </a:p>
          <a:p>
            <a:r>
              <a:rPr lang="en-US" baseline="0" dirty="0" smtClean="0"/>
              <a:t>The current G-Buffer layout can store </a:t>
            </a:r>
            <a:r>
              <a:rPr lang="en-US" b="1" baseline="0" dirty="0" smtClean="0"/>
              <a:t>only a Phong BRDF </a:t>
            </a:r>
            <a:r>
              <a:rPr lang="en-US" baseline="0" dirty="0" smtClean="0"/>
              <a:t>as it was mentioned before.</a:t>
            </a:r>
          </a:p>
          <a:p>
            <a:r>
              <a:rPr lang="en-US" baseline="0" dirty="0" smtClean="0"/>
              <a:t>However in order to represent a complex BRDF, such as a highly anisotropic Ward BRDF, we need much </a:t>
            </a:r>
            <a:r>
              <a:rPr lang="en-US" b="1" baseline="0" dirty="0" smtClean="0"/>
              <a:t>more lobes</a:t>
            </a:r>
            <a:r>
              <a:rPr lang="en-US" baseline="0" dirty="0" smtClean="0"/>
              <a:t>. This can be implemented by </a:t>
            </a:r>
            <a:r>
              <a:rPr lang="en-US" b="1" baseline="0" dirty="0" smtClean="0"/>
              <a:t>expanding the G-Buffer layout </a:t>
            </a:r>
            <a:r>
              <a:rPr lang="en-US" baseline="0" dirty="0" smtClean="0"/>
              <a:t>and adding </a:t>
            </a:r>
            <a:r>
              <a:rPr lang="en-US" b="1" baseline="0" dirty="0" smtClean="0"/>
              <a:t>more information</a:t>
            </a:r>
            <a:r>
              <a:rPr lang="en-US" baseline="0" dirty="0" smtClean="0"/>
              <a:t> about BRDF.</a:t>
            </a:r>
          </a:p>
          <a:p>
            <a:r>
              <a:rPr lang="en-US" baseline="0" dirty="0" smtClean="0"/>
              <a:t>However the whole lighting pipeline would </a:t>
            </a:r>
            <a:r>
              <a:rPr lang="en-US" b="1" baseline="0" dirty="0" smtClean="0"/>
              <a:t>suffer</a:t>
            </a:r>
            <a:r>
              <a:rPr lang="en-US" baseline="0" dirty="0" smtClean="0"/>
              <a:t> from that. Moreover, taking into account the complex </a:t>
            </a:r>
            <a:r>
              <a:rPr lang="en-US" b="1" baseline="0" dirty="0" smtClean="0"/>
              <a:t>layered lighting </a:t>
            </a:r>
            <a:r>
              <a:rPr lang="en-US" baseline="0" dirty="0" smtClean="0"/>
              <a:t>and increasing data size stored in G-Buffer </a:t>
            </a:r>
            <a:r>
              <a:rPr lang="en-US" b="0" baseline="0" dirty="0" smtClean="0"/>
              <a:t>per pixel, </a:t>
            </a:r>
            <a:r>
              <a:rPr lang="en-US" baseline="0" dirty="0" smtClean="0"/>
              <a:t>the </a:t>
            </a:r>
            <a:r>
              <a:rPr lang="en-US" b="1" baseline="0" dirty="0" smtClean="0"/>
              <a:t>bandwidth grows too quickly</a:t>
            </a:r>
            <a:r>
              <a:rPr lang="en-US" baseline="0" dirty="0" smtClean="0"/>
              <a:t>. This fact makes this approach </a:t>
            </a:r>
            <a:r>
              <a:rPr lang="en-US" b="1" baseline="0" dirty="0" smtClean="0"/>
              <a:t>unaffordable</a:t>
            </a:r>
            <a:r>
              <a:rPr lang="en-US" baseline="0" dirty="0" smtClean="0"/>
              <a:t> for the actual </a:t>
            </a:r>
            <a:r>
              <a:rPr lang="en-US" b="1" baseline="0" dirty="0" smtClean="0"/>
              <a:t>game production</a:t>
            </a:r>
            <a:r>
              <a:rPr lang="en-US" baseline="0" dirty="0" smtClean="0"/>
              <a:t>.</a:t>
            </a:r>
          </a:p>
          <a:p>
            <a:r>
              <a:rPr lang="en-US" baseline="0" dirty="0" smtClean="0"/>
              <a:t>However if we consider </a:t>
            </a:r>
            <a:r>
              <a:rPr lang="en-US" b="1" baseline="0" dirty="0" smtClean="0"/>
              <a:t>one pixel </a:t>
            </a:r>
            <a:r>
              <a:rPr lang="en-US" baseline="0" dirty="0" smtClean="0"/>
              <a:t>of the G-Buffer, we know a lot of </a:t>
            </a:r>
            <a:r>
              <a:rPr lang="en-US" b="1" baseline="0" dirty="0" smtClean="0"/>
              <a:t>fixed</a:t>
            </a:r>
            <a:r>
              <a:rPr lang="en-US" baseline="0" dirty="0" smtClean="0"/>
              <a:t> parameters, such as normal, view direction etc. (note that for a given particular pixel it is </a:t>
            </a:r>
            <a:r>
              <a:rPr lang="en-US" b="1" baseline="0" dirty="0" smtClean="0"/>
              <a:t>fixed and known </a:t>
            </a:r>
            <a:r>
              <a:rPr lang="en-US" baseline="0" dirty="0" smtClean="0"/>
              <a:t>at the G-Buffer generation time). Thus the BRDF can be defined as a </a:t>
            </a:r>
            <a:r>
              <a:rPr lang="en-US" b="1" baseline="0" dirty="0" smtClean="0"/>
              <a:t>function on the sphere</a:t>
            </a:r>
            <a:r>
              <a:rPr lang="en-US" baseline="0" dirty="0" smtClean="0"/>
              <a:t>.</a:t>
            </a:r>
          </a:p>
          <a:p>
            <a:r>
              <a:rPr lang="en-US" baseline="0" dirty="0" smtClean="0"/>
              <a:t>But something that is unknown at that time for us is </a:t>
            </a:r>
            <a:r>
              <a:rPr lang="en-US" b="1" baseline="0" dirty="0" smtClean="0"/>
              <a:t>lighting conditions</a:t>
            </a:r>
            <a:r>
              <a:rPr lang="en-US" baseline="0" dirty="0" smtClean="0"/>
              <a:t>.</a:t>
            </a:r>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71</a:t>
            </a:fld>
            <a:endParaRPr lang="en-US"/>
          </a:p>
        </p:txBody>
      </p:sp>
    </p:spTree>
    <p:extLst>
      <p:ext uri="{BB962C8B-B14F-4D97-AF65-F5344CB8AC3E}">
        <p14:creationId xmlns:p14="http://schemas.microsoft.com/office/powerpoint/2010/main" val="908357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result of renormalization and the corresponding</a:t>
            </a:r>
            <a:r>
              <a:rPr lang="en-US" baseline="0" dirty="0" smtClean="0"/>
              <a:t> histograms of the original and the renormalized textures.</a:t>
            </a:r>
          </a:p>
          <a:p>
            <a:r>
              <a:rPr lang="en-US" baseline="0" dirty="0" smtClean="0"/>
              <a:t>Note that the renormalization of </a:t>
            </a:r>
            <a:r>
              <a:rPr lang="en-US" b="1" baseline="0" dirty="0" smtClean="0"/>
              <a:t>8b/</a:t>
            </a:r>
            <a:r>
              <a:rPr lang="en-US" b="1" baseline="0" dirty="0" err="1" smtClean="0"/>
              <a:t>ch</a:t>
            </a:r>
            <a:r>
              <a:rPr lang="en-US" b="1" baseline="0" dirty="0" smtClean="0"/>
              <a:t> source texture </a:t>
            </a:r>
            <a:r>
              <a:rPr lang="en-US" baseline="0" dirty="0" smtClean="0"/>
              <a:t>would produce a quantization in the renormalized histogram, thus leading to a larger color distortion during 5:6:5 quantization stage of DXT compression.</a:t>
            </a:r>
            <a:endParaRPr lang="en-US"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8</a:t>
            </a:fld>
            <a:endParaRPr lang="en-US"/>
          </a:p>
        </p:txBody>
      </p:sp>
    </p:spTree>
    <p:extLst>
      <p:ext uri="{BB962C8B-B14F-4D97-AF65-F5344CB8AC3E}">
        <p14:creationId xmlns:p14="http://schemas.microsoft.com/office/powerpoint/2010/main" val="39032597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general</a:t>
            </a:r>
            <a:r>
              <a:rPr lang="en-US" baseline="0" dirty="0" smtClean="0"/>
              <a:t> idea behind the approach is to do a </a:t>
            </a:r>
            <a:r>
              <a:rPr lang="en-US" b="1" baseline="0" dirty="0" smtClean="0"/>
              <a:t>Phong lobe extraction</a:t>
            </a:r>
            <a:r>
              <a:rPr lang="en-US" baseline="0" dirty="0" smtClean="0"/>
              <a:t> at the G-Buffer generation time. </a:t>
            </a:r>
          </a:p>
          <a:p>
            <a:r>
              <a:rPr lang="en-US" baseline="0" dirty="0" smtClean="0"/>
              <a:t>There are several advantages:</a:t>
            </a:r>
          </a:p>
          <a:p>
            <a:pPr marL="171450" indent="-171450">
              <a:buFont typeface="Arial" pitchFamily="34" charset="0"/>
              <a:buChar char="•"/>
            </a:pPr>
            <a:r>
              <a:rPr lang="en-US" baseline="0" dirty="0" smtClean="0"/>
              <a:t>G-Buffer layout, memory footprint and bandwidth </a:t>
            </a:r>
            <a:r>
              <a:rPr lang="en-US" b="1" baseline="0" dirty="0" smtClean="0"/>
              <a:t>remains the same</a:t>
            </a:r>
            <a:r>
              <a:rPr lang="en-US" baseline="0" dirty="0" smtClean="0"/>
              <a:t>!</a:t>
            </a:r>
          </a:p>
          <a:p>
            <a:pPr marL="171450" indent="-171450">
              <a:buFont typeface="Arial" pitchFamily="34" charset="0"/>
              <a:buChar char="•"/>
            </a:pPr>
            <a:r>
              <a:rPr lang="en-US" baseline="0" dirty="0" smtClean="0"/>
              <a:t>Support for </a:t>
            </a:r>
            <a:r>
              <a:rPr lang="en-US" b="1" baseline="0" dirty="0" smtClean="0"/>
              <a:t>arbitrary</a:t>
            </a:r>
            <a:r>
              <a:rPr lang="en-US" baseline="0" dirty="0" smtClean="0"/>
              <a:t> type and complexity of BRDF</a:t>
            </a:r>
          </a:p>
          <a:p>
            <a:pPr marL="171450" indent="-171450">
              <a:buFont typeface="Arial" pitchFamily="34" charset="0"/>
              <a:buChar char="•"/>
            </a:pPr>
            <a:r>
              <a:rPr lang="en-US" baseline="0" dirty="0" smtClean="0"/>
              <a:t>Completely </a:t>
            </a:r>
            <a:r>
              <a:rPr lang="en-US" b="1" baseline="0" dirty="0" smtClean="0"/>
              <a:t>orthogonal and transparent </a:t>
            </a:r>
            <a:r>
              <a:rPr lang="en-US" baseline="0" dirty="0" smtClean="0"/>
              <a:t>for the subsequent lighting pass</a:t>
            </a:r>
          </a:p>
          <a:p>
            <a:pPr marL="0" indent="0">
              <a:buFont typeface="Arial" pitchFamily="34" charset="0"/>
              <a:buNone/>
            </a:pPr>
            <a:r>
              <a:rPr lang="en-US" baseline="0" dirty="0" smtClean="0"/>
              <a:t>First, consider a microfacet BRDF model.</a:t>
            </a:r>
          </a:p>
          <a:p>
            <a:pPr marL="0" indent="0">
              <a:buFont typeface="Arial" pitchFamily="34" charset="0"/>
              <a:buNone/>
            </a:pPr>
            <a:r>
              <a:rPr lang="en-US" baseline="0" dirty="0" smtClean="0"/>
              <a:t>The Fresnel and geometry terms of this model can be completely </a:t>
            </a:r>
            <a:r>
              <a:rPr lang="en-US" b="1" baseline="0" dirty="0" smtClean="0"/>
              <a:t>decoupled</a:t>
            </a:r>
            <a:r>
              <a:rPr lang="en-US" baseline="0" dirty="0" smtClean="0"/>
              <a:t> from lighting and applied in a subsequent shading pass per object.</a:t>
            </a:r>
          </a:p>
          <a:p>
            <a:pPr marL="0" indent="0">
              <a:buFont typeface="Arial" pitchFamily="34" charset="0"/>
              <a:buNone/>
            </a:pPr>
            <a:r>
              <a:rPr lang="en-US" dirty="0" smtClean="0"/>
              <a:t>Thus the part of BRDF that affects</a:t>
            </a:r>
            <a:r>
              <a:rPr lang="en-US" baseline="0" dirty="0" smtClean="0"/>
              <a:t> the lighting directly and cannot be decoupled from the lighting pass, is the </a:t>
            </a:r>
            <a:r>
              <a:rPr lang="en-US" b="1" baseline="0" dirty="0" smtClean="0"/>
              <a:t>Normal Distribution Function</a:t>
            </a:r>
            <a:r>
              <a:rPr lang="en-US" baseline="0" dirty="0" smtClean="0"/>
              <a:t>.</a:t>
            </a:r>
          </a:p>
          <a:p>
            <a:pPr marL="0" marR="0" indent="0" algn="l" defTabSz="457200" rtl="0" eaLnBrk="0" fontAlgn="base" latinLnBrk="0" hangingPunct="0">
              <a:lnSpc>
                <a:spcPct val="100000"/>
              </a:lnSpc>
              <a:spcBef>
                <a:spcPct val="30000"/>
              </a:spcBef>
              <a:spcAft>
                <a:spcPct val="0"/>
              </a:spcAft>
              <a:buClrTx/>
              <a:buSzTx/>
              <a:buFont typeface="Arial" pitchFamily="34" charset="0"/>
              <a:buNone/>
              <a:tabLst/>
              <a:defRPr/>
            </a:pPr>
            <a:r>
              <a:rPr lang="en-US" dirty="0" smtClean="0"/>
              <a:t>We approximate</a:t>
            </a:r>
            <a:r>
              <a:rPr lang="en-US" baseline="0" dirty="0" smtClean="0"/>
              <a:t> the NDF of the BRDF with </a:t>
            </a:r>
            <a:r>
              <a:rPr lang="en-US" b="1" baseline="0" dirty="0" smtClean="0"/>
              <a:t>Spherical Gaussians </a:t>
            </a:r>
            <a:r>
              <a:rPr lang="en-US" baseline="0" dirty="0" smtClean="0"/>
              <a:t>in spirit of </a:t>
            </a:r>
            <a:r>
              <a:rPr lang="en-GB" dirty="0" smtClean="0">
                <a:cs typeface="Arial" charset="0"/>
              </a:rPr>
              <a:t>[WRGSG09].</a:t>
            </a:r>
            <a:r>
              <a:rPr lang="en-GB" baseline="0" dirty="0" smtClean="0">
                <a:cs typeface="Arial" charset="0"/>
              </a:rPr>
              <a:t> Note that most of common BRDFs have </a:t>
            </a:r>
            <a:r>
              <a:rPr lang="en-GB" b="1" baseline="0" dirty="0" smtClean="0">
                <a:cs typeface="Arial" charset="0"/>
              </a:rPr>
              <a:t>analytical formulas </a:t>
            </a:r>
            <a:r>
              <a:rPr lang="en-GB" baseline="0" dirty="0" smtClean="0">
                <a:cs typeface="Arial" charset="0"/>
              </a:rPr>
              <a:t>for this basis. Another important fact is the compactness of the representation. E.g. anisotropic Ward BRDF can be represented by only </a:t>
            </a:r>
            <a:r>
              <a:rPr lang="en-GB" b="1" baseline="0" dirty="0" smtClean="0">
                <a:cs typeface="Arial" charset="0"/>
              </a:rPr>
              <a:t>7 basis functions </a:t>
            </a:r>
            <a:r>
              <a:rPr lang="en-GB" baseline="0" dirty="0" smtClean="0">
                <a:cs typeface="Arial" charset="0"/>
              </a:rPr>
              <a:t>in a vast majority of cases.</a:t>
            </a:r>
            <a:endParaRPr lang="en-GB" dirty="0" smtClean="0">
              <a:cs typeface="Arial" charset="0"/>
            </a:endParaRPr>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72</a:t>
            </a:fld>
            <a:endParaRPr lang="en-US"/>
          </a:p>
        </p:txBody>
      </p:sp>
    </p:spTree>
    <p:extLst>
      <p:ext uri="{BB962C8B-B14F-4D97-AF65-F5344CB8AC3E}">
        <p14:creationId xmlns:p14="http://schemas.microsoft.com/office/powerpoint/2010/main" val="42820505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After we’ve got</a:t>
            </a:r>
            <a:r>
              <a:rPr lang="en-US" baseline="0" dirty="0" smtClean="0"/>
              <a:t> a compact representation of the BRDF for </a:t>
            </a:r>
            <a:r>
              <a:rPr lang="en-US" b="1" baseline="0" dirty="0" smtClean="0"/>
              <a:t>current screen pixel</a:t>
            </a:r>
            <a:r>
              <a:rPr lang="en-US" baseline="0" dirty="0" smtClean="0"/>
              <a:t>, we can extract the </a:t>
            </a:r>
            <a:r>
              <a:rPr lang="en-US" b="1" baseline="0" dirty="0" smtClean="0"/>
              <a:t>principal Phong lobe </a:t>
            </a:r>
            <a:r>
              <a:rPr lang="en-US" baseline="0" dirty="0" smtClean="0"/>
              <a:t>out of it.</a:t>
            </a:r>
          </a:p>
          <a:p>
            <a:r>
              <a:rPr lang="en-US" baseline="0" dirty="0" smtClean="0"/>
              <a:t>In order to do that, we need to know </a:t>
            </a:r>
            <a:r>
              <a:rPr lang="en-US" b="1" baseline="0" dirty="0" smtClean="0"/>
              <a:t>lighting conditions </a:t>
            </a:r>
            <a:r>
              <a:rPr lang="en-US" baseline="0" dirty="0" smtClean="0"/>
              <a:t>for </a:t>
            </a:r>
            <a:r>
              <a:rPr lang="en-US" b="1" baseline="0" dirty="0" smtClean="0"/>
              <a:t>this pixel</a:t>
            </a:r>
            <a:r>
              <a:rPr lang="en-US" baseline="0" dirty="0" smtClean="0"/>
              <a:t>.</a:t>
            </a:r>
          </a:p>
          <a:p>
            <a:r>
              <a:rPr lang="en-US" baseline="0" dirty="0" smtClean="0"/>
              <a:t>We approximate the lighting conditions with </a:t>
            </a:r>
            <a:r>
              <a:rPr lang="en-US" b="1" baseline="0" dirty="0" smtClean="0"/>
              <a:t>Spherical Gaussians per object</a:t>
            </a:r>
            <a:r>
              <a:rPr lang="en-US" baseline="0" dirty="0" smtClean="0"/>
              <a:t>.</a:t>
            </a:r>
          </a:p>
          <a:p>
            <a:r>
              <a:rPr lang="en-US" baseline="0" dirty="0" smtClean="0"/>
              <a:t>The approximation is done on </a:t>
            </a:r>
            <a:r>
              <a:rPr lang="en-US" b="1" baseline="0" dirty="0" smtClean="0"/>
              <a:t>CPU</a:t>
            </a:r>
            <a:r>
              <a:rPr lang="en-US" baseline="0" dirty="0" smtClean="0"/>
              <a:t>. Similar lobes can be </a:t>
            </a:r>
            <a:r>
              <a:rPr lang="en-US" b="1" baseline="0" dirty="0" smtClean="0"/>
              <a:t>merged together </a:t>
            </a:r>
            <a:r>
              <a:rPr lang="en-US" baseline="0" dirty="0" smtClean="0"/>
              <a:t>at this time in order to minimize the representation.</a:t>
            </a:r>
          </a:p>
          <a:p>
            <a:r>
              <a:rPr lang="en-US" baseline="0" dirty="0" smtClean="0"/>
              <a:t>If an object is huge or long, we can prepare </a:t>
            </a:r>
            <a:r>
              <a:rPr lang="en-US" b="1" baseline="0" dirty="0" smtClean="0"/>
              <a:t>several lighting representations </a:t>
            </a:r>
            <a:r>
              <a:rPr lang="en-US" baseline="0" dirty="0" smtClean="0"/>
              <a:t>in different places of the object and interpolate between them in the vertex shader.</a:t>
            </a:r>
          </a:p>
          <a:p>
            <a:endParaRPr lang="en-US" baseline="0" dirty="0" smtClean="0"/>
          </a:p>
          <a:p>
            <a:r>
              <a:rPr lang="en-US" baseline="0" dirty="0" smtClean="0"/>
              <a:t>So in order to extract the Phong lobe, we </a:t>
            </a:r>
            <a:r>
              <a:rPr lang="en-US" b="1" baseline="0" dirty="0" smtClean="0"/>
              <a:t>convolve</a:t>
            </a:r>
            <a:r>
              <a:rPr lang="en-US" baseline="0" dirty="0" smtClean="0"/>
              <a:t> each SG function of the </a:t>
            </a:r>
            <a:r>
              <a:rPr lang="en-US" b="1" baseline="0" dirty="0" smtClean="0"/>
              <a:t>BRDF</a:t>
            </a:r>
            <a:r>
              <a:rPr lang="en-US" baseline="0" dirty="0" smtClean="0"/>
              <a:t> representation with each SG function of the </a:t>
            </a:r>
            <a:r>
              <a:rPr lang="en-US" b="1" baseline="0" dirty="0" smtClean="0"/>
              <a:t>lighting</a:t>
            </a:r>
            <a:r>
              <a:rPr lang="en-US" baseline="0" dirty="0" smtClean="0"/>
              <a:t> representation. We use the result to </a:t>
            </a:r>
            <a:r>
              <a:rPr lang="en-US" b="1" baseline="0" dirty="0" smtClean="0"/>
              <a:t>weight</a:t>
            </a:r>
            <a:r>
              <a:rPr lang="en-US" baseline="0" dirty="0" smtClean="0"/>
              <a:t> the normal and </a:t>
            </a:r>
            <a:r>
              <a:rPr lang="en-US" b="1" baseline="0" dirty="0" smtClean="0"/>
              <a:t>fit</a:t>
            </a:r>
            <a:r>
              <a:rPr lang="en-US" baseline="0" dirty="0" smtClean="0"/>
              <a:t> the glossiness factor after each convolution.</a:t>
            </a:r>
          </a:p>
          <a:p>
            <a:r>
              <a:rPr lang="en-US" baseline="0" dirty="0" smtClean="0"/>
              <a:t>Note that the SG basis is </a:t>
            </a:r>
            <a:r>
              <a:rPr lang="en-US" b="1" baseline="0" dirty="0" smtClean="0"/>
              <a:t>not orthogonal</a:t>
            </a:r>
            <a:r>
              <a:rPr lang="en-US" baseline="0" dirty="0" smtClean="0"/>
              <a:t>, so the cost is </a:t>
            </a:r>
            <a:r>
              <a:rPr lang="en-US" b="1" baseline="0" dirty="0" smtClean="0"/>
              <a:t>polynomial O(n*m)</a:t>
            </a:r>
            <a:r>
              <a:rPr lang="en-US" baseline="0" dirty="0" smtClean="0"/>
              <a:t>, where </a:t>
            </a:r>
            <a:r>
              <a:rPr lang="en-US" b="1" baseline="0" dirty="0" smtClean="0"/>
              <a:t>n</a:t>
            </a:r>
            <a:r>
              <a:rPr lang="en-US" baseline="0" dirty="0" smtClean="0"/>
              <a:t> is number of basis function representing lighting and </a:t>
            </a:r>
            <a:r>
              <a:rPr lang="en-US" b="1" baseline="0" dirty="0" smtClean="0"/>
              <a:t>m</a:t>
            </a:r>
            <a:r>
              <a:rPr lang="en-US" baseline="0" dirty="0" smtClean="0"/>
              <a:t> is the number of function of BRDF representation.</a:t>
            </a:r>
          </a:p>
          <a:p>
            <a:r>
              <a:rPr lang="en-US" baseline="0" dirty="0" smtClean="0"/>
              <a:t>After the normal and the glossiness are extracted, we output it as a </a:t>
            </a:r>
            <a:r>
              <a:rPr lang="en-US" b="1" baseline="0" dirty="0" smtClean="0"/>
              <a:t>usual Phong lobe </a:t>
            </a:r>
            <a:r>
              <a:rPr lang="en-US" baseline="0" dirty="0" smtClean="0"/>
              <a:t>into G-Buffer.</a:t>
            </a:r>
          </a:p>
          <a:p>
            <a:r>
              <a:rPr lang="en-US" baseline="0" dirty="0" smtClean="0"/>
              <a:t>Then we do a </a:t>
            </a:r>
            <a:r>
              <a:rPr lang="en-US" b="1" baseline="0" dirty="0" smtClean="0"/>
              <a:t>usual</a:t>
            </a:r>
            <a:r>
              <a:rPr lang="en-US" baseline="0" dirty="0" smtClean="0"/>
              <a:t> deferred Phong lighting with many lights. Note that normals and glossiness are already adjusted to best approximate the BRDF by a Phong BRDF for each </a:t>
            </a:r>
            <a:r>
              <a:rPr lang="en-US" b="1" baseline="0" dirty="0" smtClean="0"/>
              <a:t>particular</a:t>
            </a:r>
            <a:r>
              <a:rPr lang="en-US" baseline="0" dirty="0" smtClean="0"/>
              <a:t> </a:t>
            </a:r>
            <a:r>
              <a:rPr lang="en-US" b="1" baseline="0" dirty="0" smtClean="0"/>
              <a:t>pixel</a:t>
            </a:r>
            <a:r>
              <a:rPr lang="en-US" baseline="0" dirty="0" smtClean="0"/>
              <a:t>.</a:t>
            </a:r>
          </a:p>
          <a:p>
            <a:r>
              <a:rPr lang="en-US" baseline="0" dirty="0" smtClean="0"/>
              <a:t>Thus the variety of BRDFs becomes completely </a:t>
            </a:r>
            <a:r>
              <a:rPr lang="en-US" b="1" baseline="0" dirty="0" smtClean="0"/>
              <a:t>invisible</a:t>
            </a:r>
            <a:r>
              <a:rPr lang="en-US" baseline="0" dirty="0" smtClean="0"/>
              <a:t> at the </a:t>
            </a:r>
            <a:r>
              <a:rPr lang="en-US" b="1" baseline="0" dirty="0" smtClean="0"/>
              <a:t>deferred lighting </a:t>
            </a:r>
            <a:r>
              <a:rPr lang="en-US" baseline="0" dirty="0" smtClean="0"/>
              <a:t>stage. That fact itself </a:t>
            </a:r>
            <a:r>
              <a:rPr lang="en-US" b="1" baseline="0" dirty="0" smtClean="0"/>
              <a:t>unifies</a:t>
            </a:r>
            <a:r>
              <a:rPr lang="en-US" baseline="0" dirty="0" smtClean="0"/>
              <a:t> the pipeline and has a very </a:t>
            </a:r>
            <a:r>
              <a:rPr lang="en-US" b="1" baseline="0" dirty="0" smtClean="0"/>
              <a:t>positive performance implications</a:t>
            </a:r>
            <a:r>
              <a:rPr lang="en-US" baseline="0" dirty="0" smtClean="0"/>
              <a:t>.</a:t>
            </a:r>
          </a:p>
          <a:p>
            <a:r>
              <a:rPr lang="en-US" baseline="0" dirty="0" smtClean="0"/>
              <a:t>And we apply the Fresnel and geometry term in the end </a:t>
            </a:r>
            <a:r>
              <a:rPr lang="en-US" b="1" baseline="0" dirty="0" smtClean="0"/>
              <a:t>after the lighting is done</a:t>
            </a:r>
            <a:r>
              <a:rPr lang="en-US" baseline="0" dirty="0" smtClean="0"/>
              <a:t>.</a:t>
            </a:r>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73</a:t>
            </a:fld>
            <a:endParaRPr lang="en-US"/>
          </a:p>
        </p:txBody>
      </p:sp>
    </p:spTree>
    <p:extLst>
      <p:ext uri="{BB962C8B-B14F-4D97-AF65-F5344CB8AC3E}">
        <p14:creationId xmlns:p14="http://schemas.microsoft.com/office/powerpoint/2010/main" val="13210254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extraction</a:t>
            </a:r>
            <a:r>
              <a:rPr lang="en-US" baseline="0" dirty="0" smtClean="0"/>
              <a:t> pipeline is as follows:</a:t>
            </a:r>
          </a:p>
          <a:p>
            <a:pPr marL="171450" indent="-171450">
              <a:buFont typeface="Arial" pitchFamily="34" charset="0"/>
              <a:buChar char="•"/>
            </a:pPr>
            <a:r>
              <a:rPr lang="en-US" dirty="0" smtClean="0"/>
              <a:t>CPU: Approximate lighting conditions with SG for each object (e.g. in object’s center</a:t>
            </a:r>
            <a:r>
              <a:rPr lang="en-US" baseline="0" dirty="0" smtClean="0"/>
              <a:t> or multiple points</a:t>
            </a:r>
            <a:r>
              <a:rPr lang="en-US" dirty="0" smtClean="0"/>
              <a:t>)</a:t>
            </a:r>
          </a:p>
          <a:p>
            <a:pPr marL="171450" indent="-171450">
              <a:buFont typeface="Arial" pitchFamily="34" charset="0"/>
              <a:buChar char="•"/>
            </a:pPr>
            <a:r>
              <a:rPr lang="en-US" dirty="0" smtClean="0"/>
              <a:t>Vertex</a:t>
            </a:r>
            <a:r>
              <a:rPr lang="en-US" baseline="0" dirty="0" smtClean="0"/>
              <a:t> shader: </a:t>
            </a:r>
          </a:p>
          <a:p>
            <a:pPr marL="628650" lvl="1" indent="-171450">
              <a:buFont typeface="Arial" pitchFamily="34" charset="0"/>
              <a:buChar char="•"/>
            </a:pPr>
            <a:r>
              <a:rPr lang="en-US" baseline="0" dirty="0" smtClean="0"/>
              <a:t>generate SG coefficients for BRDF representation</a:t>
            </a:r>
          </a:p>
          <a:p>
            <a:pPr marL="628650" lvl="1" indent="-171450">
              <a:buFont typeface="Arial" pitchFamily="34" charset="0"/>
              <a:buChar char="•"/>
            </a:pPr>
            <a:r>
              <a:rPr lang="en-US" baseline="0" dirty="0" smtClean="0"/>
              <a:t>Cull invisible SG lobes of lighting representation (based on hemisphere of visibility)</a:t>
            </a:r>
          </a:p>
          <a:p>
            <a:pPr marL="171450" lvl="0" indent="-171450">
              <a:buFont typeface="Arial" pitchFamily="34" charset="0"/>
              <a:buChar char="•"/>
            </a:pPr>
            <a:r>
              <a:rPr lang="en-US" baseline="0" dirty="0" smtClean="0"/>
              <a:t>Pixel shader:</a:t>
            </a:r>
          </a:p>
          <a:p>
            <a:pPr marL="628650" lvl="1" indent="-171450">
              <a:buFont typeface="Arial" pitchFamily="34" charset="0"/>
              <a:buChar char="•"/>
            </a:pPr>
            <a:r>
              <a:rPr lang="en-US" baseline="0" dirty="0" smtClean="0"/>
              <a:t>Do a local rotation of BRDF based on normal maps (if any)</a:t>
            </a:r>
          </a:p>
          <a:p>
            <a:pPr marL="628650" lvl="1" indent="-171450">
              <a:buFont typeface="Arial" pitchFamily="34" charset="0"/>
              <a:buChar char="•"/>
            </a:pPr>
            <a:r>
              <a:rPr lang="en-US" baseline="0" dirty="0" smtClean="0"/>
              <a:t>Convolve each SG of BRDF with each SG of lighting representation</a:t>
            </a:r>
          </a:p>
          <a:p>
            <a:pPr marL="628650" lvl="1" indent="-171450">
              <a:buFont typeface="Arial" pitchFamily="34" charset="0"/>
              <a:buChar char="•"/>
            </a:pPr>
            <a:r>
              <a:rPr lang="en-US" baseline="0" dirty="0" smtClean="0"/>
              <a:t>Accumulate principal Phong lobe and output it</a:t>
            </a:r>
          </a:p>
          <a:p>
            <a:pPr marL="0" lvl="0" indent="0">
              <a:buFont typeface="Arial" pitchFamily="34" charset="0"/>
              <a:buNone/>
            </a:pPr>
            <a:endParaRPr lang="en-US" baseline="0" dirty="0" smtClean="0"/>
          </a:p>
          <a:p>
            <a:pPr marL="171450" indent="-171450">
              <a:buFont typeface="Arial" pitchFamily="34" charset="0"/>
              <a:buChar char="•"/>
            </a:pPr>
            <a:endParaRPr lang="en-US" dirty="0" smtClean="0"/>
          </a:p>
          <a:p>
            <a:pPr marL="171450" indent="-171450">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74</a:t>
            </a:fld>
            <a:endParaRPr lang="en-US"/>
          </a:p>
        </p:txBody>
      </p:sp>
    </p:spTree>
    <p:extLst>
      <p:ext uri="{BB962C8B-B14F-4D97-AF65-F5344CB8AC3E}">
        <p14:creationId xmlns:p14="http://schemas.microsoft.com/office/powerpoint/2010/main" val="4283724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a diagram of </a:t>
            </a:r>
            <a:r>
              <a:rPr lang="en-US" b="1" baseline="0" dirty="0" smtClean="0"/>
              <a:t>decoupling</a:t>
            </a:r>
            <a:r>
              <a:rPr lang="en-US" baseline="0" dirty="0" smtClean="0"/>
              <a:t> the BRDF complexity from the lighting complexity.</a:t>
            </a:r>
          </a:p>
          <a:p>
            <a:r>
              <a:rPr lang="en-US" baseline="0" dirty="0" smtClean="0"/>
              <a:t>As you can see, the BRDF complexity is completely </a:t>
            </a:r>
            <a:r>
              <a:rPr lang="en-US" b="1" baseline="0" dirty="0" smtClean="0"/>
              <a:t>eliminated </a:t>
            </a:r>
            <a:r>
              <a:rPr lang="en-US" baseline="0" dirty="0" smtClean="0"/>
              <a:t>from the lighting pass.</a:t>
            </a:r>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75</a:t>
            </a:fld>
            <a:endParaRPr lang="en-US"/>
          </a:p>
        </p:txBody>
      </p:sp>
    </p:spTree>
    <p:extLst>
      <p:ext uri="{BB962C8B-B14F-4D97-AF65-F5344CB8AC3E}">
        <p14:creationId xmlns:p14="http://schemas.microsoft.com/office/powerpoint/2010/main" val="22955337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a:t>
            </a:r>
            <a:r>
              <a:rPr lang="en-US" baseline="0" dirty="0" smtClean="0"/>
              <a:t> example of the technology at work</a:t>
            </a:r>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76</a:t>
            </a:fld>
            <a:endParaRPr lang="en-US"/>
          </a:p>
        </p:txBody>
      </p:sp>
    </p:spTree>
    <p:extLst>
      <p:ext uri="{BB962C8B-B14F-4D97-AF65-F5344CB8AC3E}">
        <p14:creationId xmlns:p14="http://schemas.microsoft.com/office/powerpoint/2010/main" val="26828120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a:t>
            </a:r>
            <a:r>
              <a:rPr lang="en-US" baseline="0" dirty="0" smtClean="0"/>
              <a:t> example of the technology </a:t>
            </a:r>
            <a:r>
              <a:rPr lang="en-US" baseline="0" smtClean="0"/>
              <a:t>at work</a:t>
            </a:r>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77</a:t>
            </a:fld>
            <a:endParaRPr lang="en-US"/>
          </a:p>
        </p:txBody>
      </p:sp>
    </p:spTree>
    <p:extLst>
      <p:ext uri="{BB962C8B-B14F-4D97-AF65-F5344CB8AC3E}">
        <p14:creationId xmlns:p14="http://schemas.microsoft.com/office/powerpoint/2010/main" val="26828120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a:t>
            </a:r>
            <a:r>
              <a:rPr lang="en-US" baseline="0" dirty="0" smtClean="0"/>
              <a:t> obvious </a:t>
            </a:r>
            <a:r>
              <a:rPr lang="en-US" b="1" baseline="0" dirty="0" smtClean="0"/>
              <a:t>disadvantages</a:t>
            </a:r>
            <a:r>
              <a:rPr lang="en-US" baseline="0" dirty="0" smtClean="0"/>
              <a:t> of this technique:</a:t>
            </a:r>
          </a:p>
          <a:p>
            <a:pPr marL="171450" indent="-171450">
              <a:buFont typeface="Arial" pitchFamily="34" charset="0"/>
              <a:buChar char="•"/>
            </a:pPr>
            <a:r>
              <a:rPr lang="en-US" baseline="0" dirty="0" smtClean="0"/>
              <a:t>Lobes are extracted </a:t>
            </a:r>
            <a:r>
              <a:rPr lang="en-US" b="1" baseline="0" dirty="0" smtClean="0"/>
              <a:t>not precisely</a:t>
            </a:r>
            <a:r>
              <a:rPr lang="en-US" baseline="0" dirty="0" smtClean="0"/>
              <a:t>. Specular highlight appears </a:t>
            </a:r>
            <a:r>
              <a:rPr lang="en-US" b="1" baseline="0" dirty="0" smtClean="0"/>
              <a:t>slightly shifted </a:t>
            </a:r>
            <a:r>
              <a:rPr lang="en-US" baseline="0" dirty="0" smtClean="0"/>
              <a:t>due to </a:t>
            </a:r>
            <a:r>
              <a:rPr lang="en-US" b="1" baseline="0" dirty="0" smtClean="0"/>
              <a:t>per-object lighting approximation</a:t>
            </a:r>
          </a:p>
          <a:p>
            <a:pPr marL="628650" lvl="1" indent="-171450">
              <a:buFont typeface="Arial" pitchFamily="34" charset="0"/>
              <a:buChar char="•"/>
            </a:pPr>
            <a:r>
              <a:rPr lang="en-US" baseline="0" dirty="0" smtClean="0"/>
              <a:t>However this turns out to be a rather small issue due to the </a:t>
            </a:r>
            <a:r>
              <a:rPr lang="en-US" b="1" baseline="0" dirty="0" smtClean="0"/>
              <a:t>human perception limitations</a:t>
            </a:r>
            <a:r>
              <a:rPr lang="en-US" baseline="0" dirty="0" smtClean="0"/>
              <a:t>. Please see </a:t>
            </a:r>
            <a:r>
              <a:rPr lang="en-US" b="1" dirty="0" smtClean="0"/>
              <a:t>[RTDKS10] </a:t>
            </a:r>
            <a:r>
              <a:rPr lang="en-US" dirty="0" smtClean="0"/>
              <a:t>for more details.</a:t>
            </a:r>
          </a:p>
          <a:p>
            <a:pPr marL="171450" lvl="0" indent="-171450">
              <a:buFont typeface="Arial" pitchFamily="34" charset="0"/>
              <a:buChar char="•"/>
            </a:pPr>
            <a:r>
              <a:rPr lang="en-US" baseline="0" dirty="0" smtClean="0"/>
              <a:t>Essentially we do the lighting </a:t>
            </a:r>
            <a:r>
              <a:rPr lang="en-US" b="1" baseline="0" dirty="0" smtClean="0"/>
              <a:t>twice</a:t>
            </a:r>
            <a:r>
              <a:rPr lang="en-US" baseline="0" dirty="0" smtClean="0"/>
              <a:t>: the </a:t>
            </a:r>
            <a:r>
              <a:rPr lang="en-US" b="1" baseline="0" dirty="0" smtClean="0"/>
              <a:t>first time </a:t>
            </a:r>
            <a:r>
              <a:rPr lang="en-US" baseline="0" dirty="0" smtClean="0"/>
              <a:t>during the G-Buffer generation pass, and </a:t>
            </a:r>
            <a:r>
              <a:rPr lang="en-US" b="1" baseline="0" dirty="0" smtClean="0"/>
              <a:t>the second time </a:t>
            </a:r>
            <a:r>
              <a:rPr lang="en-US" baseline="0" dirty="0" smtClean="0"/>
              <a:t>is the actual deferred lighting.</a:t>
            </a:r>
          </a:p>
          <a:p>
            <a:pPr marL="628650" lvl="1" indent="-171450">
              <a:buFont typeface="Arial" pitchFamily="34" charset="0"/>
              <a:buChar char="•"/>
            </a:pPr>
            <a:r>
              <a:rPr lang="en-US" baseline="0" dirty="0" smtClean="0"/>
              <a:t>However the first pass is </a:t>
            </a:r>
            <a:r>
              <a:rPr lang="en-US" b="1" baseline="0" dirty="0" smtClean="0"/>
              <a:t>hierarchical</a:t>
            </a:r>
            <a:r>
              <a:rPr lang="en-US" baseline="0" dirty="0" smtClean="0"/>
              <a:t> with </a:t>
            </a:r>
            <a:r>
              <a:rPr lang="en-US" b="1" baseline="0" dirty="0" smtClean="0"/>
              <a:t>merging</a:t>
            </a:r>
            <a:r>
              <a:rPr lang="en-US" baseline="0" dirty="0" smtClean="0"/>
              <a:t> and </a:t>
            </a:r>
            <a:r>
              <a:rPr lang="en-US" b="1" baseline="0" dirty="0" smtClean="0"/>
              <a:t>culling</a:t>
            </a:r>
            <a:r>
              <a:rPr lang="en-US" baseline="0" dirty="0" smtClean="0"/>
              <a:t>. And it is executed only for pixels </a:t>
            </a:r>
            <a:r>
              <a:rPr lang="en-US" b="1" baseline="0" dirty="0" smtClean="0"/>
              <a:t>covered by objects </a:t>
            </a:r>
            <a:r>
              <a:rPr lang="en-US" baseline="0" dirty="0" smtClean="0"/>
              <a:t>with complex BRDF, which is a reasonable cost.</a:t>
            </a:r>
          </a:p>
          <a:p>
            <a:pPr marL="457200" lvl="1" indent="0">
              <a:buFont typeface="Arial" pitchFamily="34" charset="0"/>
              <a:buNone/>
            </a:pPr>
            <a:endParaRPr lang="en-US" baseline="0" dirty="0" smtClean="0"/>
          </a:p>
          <a:p>
            <a:pPr marL="0" lvl="0" indent="0">
              <a:buFont typeface="Arial" pitchFamily="34" charset="0"/>
              <a:buNone/>
            </a:pPr>
            <a:r>
              <a:rPr lang="en-US" baseline="0" dirty="0" smtClean="0"/>
              <a:t>Besides that, there are several obvious </a:t>
            </a:r>
            <a:r>
              <a:rPr lang="en-US" b="1" baseline="0" dirty="0" smtClean="0"/>
              <a:t>advantages</a:t>
            </a:r>
            <a:r>
              <a:rPr lang="en-US" baseline="0" dirty="0" smtClean="0"/>
              <a:t> of the technique:</a:t>
            </a:r>
          </a:p>
          <a:p>
            <a:pPr marL="171450" lvl="0" indent="-171450">
              <a:buFont typeface="Arial" pitchFamily="34" charset="0"/>
              <a:buChar char="•"/>
            </a:pPr>
            <a:r>
              <a:rPr lang="en-US" baseline="0" dirty="0" smtClean="0"/>
              <a:t>The G-Buffer </a:t>
            </a:r>
            <a:r>
              <a:rPr lang="en-US" b="1" baseline="0" dirty="0" smtClean="0"/>
              <a:t>remains the same</a:t>
            </a:r>
            <a:r>
              <a:rPr lang="en-US" baseline="0" dirty="0" smtClean="0"/>
              <a:t>! </a:t>
            </a:r>
          </a:p>
          <a:p>
            <a:pPr marL="171450" lvl="0" indent="-171450">
              <a:buFont typeface="Arial" pitchFamily="34" charset="0"/>
              <a:buChar char="•"/>
            </a:pPr>
            <a:r>
              <a:rPr lang="en-US" baseline="0" dirty="0" smtClean="0"/>
              <a:t>The lighting pipeline is </a:t>
            </a:r>
            <a:r>
              <a:rPr lang="en-US" b="1" baseline="0" dirty="0" smtClean="0"/>
              <a:t>unchanged</a:t>
            </a:r>
            <a:r>
              <a:rPr lang="en-US" baseline="0" dirty="0" smtClean="0"/>
              <a:t>.</a:t>
            </a:r>
          </a:p>
          <a:p>
            <a:pPr marL="171450" lvl="0" indent="-171450">
              <a:buFont typeface="Arial" pitchFamily="34" charset="0"/>
              <a:buChar char="•"/>
            </a:pPr>
            <a:r>
              <a:rPr lang="en-US" baseline="0" dirty="0" smtClean="0"/>
              <a:t>The materials pipeline stays </a:t>
            </a:r>
            <a:r>
              <a:rPr lang="en-US" b="1" baseline="0" dirty="0" smtClean="0"/>
              <a:t>unified</a:t>
            </a:r>
            <a:r>
              <a:rPr lang="en-US" baseline="0" dirty="0" smtClean="0"/>
              <a:t>, as deferred lights can be </a:t>
            </a:r>
            <a:r>
              <a:rPr lang="en-US" b="1" baseline="0" dirty="0" smtClean="0"/>
              <a:t>applied in-place </a:t>
            </a:r>
            <a:r>
              <a:rPr lang="en-US" baseline="0" dirty="0" smtClean="0"/>
              <a:t>for objects with arbitrary BRDFs. That means we don’t need to shade it </a:t>
            </a:r>
            <a:r>
              <a:rPr lang="en-US" b="1" baseline="0" dirty="0" smtClean="0"/>
              <a:t>separately</a:t>
            </a:r>
            <a:r>
              <a:rPr lang="en-US" baseline="0" dirty="0" smtClean="0"/>
              <a:t> in forward pass; we don’t need to </a:t>
            </a:r>
            <a:r>
              <a:rPr lang="en-US" b="1" baseline="0" dirty="0" smtClean="0"/>
              <a:t>store all shadow maps </a:t>
            </a:r>
            <a:r>
              <a:rPr lang="en-US" baseline="0" dirty="0" smtClean="0"/>
              <a:t>and compute many </a:t>
            </a:r>
            <a:r>
              <a:rPr lang="en-US" b="1" baseline="0" dirty="0" smtClean="0"/>
              <a:t>shader permutations </a:t>
            </a:r>
            <a:r>
              <a:rPr lang="en-US" baseline="0" dirty="0" smtClean="0"/>
              <a:t>for forward shading with different number and types of light sources etc.</a:t>
            </a:r>
          </a:p>
          <a:p>
            <a:pPr marL="0" lvl="0" indent="0">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78</a:t>
            </a:fld>
            <a:endParaRPr lang="en-US"/>
          </a:p>
        </p:txBody>
      </p:sp>
    </p:spTree>
    <p:extLst>
      <p:ext uri="{BB962C8B-B14F-4D97-AF65-F5344CB8AC3E}">
        <p14:creationId xmlns:p14="http://schemas.microsoft.com/office/powerpoint/2010/main" val="22681930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part of the talk is devoted to the aliasing problem in deferred pipeline and the proposed</a:t>
            </a:r>
            <a:r>
              <a:rPr lang="en-US" baseline="0" dirty="0" smtClean="0"/>
              <a:t> solution to it.</a:t>
            </a:r>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79</a:t>
            </a:fld>
            <a:endParaRPr lang="en-US"/>
          </a:p>
        </p:txBody>
      </p:sp>
    </p:spTree>
    <p:extLst>
      <p:ext uri="{BB962C8B-B14F-4D97-AF65-F5344CB8AC3E}">
        <p14:creationId xmlns:p14="http://schemas.microsoft.com/office/powerpoint/2010/main" val="23648291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t>
            </a:r>
            <a:r>
              <a:rPr lang="en-US" b="1" dirty="0" smtClean="0"/>
              <a:t>multiple</a:t>
            </a:r>
            <a:r>
              <a:rPr lang="en-US" dirty="0" smtClean="0"/>
              <a:t> sources of aliasing</a:t>
            </a:r>
            <a:r>
              <a:rPr lang="en-US" baseline="0" dirty="0" smtClean="0"/>
              <a:t> in rendering pipeline.</a:t>
            </a:r>
          </a:p>
          <a:p>
            <a:r>
              <a:rPr lang="en-US" dirty="0" smtClean="0"/>
              <a:t>Some aliasing artifacts</a:t>
            </a:r>
            <a:r>
              <a:rPr lang="en-US" baseline="0" dirty="0" smtClean="0"/>
              <a:t> such as </a:t>
            </a:r>
            <a:r>
              <a:rPr lang="en-US" b="1" baseline="0" dirty="0" smtClean="0"/>
              <a:t>jaggy edges </a:t>
            </a:r>
            <a:r>
              <a:rPr lang="en-US" baseline="0" dirty="0" smtClean="0"/>
              <a:t>can be addressed with some </a:t>
            </a:r>
            <a:r>
              <a:rPr lang="en-US" b="1" baseline="0" dirty="0" smtClean="0"/>
              <a:t>postprocessing techniques</a:t>
            </a:r>
            <a:r>
              <a:rPr lang="en-US" baseline="0" dirty="0" smtClean="0"/>
              <a:t>, such as Morphological Anti-Aliasing.</a:t>
            </a:r>
          </a:p>
          <a:p>
            <a:r>
              <a:rPr lang="en-US" baseline="0" dirty="0" smtClean="0"/>
              <a:t>However there are some </a:t>
            </a:r>
            <a:r>
              <a:rPr lang="en-US" b="1" baseline="0" dirty="0" smtClean="0"/>
              <a:t>fundamentally different sources of aliasing </a:t>
            </a:r>
            <a:r>
              <a:rPr lang="en-US" baseline="0" dirty="0" smtClean="0"/>
              <a:t>that cannot be solved by postprocessing, as it require </a:t>
            </a:r>
            <a:r>
              <a:rPr lang="en-US" b="1" baseline="0" dirty="0" smtClean="0"/>
              <a:t>supersampling</a:t>
            </a:r>
            <a:r>
              <a:rPr lang="en-US" baseline="0" dirty="0" smtClean="0"/>
              <a:t>.</a:t>
            </a:r>
          </a:p>
          <a:p>
            <a:r>
              <a:rPr lang="en-US" baseline="0" dirty="0" smtClean="0"/>
              <a:t>E.g. flickering of highly discontinuous geometry such as foliage or thin ropes are caused by </a:t>
            </a:r>
            <a:r>
              <a:rPr lang="en-US" b="1" baseline="0" dirty="0" smtClean="0"/>
              <a:t>per-screen-pixel visibility </a:t>
            </a:r>
            <a:r>
              <a:rPr lang="en-US" baseline="0" dirty="0" smtClean="0"/>
              <a:t>resolution, which is considered too sparse for such kind of geometry.</a:t>
            </a:r>
            <a:r>
              <a:rPr lang="en-GB" baseline="0" dirty="0" smtClean="0"/>
              <a:t> So in this case the </a:t>
            </a:r>
            <a:r>
              <a:rPr lang="en-GB" b="1" baseline="0" dirty="0" smtClean="0"/>
              <a:t>visibility</a:t>
            </a:r>
            <a:r>
              <a:rPr lang="en-GB" baseline="0" dirty="0" smtClean="0"/>
              <a:t> should be resolved at </a:t>
            </a:r>
            <a:r>
              <a:rPr lang="en-GB" b="1" baseline="0" dirty="0" smtClean="0"/>
              <a:t>higher resolution</a:t>
            </a:r>
            <a:r>
              <a:rPr lang="en-GB" baseline="0" dirty="0" smtClean="0"/>
              <a:t> with some </a:t>
            </a:r>
            <a:r>
              <a:rPr lang="en-GB" b="1" baseline="0" dirty="0" smtClean="0"/>
              <a:t>supersampling</a:t>
            </a:r>
            <a:r>
              <a:rPr lang="en-GB" baseline="0" dirty="0" smtClean="0"/>
              <a:t> technique.</a:t>
            </a:r>
          </a:p>
          <a:p>
            <a:r>
              <a:rPr lang="en-US" baseline="0" dirty="0" smtClean="0"/>
              <a:t>Another source of aliasing can be </a:t>
            </a:r>
            <a:r>
              <a:rPr lang="en-US" b="1" baseline="0" dirty="0" smtClean="0"/>
              <a:t>discontinuities in shading</a:t>
            </a:r>
            <a:r>
              <a:rPr lang="en-US" baseline="0" dirty="0" smtClean="0"/>
              <a:t>, e.g. </a:t>
            </a:r>
            <a:r>
              <a:rPr lang="en-US" b="1" baseline="0" dirty="0" smtClean="0"/>
              <a:t>reflections</a:t>
            </a:r>
            <a:r>
              <a:rPr lang="en-US" baseline="0" dirty="0" smtClean="0"/>
              <a:t> of high-frequency or discontinuous </a:t>
            </a:r>
            <a:r>
              <a:rPr lang="en-US" b="1" baseline="0" dirty="0" smtClean="0"/>
              <a:t>shadows</a:t>
            </a:r>
            <a:r>
              <a:rPr lang="en-US" baseline="0" dirty="0" smtClean="0"/>
              <a:t> etc. This means we need to supersample the </a:t>
            </a:r>
            <a:r>
              <a:rPr lang="en-US" b="1" baseline="0" dirty="0" smtClean="0"/>
              <a:t>shading</a:t>
            </a:r>
            <a:r>
              <a:rPr lang="en-US" baseline="0" dirty="0" smtClean="0"/>
              <a:t> per pixel for.</a:t>
            </a:r>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80</a:t>
            </a:fld>
            <a:endParaRPr lang="en-US"/>
          </a:p>
        </p:txBody>
      </p:sp>
    </p:spTree>
    <p:extLst>
      <p:ext uri="{BB962C8B-B14F-4D97-AF65-F5344CB8AC3E}">
        <p14:creationId xmlns:p14="http://schemas.microsoft.com/office/powerpoint/2010/main" val="42706249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we noticed</a:t>
            </a:r>
            <a:r>
              <a:rPr lang="en-US" baseline="0" dirty="0" smtClean="0"/>
              <a:t> that in the majority of scenes, the supersampling is required mostly only for </a:t>
            </a:r>
            <a:r>
              <a:rPr lang="en-US" b="1" baseline="0" dirty="0" smtClean="0"/>
              <a:t>distant objects</a:t>
            </a:r>
            <a:r>
              <a:rPr lang="en-US" baseline="0" dirty="0" smtClean="0"/>
              <a:t>, where the GPU </a:t>
            </a:r>
            <a:r>
              <a:rPr lang="en-US" b="1" baseline="0" dirty="0" smtClean="0"/>
              <a:t>fails</a:t>
            </a:r>
            <a:r>
              <a:rPr lang="en-US" baseline="0" dirty="0" smtClean="0"/>
              <a:t> to approximate shading/mip-mapping/visibility per pixel.</a:t>
            </a:r>
          </a:p>
          <a:p>
            <a:r>
              <a:rPr lang="en-US" baseline="0" dirty="0" smtClean="0"/>
              <a:t>Thus we propose a </a:t>
            </a:r>
            <a:r>
              <a:rPr lang="en-US" b="1" baseline="0" dirty="0" smtClean="0"/>
              <a:t>hybrid solution </a:t>
            </a:r>
            <a:r>
              <a:rPr lang="en-US" baseline="0" dirty="0" smtClean="0"/>
              <a:t>that solves </a:t>
            </a:r>
            <a:r>
              <a:rPr lang="en-US" b="1" baseline="0" dirty="0" smtClean="0"/>
              <a:t>different</a:t>
            </a:r>
            <a:r>
              <a:rPr lang="en-US" baseline="0" dirty="0" smtClean="0"/>
              <a:t> aliasing problems based on the </a:t>
            </a:r>
            <a:r>
              <a:rPr lang="en-US" b="1" baseline="0" dirty="0" smtClean="0"/>
              <a:t>distance</a:t>
            </a:r>
            <a:r>
              <a:rPr lang="en-US" baseline="0" dirty="0" smtClean="0"/>
              <a:t> to camera (some other parameters could be taken into account as well though).</a:t>
            </a:r>
          </a:p>
          <a:p>
            <a:endParaRPr lang="en-US" baseline="0" dirty="0" smtClean="0"/>
          </a:p>
          <a:p>
            <a:r>
              <a:rPr lang="en-US" baseline="0" dirty="0" smtClean="0"/>
              <a:t>We apply a </a:t>
            </a:r>
            <a:r>
              <a:rPr lang="en-US" b="1" baseline="0" dirty="0" smtClean="0"/>
              <a:t>post-processing edge-detection </a:t>
            </a:r>
            <a:r>
              <a:rPr lang="en-US" baseline="0" dirty="0" smtClean="0"/>
              <a:t>algorithm on </a:t>
            </a:r>
            <a:r>
              <a:rPr lang="en-US" b="1" baseline="0" dirty="0" smtClean="0"/>
              <a:t>close-up objects</a:t>
            </a:r>
            <a:r>
              <a:rPr lang="en-US" baseline="0" dirty="0" smtClean="0"/>
              <a:t>. That solves the problem with </a:t>
            </a:r>
            <a:r>
              <a:rPr lang="en-US" b="1" baseline="0" dirty="0" smtClean="0"/>
              <a:t>edges</a:t>
            </a:r>
            <a:r>
              <a:rPr lang="en-US" baseline="0" dirty="0" smtClean="0"/>
              <a:t>. Note that there is almost </a:t>
            </a:r>
            <a:r>
              <a:rPr lang="en-US" b="1" baseline="0" dirty="0" smtClean="0"/>
              <a:t>no supersampling required</a:t>
            </a:r>
            <a:r>
              <a:rPr lang="en-US" baseline="0" dirty="0" smtClean="0"/>
              <a:t> for near objects, as they are sampled and shaded at </a:t>
            </a:r>
            <a:r>
              <a:rPr lang="en-US" b="1" baseline="0" dirty="0" smtClean="0"/>
              <a:t>sufficient rate in screen space</a:t>
            </a:r>
            <a:r>
              <a:rPr lang="en-US" baseline="0" dirty="0" smtClean="0"/>
              <a:t>.</a:t>
            </a:r>
          </a:p>
          <a:p>
            <a:endParaRPr lang="en-US" baseline="0" dirty="0" smtClean="0"/>
          </a:p>
          <a:p>
            <a:r>
              <a:rPr lang="en-US" baseline="0" dirty="0" smtClean="0"/>
              <a:t>We </a:t>
            </a:r>
            <a:r>
              <a:rPr lang="en-US" b="1" baseline="0" dirty="0" smtClean="0"/>
              <a:t>supplement</a:t>
            </a:r>
            <a:r>
              <a:rPr lang="en-US" baseline="0" dirty="0" smtClean="0"/>
              <a:t> it with </a:t>
            </a:r>
            <a:r>
              <a:rPr lang="en-US" b="1" baseline="0" dirty="0" smtClean="0"/>
              <a:t>temporal supersampling </a:t>
            </a:r>
            <a:r>
              <a:rPr lang="en-US" baseline="0" dirty="0" smtClean="0"/>
              <a:t>based on </a:t>
            </a:r>
            <a:r>
              <a:rPr lang="en-US" b="1" baseline="0" dirty="0" smtClean="0"/>
              <a:t>reprojection</a:t>
            </a:r>
            <a:r>
              <a:rPr lang="en-US" baseline="0" dirty="0" smtClean="0"/>
              <a:t> of previous results. This temporal supersampling is done only for </a:t>
            </a:r>
            <a:r>
              <a:rPr lang="en-US" b="1" baseline="0" dirty="0" smtClean="0"/>
              <a:t>distant objects</a:t>
            </a:r>
            <a:r>
              <a:rPr lang="en-US" baseline="0" dirty="0" smtClean="0"/>
              <a:t>.</a:t>
            </a:r>
          </a:p>
          <a:p>
            <a:endParaRPr lang="en-US" baseline="0" dirty="0" smtClean="0"/>
          </a:p>
          <a:p>
            <a:r>
              <a:rPr lang="en-US" baseline="0" dirty="0" smtClean="0"/>
              <a:t>We render different parts of the scene with different techniques and separate it with </a:t>
            </a:r>
            <a:r>
              <a:rPr lang="en-US" b="1" baseline="0" dirty="0" smtClean="0"/>
              <a:t>stencil masking</a:t>
            </a:r>
            <a:r>
              <a:rPr lang="en-US" baseline="0" dirty="0" smtClean="0"/>
              <a:t>.</a:t>
            </a:r>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81</a:t>
            </a:fld>
            <a:endParaRPr lang="en-US"/>
          </a:p>
        </p:txBody>
      </p:sp>
    </p:spTree>
    <p:extLst>
      <p:ext uri="{BB962C8B-B14F-4D97-AF65-F5344CB8AC3E}">
        <p14:creationId xmlns:p14="http://schemas.microsoft.com/office/powerpoint/2010/main" val="1304305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left most image</a:t>
            </a:r>
            <a:r>
              <a:rPr lang="en-US" baseline="0" dirty="0" smtClean="0"/>
              <a:t> shows the results for simple DXT-compressed texture under strong lighting conditions. On the right most one there are results for the renormalized and then DXT-compressed texture. Note that the blocky color artifacts are significantly reduced.</a:t>
            </a:r>
          </a:p>
          <a:p>
            <a:r>
              <a:rPr lang="en-US" baseline="0" dirty="0" smtClean="0"/>
              <a:t>The texture appearance is not changed due to reconstruction of original range in the shader.</a:t>
            </a:r>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9</a:t>
            </a:fld>
            <a:endParaRPr lang="en-US"/>
          </a:p>
        </p:txBody>
      </p:sp>
    </p:spTree>
    <p:extLst>
      <p:ext uri="{BB962C8B-B14F-4D97-AF65-F5344CB8AC3E}">
        <p14:creationId xmlns:p14="http://schemas.microsoft.com/office/powerpoint/2010/main" val="25777241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edge-detection algorithm needs</a:t>
            </a:r>
            <a:r>
              <a:rPr lang="en-US" baseline="0" dirty="0" smtClean="0"/>
              <a:t> to smooth the shapes of close-up objects only.</a:t>
            </a:r>
            <a:r>
              <a:rPr lang="en-GB" baseline="0" dirty="0" smtClean="0"/>
              <a:t> Thus we decided to make it </a:t>
            </a:r>
            <a:r>
              <a:rPr lang="en-GB" b="1" baseline="0" dirty="0" smtClean="0"/>
              <a:t>as simple as possible</a:t>
            </a:r>
            <a:r>
              <a:rPr lang="en-GB" baseline="0" dirty="0" smtClean="0"/>
              <a:t>.</a:t>
            </a:r>
          </a:p>
          <a:p>
            <a:r>
              <a:rPr lang="en-US" baseline="0" dirty="0" smtClean="0"/>
              <a:t>So we compute the </a:t>
            </a:r>
            <a:r>
              <a:rPr lang="en-US" b="1" baseline="0" dirty="0" smtClean="0"/>
              <a:t>color deviation </a:t>
            </a:r>
            <a:r>
              <a:rPr lang="en-US" baseline="0" dirty="0" smtClean="0"/>
              <a:t>from </a:t>
            </a:r>
            <a:r>
              <a:rPr lang="en-US" b="1" baseline="0" dirty="0" smtClean="0"/>
              <a:t>8 surrounding screen pixels </a:t>
            </a:r>
            <a:r>
              <a:rPr lang="en-US" baseline="0" dirty="0" smtClean="0"/>
              <a:t>in 4 lookups with bilinear filtering and then decide how strong the current pixel should be </a:t>
            </a:r>
            <a:r>
              <a:rPr lang="en-US" b="1" baseline="0" dirty="0" smtClean="0"/>
              <a:t>blurred</a:t>
            </a:r>
            <a:r>
              <a:rPr lang="en-US" baseline="0" dirty="0" smtClean="0"/>
              <a:t>.</a:t>
            </a:r>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82</a:t>
            </a:fld>
            <a:endParaRPr lang="en-US"/>
          </a:p>
        </p:txBody>
      </p:sp>
    </p:spTree>
    <p:extLst>
      <p:ext uri="{BB962C8B-B14F-4D97-AF65-F5344CB8AC3E}">
        <p14:creationId xmlns:p14="http://schemas.microsoft.com/office/powerpoint/2010/main" val="7754655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screen</a:t>
            </a:r>
            <a:r>
              <a:rPr lang="en-US" baseline="0" dirty="0" smtClean="0"/>
              <a:t>-space sub-pixel temporal camera jittering. That means we shift the camera position with a subsample pattern in screen space for each frame. So for still camera we can accumulate sub-pixel supersampling over time.</a:t>
            </a:r>
          </a:p>
          <a:p>
            <a:r>
              <a:rPr lang="en-US" baseline="0" dirty="0" smtClean="0"/>
              <a:t>In case of dynamic objects and/or camera movements, we use cache miss philosophy based on the depth changes across frames.</a:t>
            </a:r>
          </a:p>
          <a:p>
            <a:r>
              <a:rPr lang="en-US" baseline="0" dirty="0" smtClean="0"/>
              <a:t>In order to accumulate super-sampled visibility on the edges, we check for depth discontinuities in the frame’s depth buffer.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Please see </a:t>
            </a:r>
            <a:r>
              <a:rPr lang="de-DE" dirty="0" smtClean="0">
                <a:latin typeface="Arial" charset="0"/>
                <a:ea typeface="ＭＳ Ｐゴシック" pitchFamily="34" charset="-128"/>
                <a:cs typeface="Arial" charset="0"/>
              </a:rPr>
              <a:t>[</a:t>
            </a:r>
            <a:r>
              <a:rPr lang="en-US" dirty="0" smtClean="0"/>
              <a:t>NVLTI07</a:t>
            </a:r>
            <a:r>
              <a:rPr lang="de-DE" dirty="0" smtClean="0">
                <a:latin typeface="Arial" charset="0"/>
                <a:ea typeface="ＭＳ Ｐゴシック" pitchFamily="34" charset="-128"/>
                <a:cs typeface="Arial" charset="0"/>
              </a:rPr>
              <a:t>]</a:t>
            </a:r>
            <a:r>
              <a:rPr lang="en-GB" baseline="0" dirty="0" smtClean="0">
                <a:latin typeface="+mn-lt"/>
                <a:ea typeface="ＭＳ Ｐゴシック" pitchFamily="-107" charset="-128"/>
                <a:cs typeface="Arial" charset="0"/>
              </a:rPr>
              <a:t> and </a:t>
            </a:r>
            <a:r>
              <a:rPr lang="en-GB" sz="1200" dirty="0" smtClean="0">
                <a:latin typeface="Arial" charset="0"/>
                <a:ea typeface="ＭＳ Ｐゴシック" pitchFamily="34" charset="-128"/>
                <a:cs typeface="Arial" charset="0"/>
              </a:rPr>
              <a:t>[HEMS10] </a:t>
            </a:r>
            <a:r>
              <a:rPr lang="en-GB" baseline="0" dirty="0" smtClean="0">
                <a:latin typeface="+mn-lt"/>
                <a:ea typeface="ＭＳ Ｐゴシック" pitchFamily="-107" charset="-128"/>
                <a:cs typeface="Arial" charset="0"/>
              </a:rPr>
              <a:t>for more details.</a:t>
            </a:r>
            <a:endParaRPr lang="de-DE" dirty="0" smtClean="0">
              <a:latin typeface="Arial" charset="0"/>
              <a:ea typeface="ＭＳ Ｐゴシック" pitchFamily="34" charset="-128"/>
              <a:cs typeface="Arial" charset="0"/>
            </a:endParaRPr>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83</a:t>
            </a:fld>
            <a:endParaRPr lang="en-US"/>
          </a:p>
        </p:txBody>
      </p:sp>
    </p:spTree>
    <p:extLst>
      <p:ext uri="{BB962C8B-B14F-4D97-AF65-F5344CB8AC3E}">
        <p14:creationId xmlns:p14="http://schemas.microsoft.com/office/powerpoint/2010/main" val="19042913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The reason is that the reprojection in it is based on the </a:t>
            </a:r>
            <a:r>
              <a:rPr lang="en-US" b="1" baseline="0" dirty="0" smtClean="0"/>
              <a:t>depth buffer</a:t>
            </a:r>
            <a:r>
              <a:rPr lang="en-US" baseline="0" dirty="0" smtClean="0"/>
              <a:t>. Thus it is impossible to take into account </a:t>
            </a:r>
            <a:r>
              <a:rPr lang="en-US" b="1" baseline="0" dirty="0" smtClean="0"/>
              <a:t>shading-space local changes </a:t>
            </a:r>
            <a:r>
              <a:rPr lang="en-US" baseline="0" dirty="0" smtClean="0"/>
              <a:t>on objects. That might lead to </a:t>
            </a:r>
            <a:r>
              <a:rPr lang="en-US" b="1" baseline="0" dirty="0" smtClean="0"/>
              <a:t>ghosting</a:t>
            </a:r>
            <a:r>
              <a:rPr lang="en-US" baseline="0" dirty="0" smtClean="0"/>
              <a:t> shadows, reflections and so on, if we apply it onto close-up objects.</a:t>
            </a:r>
          </a:p>
          <a:p>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84</a:t>
            </a:fld>
            <a:endParaRPr lang="en-US"/>
          </a:p>
        </p:txBody>
      </p:sp>
    </p:spTree>
    <p:extLst>
      <p:ext uri="{BB962C8B-B14F-4D97-AF65-F5344CB8AC3E}">
        <p14:creationId xmlns:p14="http://schemas.microsoft.com/office/powerpoint/2010/main" val="28567183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image shows two parts of the scene (“close-up” case and “distant” case) and demonstrates how different techniques are applied onto  different parts of the scene.</a:t>
            </a:r>
          </a:p>
          <a:p>
            <a:r>
              <a:rPr lang="en-US" baseline="0" dirty="0" smtClean="0"/>
              <a:t>Please watch the </a:t>
            </a:r>
            <a:r>
              <a:rPr lang="en-US" b="1" baseline="0" dirty="0" smtClean="0"/>
              <a:t>supplementary video </a:t>
            </a:r>
            <a:r>
              <a:rPr lang="en-US" baseline="0" dirty="0" smtClean="0"/>
              <a:t>for more details.</a:t>
            </a:r>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85</a:t>
            </a:fld>
            <a:endParaRPr lang="en-US"/>
          </a:p>
        </p:txBody>
      </p:sp>
    </p:spTree>
    <p:extLst>
      <p:ext uri="{BB962C8B-B14F-4D97-AF65-F5344CB8AC3E}">
        <p14:creationId xmlns:p14="http://schemas.microsoft.com/office/powerpoint/2010/main" val="12532990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image shows two parts of the scene (“close-up” case and “distant” case) and demonstrates how different techniques are applied onto  different parts of the scene.</a:t>
            </a:r>
          </a:p>
          <a:p>
            <a:r>
              <a:rPr lang="en-US" baseline="0" dirty="0" smtClean="0"/>
              <a:t>Please watch the </a:t>
            </a:r>
            <a:r>
              <a:rPr lang="en-US" b="1" baseline="0" dirty="0" smtClean="0"/>
              <a:t>supplementary video </a:t>
            </a:r>
            <a:r>
              <a:rPr lang="en-US" baseline="0" dirty="0" smtClean="0"/>
              <a:t>for more details.</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86</a:t>
            </a:fld>
            <a:endParaRPr lang="en-US"/>
          </a:p>
        </p:txBody>
      </p:sp>
    </p:spTree>
    <p:extLst>
      <p:ext uri="{BB962C8B-B14F-4D97-AF65-F5344CB8AC3E}">
        <p14:creationId xmlns:p14="http://schemas.microsoft.com/office/powerpoint/2010/main" val="23916398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image shows two parts of the scene (“close-up” case and “distant” case) and demonstrates how different techniques are applied onto  different parts of the scene.</a:t>
            </a:r>
          </a:p>
          <a:p>
            <a:r>
              <a:rPr lang="en-US" baseline="0" dirty="0" smtClean="0"/>
              <a:t>Please watch the </a:t>
            </a:r>
            <a:r>
              <a:rPr lang="en-US" b="1" baseline="0" dirty="0" smtClean="0"/>
              <a:t>supplementary video </a:t>
            </a:r>
            <a:r>
              <a:rPr lang="en-US" baseline="0" dirty="0" smtClean="0"/>
              <a:t>for more details.</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87</a:t>
            </a:fld>
            <a:endParaRPr lang="en-US"/>
          </a:p>
        </p:txBody>
      </p:sp>
    </p:spTree>
    <p:extLst>
      <p:ext uri="{BB962C8B-B14F-4D97-AF65-F5344CB8AC3E}">
        <p14:creationId xmlns:p14="http://schemas.microsoft.com/office/powerpoint/2010/main" val="12158862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image shows two parts of the scene (“close-up” case and “distant” case) and demonstrates how different techniques are applied onto  different parts of the scene.</a:t>
            </a:r>
          </a:p>
          <a:p>
            <a:r>
              <a:rPr lang="en-US" baseline="0" dirty="0" smtClean="0"/>
              <a:t>Please watch the </a:t>
            </a:r>
            <a:r>
              <a:rPr lang="en-US" b="1" baseline="0" dirty="0" smtClean="0"/>
              <a:t>supplementary video </a:t>
            </a:r>
            <a:r>
              <a:rPr lang="en-US" baseline="0" dirty="0" smtClean="0"/>
              <a:t>for more details.</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88</a:t>
            </a:fld>
            <a:endParaRPr lang="en-US"/>
          </a:p>
        </p:txBody>
      </p:sp>
    </p:spTree>
    <p:extLst>
      <p:ext uri="{BB962C8B-B14F-4D97-AF65-F5344CB8AC3E}">
        <p14:creationId xmlns:p14="http://schemas.microsoft.com/office/powerpoint/2010/main" val="11119788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image shows two parts of the scene (“close-up” case and “distant” case) and demonstrates how different techniques are applied onto  different parts of the scene.</a:t>
            </a:r>
          </a:p>
          <a:p>
            <a:r>
              <a:rPr lang="en-US" baseline="0" dirty="0" smtClean="0"/>
              <a:t>Please watch the </a:t>
            </a:r>
            <a:r>
              <a:rPr lang="en-US" b="1" baseline="0" dirty="0" smtClean="0"/>
              <a:t>supplementary video </a:t>
            </a:r>
            <a:r>
              <a:rPr lang="en-US" baseline="0" dirty="0" smtClean="0"/>
              <a:t>for more details.</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89</a:t>
            </a:fld>
            <a:endParaRPr lang="en-US"/>
          </a:p>
        </p:txBody>
      </p:sp>
    </p:spTree>
    <p:extLst>
      <p:ext uri="{BB962C8B-B14F-4D97-AF65-F5344CB8AC3E}">
        <p14:creationId xmlns:p14="http://schemas.microsoft.com/office/powerpoint/2010/main" val="31078000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Please watch the </a:t>
            </a:r>
            <a:r>
              <a:rPr lang="en-US" b="1" baseline="0" dirty="0" smtClean="0"/>
              <a:t>supplementary video </a:t>
            </a:r>
            <a:r>
              <a:rPr lang="en-US" baseline="0" dirty="0" smtClean="0"/>
              <a:t>for more details.</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90</a:t>
            </a:fld>
            <a:endParaRPr lang="en-US"/>
          </a:p>
        </p:txBody>
      </p:sp>
    </p:spTree>
    <p:extLst>
      <p:ext uri="{BB962C8B-B14F-4D97-AF65-F5344CB8AC3E}">
        <p14:creationId xmlns:p14="http://schemas.microsoft.com/office/powerpoint/2010/main" val="579741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Improvements</a:t>
            </a:r>
            <a:r>
              <a:rPr lang="en-US" baseline="0" dirty="0" smtClean="0"/>
              <a:t> to </a:t>
            </a:r>
            <a:r>
              <a:rPr lang="en-US" b="1" baseline="0" dirty="0" smtClean="0"/>
              <a:t>textures quality </a:t>
            </a:r>
            <a:r>
              <a:rPr lang="en-US" baseline="0" dirty="0" smtClean="0"/>
              <a:t>on </a:t>
            </a:r>
            <a:r>
              <a:rPr lang="en-US" b="1" baseline="0" dirty="0" smtClean="0"/>
              <a:t>consoles</a:t>
            </a:r>
            <a:r>
              <a:rPr lang="en-US" baseline="0" dirty="0" smtClean="0"/>
              <a:t> was proposed.</a:t>
            </a:r>
            <a:endParaRPr lang="en-US" dirty="0" smtClean="0"/>
          </a:p>
          <a:p>
            <a:r>
              <a:rPr lang="en-US" dirty="0" smtClean="0"/>
              <a:t>We demonstrated</a:t>
            </a:r>
            <a:r>
              <a:rPr lang="en-US" baseline="0" dirty="0" smtClean="0"/>
              <a:t> a few </a:t>
            </a:r>
            <a:r>
              <a:rPr lang="en-US" b="1" baseline="0" dirty="0" smtClean="0"/>
              <a:t>solutions</a:t>
            </a:r>
            <a:r>
              <a:rPr lang="en-US" baseline="0" dirty="0" smtClean="0"/>
              <a:t> to several </a:t>
            </a:r>
            <a:r>
              <a:rPr lang="en-US" b="1" baseline="0" dirty="0" smtClean="0"/>
              <a:t>fundamental problems </a:t>
            </a:r>
            <a:r>
              <a:rPr lang="en-US" baseline="0" dirty="0" smtClean="0"/>
              <a:t>of </a:t>
            </a:r>
            <a:r>
              <a:rPr lang="en-US" b="1" baseline="0" dirty="0" smtClean="0"/>
              <a:t>deferred lighting</a:t>
            </a:r>
            <a:r>
              <a:rPr lang="en-US" baseline="0" dirty="0" smtClean="0"/>
              <a:t>.</a:t>
            </a:r>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91</a:t>
            </a:fld>
            <a:endParaRPr lang="en-US"/>
          </a:p>
        </p:txBody>
      </p:sp>
    </p:spTree>
    <p:extLst>
      <p:ext uri="{BB962C8B-B14F-4D97-AF65-F5344CB8AC3E}">
        <p14:creationId xmlns:p14="http://schemas.microsoft.com/office/powerpoint/2010/main" val="2417376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The most of</a:t>
            </a:r>
            <a:r>
              <a:rPr lang="en-US" baseline="0" dirty="0" smtClean="0"/>
              <a:t> texture authoring software work in sRGB space. This is the native space of the display and it is perfectly represented in 8 bits. </a:t>
            </a:r>
          </a:p>
          <a:p>
            <a:r>
              <a:rPr lang="en-US" baseline="0" dirty="0" smtClean="0"/>
              <a:t>Also there is generally accepted opinion that the color textures should be stored in sRGB color space too.</a:t>
            </a:r>
          </a:p>
          <a:p>
            <a:r>
              <a:rPr lang="en-US" baseline="0" dirty="0" smtClean="0"/>
              <a:t>The interesting fact that there are two color spaces supported natively for free in the modern GPU. That means we can easily jump from one to another with no performance impact. </a:t>
            </a:r>
          </a:p>
          <a:p>
            <a:r>
              <a:rPr lang="en-US" baseline="0" dirty="0" smtClean="0"/>
              <a:t>That fact arises a very interesting question about the color density in each color space. The density of the color space shows the quantization interval for the considered color space for a particular color range. In order to answer this question we can solve the equation of densities deduced from comparing the derivatives of each color space transformation in linear space. </a:t>
            </a:r>
          </a:p>
          <a:p>
            <a:r>
              <a:rPr lang="en-US" baseline="0" dirty="0" smtClean="0"/>
              <a:t>The color transformation for linear space is obviously an identity transformation. The transformation from gamma space is a power function. </a:t>
            </a:r>
          </a:p>
          <a:p>
            <a:r>
              <a:rPr lang="en-US" baseline="0" dirty="0" smtClean="0"/>
              <a:t>By solving this equation we can acquire the resulting density median for these color spaces. It shows the point of equal density of both linear and gamma space. This point  is in the </a:t>
            </a:r>
            <a:r>
              <a:rPr lang="en-US" b="1" baseline="0" dirty="0" smtClean="0"/>
              <a:t>linear space</a:t>
            </a:r>
            <a:r>
              <a:rPr lang="en-US" baseline="0" dirty="0" smtClean="0"/>
              <a:t>. This means that the linear space has better precision above the value 116/255. And the gamma space is more precise below it.</a:t>
            </a:r>
          </a:p>
          <a:p>
            <a:r>
              <a:rPr lang="en-US" baseline="0" dirty="0" smtClean="0"/>
              <a:t>So, we use the more appropriate color space for each particular texture judging by the texture’s histogram.</a:t>
            </a:r>
          </a:p>
          <a:p>
            <a:r>
              <a:rPr lang="en-US" baseline="0" dirty="0" smtClean="0"/>
              <a:t>The </a:t>
            </a:r>
            <a:r>
              <a:rPr lang="en-US" b="1" baseline="0" dirty="0" smtClean="0"/>
              <a:t>rule of thumb</a:t>
            </a:r>
            <a:r>
              <a:rPr lang="en-US" baseline="0" dirty="0" smtClean="0"/>
              <a:t> that works for us is to switch to linear color space each time the number of texels above the median point in the texture is more than </a:t>
            </a:r>
            <a:r>
              <a:rPr lang="en-US" b="1" baseline="0" dirty="0" smtClean="0"/>
              <a:t>75%</a:t>
            </a:r>
            <a:r>
              <a:rPr lang="en-US" baseline="0" dirty="0" smtClean="0"/>
              <a:t>.</a:t>
            </a:r>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10</a:t>
            </a:fld>
            <a:endParaRPr lang="en-US"/>
          </a:p>
        </p:txBody>
      </p:sp>
    </p:spTree>
    <p:extLst>
      <p:ext uri="{BB962C8B-B14F-4D97-AF65-F5344CB8AC3E}">
        <p14:creationId xmlns:p14="http://schemas.microsoft.com/office/powerpoint/2010/main" val="32616212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like to thank all these people as well as</a:t>
            </a:r>
            <a:r>
              <a:rPr lang="en-US" baseline="0" dirty="0" smtClean="0"/>
              <a:t> Crytek GmbH for providing me the information and time do prepare this talk!</a:t>
            </a:r>
          </a:p>
          <a:p>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92</a:t>
            </a:fld>
            <a:endParaRPr lang="en-US"/>
          </a:p>
        </p:txBody>
      </p:sp>
    </p:spTree>
    <p:extLst>
      <p:ext uri="{BB962C8B-B14F-4D97-AF65-F5344CB8AC3E}">
        <p14:creationId xmlns:p14="http://schemas.microsoft.com/office/powerpoint/2010/main" val="14672815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GB"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93</a:t>
            </a:fld>
            <a:endParaRPr lang="en-US"/>
          </a:p>
        </p:txBody>
      </p:sp>
    </p:spTree>
    <p:extLst>
      <p:ext uri="{BB962C8B-B14F-4D97-AF65-F5344CB8AC3E}">
        <p14:creationId xmlns:p14="http://schemas.microsoft.com/office/powerpoint/2010/main" val="20551168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The texture can be copied over from this slide or downloaded from </a:t>
            </a:r>
            <a:r>
              <a:rPr lang="en-US" dirty="0" smtClean="0">
                <a:hlinkClick r:id="rId3"/>
              </a:rPr>
              <a:t>http://advances.realtimerendering.com/</a:t>
            </a:r>
            <a:endParaRPr lang="de-DE" sz="1100" dirty="0" smtClean="0">
              <a:latin typeface="Arial" charset="0"/>
              <a:ea typeface="ＭＳ Ｐゴシック" pitchFamily="34" charset="-128"/>
              <a:cs typeface="Arial" charset="0"/>
            </a:endParaRPr>
          </a:p>
          <a:p>
            <a:r>
              <a:rPr lang="en-US" dirty="0" smtClean="0"/>
              <a:t>Note that the 8-bits precision is sufficient</a:t>
            </a:r>
            <a:r>
              <a:rPr lang="en-US" baseline="0" dirty="0" smtClean="0"/>
              <a:t> if the best fit length is stored for the normal divided by maximum component.</a:t>
            </a:r>
            <a:endParaRPr lang="en-US"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97</a:t>
            </a:fld>
            <a:endParaRPr lang="en-US"/>
          </a:p>
        </p:txBody>
      </p:sp>
    </p:spTree>
    <p:extLst>
      <p:ext uri="{BB962C8B-B14F-4D97-AF65-F5344CB8AC3E}">
        <p14:creationId xmlns:p14="http://schemas.microsoft.com/office/powerpoint/2010/main" val="35118614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 G-Buffer</a:t>
            </a:r>
            <a:r>
              <a:rPr lang="en-US" baseline="0" dirty="0" smtClean="0"/>
              <a:t> pass is usually bound by vertex processing, so </a:t>
            </a:r>
            <a:endParaRPr lang="en-US" dirty="0"/>
          </a:p>
        </p:txBody>
      </p:sp>
      <p:sp>
        <p:nvSpPr>
          <p:cNvPr id="4" name="Slide Number Placeholder 3"/>
          <p:cNvSpPr>
            <a:spLocks noGrp="1"/>
          </p:cNvSpPr>
          <p:nvPr>
            <p:ph type="sldNum" sz="quarter" idx="10"/>
          </p:nvPr>
        </p:nvSpPr>
        <p:spPr/>
        <p:txBody>
          <a:bodyPr/>
          <a:lstStyle/>
          <a:p>
            <a:pPr>
              <a:defRPr/>
            </a:pPr>
            <a:fld id="{0F6BBFA3-6040-4CAA-9493-B28909E2E45E}" type="slidenum">
              <a:rPr lang="en-US" smtClean="0"/>
              <a:pPr>
                <a:defRPr/>
              </a:pPr>
              <a:t>98</a:t>
            </a:fld>
            <a:endParaRPr lang="en-US"/>
          </a:p>
        </p:txBody>
      </p:sp>
    </p:spTree>
    <p:extLst>
      <p:ext uri="{BB962C8B-B14F-4D97-AF65-F5344CB8AC3E}">
        <p14:creationId xmlns:p14="http://schemas.microsoft.com/office/powerpoint/2010/main" val="3451402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9A512A9-2C58-4213-9801-7FE3F463053D}" type="datetime1">
              <a:rPr lang="en-US" smtClean="0"/>
              <a:t>8/18/2010</a:t>
            </a:fld>
            <a:endParaRPr lang="en-US"/>
          </a:p>
        </p:txBody>
      </p:sp>
      <p:sp>
        <p:nvSpPr>
          <p:cNvPr id="5" name="Footer Placeholder 4"/>
          <p:cNvSpPr>
            <a:spLocks noGrp="1"/>
          </p:cNvSpPr>
          <p:nvPr>
            <p:ph type="ftr" sz="quarter" idx="11"/>
          </p:nvPr>
        </p:nvSpPr>
        <p:spPr/>
        <p:txBody>
          <a:bodyPr/>
          <a:lstStyle>
            <a:lvl1pPr>
              <a:defRPr b="0"/>
            </a:lvl1pPr>
          </a:lstStyle>
          <a:p>
            <a:pPr>
              <a:defRPr/>
            </a:pPr>
            <a:r>
              <a:rPr lang="en-US" smtClean="0"/>
              <a:t>Advances in Real-Time Rendering Course Siggraph 2010, Los Angeles, CA</a:t>
            </a:r>
            <a:endParaRPr lang="en-US"/>
          </a:p>
        </p:txBody>
      </p:sp>
      <p:sp>
        <p:nvSpPr>
          <p:cNvPr id="6" name="Slide Number Placeholder 5"/>
          <p:cNvSpPr>
            <a:spLocks noGrp="1"/>
          </p:cNvSpPr>
          <p:nvPr>
            <p:ph type="sldNum" sz="quarter" idx="12"/>
          </p:nvPr>
        </p:nvSpPr>
        <p:spPr/>
        <p:txBody>
          <a:bodyPr/>
          <a:lstStyle>
            <a:lvl1pPr>
              <a:defRPr/>
            </a:lvl1pPr>
          </a:lstStyle>
          <a:p>
            <a:pPr>
              <a:defRPr/>
            </a:pPr>
            <a:fld id="{12B9FD7E-41F1-4125-B14C-3A84D0BFA64F}" type="slidenum">
              <a:rPr lang="en-US"/>
              <a:pPr>
                <a:defRPr/>
              </a:pPr>
              <a:t>‹#›</a:t>
            </a:fld>
            <a:endParaRPr lang="en-US"/>
          </a:p>
        </p:txBody>
      </p:sp>
    </p:spTree>
    <p:extLst>
      <p:ext uri="{BB962C8B-B14F-4D97-AF65-F5344CB8AC3E}">
        <p14:creationId xmlns:p14="http://schemas.microsoft.com/office/powerpoint/2010/main" val="1861019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5B7B6CC-2404-467C-AA6F-A75D26998E0B}" type="datetime1">
              <a:rPr lang="en-US" smtClean="0"/>
              <a:t>8/18/2010</a:t>
            </a:fld>
            <a:endParaRPr lang="en-US"/>
          </a:p>
        </p:txBody>
      </p:sp>
      <p:sp>
        <p:nvSpPr>
          <p:cNvPr id="5" name="Footer Placeholder 4"/>
          <p:cNvSpPr>
            <a:spLocks noGrp="1"/>
          </p:cNvSpPr>
          <p:nvPr>
            <p:ph type="ftr" sz="quarter" idx="11"/>
          </p:nvPr>
        </p:nvSpPr>
        <p:spPr/>
        <p:txBody>
          <a:bodyPr/>
          <a:lstStyle>
            <a:lvl1pPr>
              <a:defRPr b="0"/>
            </a:lvl1pPr>
          </a:lstStyle>
          <a:p>
            <a:pPr>
              <a:defRPr/>
            </a:pPr>
            <a:r>
              <a:rPr lang="en-US" smtClean="0"/>
              <a:t>Advances in Real-Time Rendering Course Siggraph 2010, Los Angeles, CA</a:t>
            </a:r>
            <a:endParaRPr lang="en-US"/>
          </a:p>
        </p:txBody>
      </p:sp>
      <p:sp>
        <p:nvSpPr>
          <p:cNvPr id="6" name="Slide Number Placeholder 5"/>
          <p:cNvSpPr>
            <a:spLocks noGrp="1"/>
          </p:cNvSpPr>
          <p:nvPr>
            <p:ph type="sldNum" sz="quarter" idx="12"/>
          </p:nvPr>
        </p:nvSpPr>
        <p:spPr/>
        <p:txBody>
          <a:bodyPr/>
          <a:lstStyle>
            <a:lvl1pPr>
              <a:defRPr/>
            </a:lvl1pPr>
          </a:lstStyle>
          <a:p>
            <a:pPr>
              <a:defRPr/>
            </a:pPr>
            <a:fld id="{1EB2BFD9-2104-4CFF-9C31-74F75AB9D3D2}" type="slidenum">
              <a:rPr lang="en-US"/>
              <a:pPr>
                <a:defRPr/>
              </a:pPr>
              <a:t>‹#›</a:t>
            </a:fld>
            <a:endParaRPr lang="en-US"/>
          </a:p>
        </p:txBody>
      </p:sp>
    </p:spTree>
    <p:extLst>
      <p:ext uri="{BB962C8B-B14F-4D97-AF65-F5344CB8AC3E}">
        <p14:creationId xmlns:p14="http://schemas.microsoft.com/office/powerpoint/2010/main" val="2959115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EE3D8F9-5A97-4143-BDE1-A6D192B53BF1}" type="datetime1">
              <a:rPr lang="en-US" smtClean="0"/>
              <a:t>8/18/2010</a:t>
            </a:fld>
            <a:endParaRPr lang="en-US"/>
          </a:p>
        </p:txBody>
      </p:sp>
      <p:sp>
        <p:nvSpPr>
          <p:cNvPr id="5" name="Footer Placeholder 4"/>
          <p:cNvSpPr>
            <a:spLocks noGrp="1"/>
          </p:cNvSpPr>
          <p:nvPr>
            <p:ph type="ftr" sz="quarter" idx="11"/>
          </p:nvPr>
        </p:nvSpPr>
        <p:spPr/>
        <p:txBody>
          <a:bodyPr/>
          <a:lstStyle>
            <a:lvl1pPr>
              <a:defRPr b="0"/>
            </a:lvl1pPr>
          </a:lstStyle>
          <a:p>
            <a:pPr>
              <a:defRPr/>
            </a:pPr>
            <a:r>
              <a:rPr lang="en-US" smtClean="0"/>
              <a:t>Advances in Real-Time Rendering Course Siggraph 2010, Los Angeles, CA</a:t>
            </a:r>
            <a:endParaRPr lang="en-US"/>
          </a:p>
        </p:txBody>
      </p:sp>
      <p:sp>
        <p:nvSpPr>
          <p:cNvPr id="6" name="Slide Number Placeholder 5"/>
          <p:cNvSpPr>
            <a:spLocks noGrp="1"/>
          </p:cNvSpPr>
          <p:nvPr>
            <p:ph type="sldNum" sz="quarter" idx="12"/>
          </p:nvPr>
        </p:nvSpPr>
        <p:spPr/>
        <p:txBody>
          <a:bodyPr/>
          <a:lstStyle>
            <a:lvl1pPr>
              <a:defRPr/>
            </a:lvl1pPr>
          </a:lstStyle>
          <a:p>
            <a:pPr>
              <a:defRPr/>
            </a:pPr>
            <a:fld id="{7914230E-F928-4B1F-BD21-E5A2875D5F58}" type="slidenum">
              <a:rPr lang="en-US"/>
              <a:pPr>
                <a:defRPr/>
              </a:pPr>
              <a:t>‹#›</a:t>
            </a:fld>
            <a:endParaRPr lang="en-US"/>
          </a:p>
        </p:txBody>
      </p:sp>
    </p:spTree>
    <p:extLst>
      <p:ext uri="{BB962C8B-B14F-4D97-AF65-F5344CB8AC3E}">
        <p14:creationId xmlns:p14="http://schemas.microsoft.com/office/powerpoint/2010/main" val="3896412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9C2299B-5A4A-4470-A156-F39FE3783E5E}" type="datetime1">
              <a:rPr lang="en-US" smtClean="0"/>
              <a:t>8/18/2010</a:t>
            </a:fld>
            <a:endParaRPr lang="en-US"/>
          </a:p>
        </p:txBody>
      </p:sp>
      <p:sp>
        <p:nvSpPr>
          <p:cNvPr id="5" name="Footer Placeholder 4"/>
          <p:cNvSpPr>
            <a:spLocks noGrp="1"/>
          </p:cNvSpPr>
          <p:nvPr>
            <p:ph type="ftr" sz="quarter" idx="11"/>
          </p:nvPr>
        </p:nvSpPr>
        <p:spPr/>
        <p:txBody>
          <a:bodyPr/>
          <a:lstStyle>
            <a:lvl1pPr>
              <a:defRPr b="0"/>
            </a:lvl1pPr>
          </a:lstStyle>
          <a:p>
            <a:pPr>
              <a:defRPr/>
            </a:pPr>
            <a:r>
              <a:rPr lang="en-US" smtClean="0"/>
              <a:t>Advances in Real-Time Rendering Course Siggraph 2010, Los Angeles, CA</a:t>
            </a:r>
            <a:endParaRPr lang="en-US"/>
          </a:p>
        </p:txBody>
      </p:sp>
      <p:sp>
        <p:nvSpPr>
          <p:cNvPr id="6" name="Slide Number Placeholder 5"/>
          <p:cNvSpPr>
            <a:spLocks noGrp="1"/>
          </p:cNvSpPr>
          <p:nvPr>
            <p:ph type="sldNum" sz="quarter" idx="12"/>
          </p:nvPr>
        </p:nvSpPr>
        <p:spPr/>
        <p:txBody>
          <a:bodyPr/>
          <a:lstStyle>
            <a:lvl1pPr>
              <a:defRPr/>
            </a:lvl1pPr>
          </a:lstStyle>
          <a:p>
            <a:pPr>
              <a:defRPr/>
            </a:pPr>
            <a:fld id="{3D2CDE06-0F6C-4606-B867-DE3B0A33263D}" type="slidenum">
              <a:rPr lang="en-US"/>
              <a:pPr>
                <a:defRPr/>
              </a:pPr>
              <a:t>‹#›</a:t>
            </a:fld>
            <a:endParaRPr lang="en-US"/>
          </a:p>
        </p:txBody>
      </p:sp>
    </p:spTree>
    <p:extLst>
      <p:ext uri="{BB962C8B-B14F-4D97-AF65-F5344CB8AC3E}">
        <p14:creationId xmlns:p14="http://schemas.microsoft.com/office/powerpoint/2010/main" val="3986665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3CD420B-06C3-4ADF-A3BE-8658B48077A7}" type="datetime1">
              <a:rPr lang="en-US" smtClean="0"/>
              <a:t>8/18/2010</a:t>
            </a:fld>
            <a:endParaRPr lang="en-US"/>
          </a:p>
        </p:txBody>
      </p:sp>
      <p:sp>
        <p:nvSpPr>
          <p:cNvPr id="5" name="Footer Placeholder 4"/>
          <p:cNvSpPr>
            <a:spLocks noGrp="1"/>
          </p:cNvSpPr>
          <p:nvPr>
            <p:ph type="ftr" sz="quarter" idx="11"/>
          </p:nvPr>
        </p:nvSpPr>
        <p:spPr/>
        <p:txBody>
          <a:bodyPr/>
          <a:lstStyle>
            <a:lvl1pPr>
              <a:defRPr b="0"/>
            </a:lvl1pPr>
          </a:lstStyle>
          <a:p>
            <a:pPr>
              <a:defRPr/>
            </a:pPr>
            <a:r>
              <a:rPr lang="en-US" smtClean="0"/>
              <a:t>Advances in Real-Time Rendering Course Siggraph 2010, Los Angeles, CA</a:t>
            </a:r>
            <a:endParaRPr lang="en-US"/>
          </a:p>
        </p:txBody>
      </p:sp>
      <p:sp>
        <p:nvSpPr>
          <p:cNvPr id="6" name="Slide Number Placeholder 5"/>
          <p:cNvSpPr>
            <a:spLocks noGrp="1"/>
          </p:cNvSpPr>
          <p:nvPr>
            <p:ph type="sldNum" sz="quarter" idx="12"/>
          </p:nvPr>
        </p:nvSpPr>
        <p:spPr/>
        <p:txBody>
          <a:bodyPr/>
          <a:lstStyle>
            <a:lvl1pPr>
              <a:defRPr/>
            </a:lvl1pPr>
          </a:lstStyle>
          <a:p>
            <a:pPr>
              <a:defRPr/>
            </a:pPr>
            <a:fld id="{ED50D453-012E-4812-83C8-05907864AEAA}" type="slidenum">
              <a:rPr lang="en-US"/>
              <a:pPr>
                <a:defRPr/>
              </a:pPr>
              <a:t>‹#›</a:t>
            </a:fld>
            <a:endParaRPr lang="en-US"/>
          </a:p>
        </p:txBody>
      </p:sp>
    </p:spTree>
    <p:extLst>
      <p:ext uri="{BB962C8B-B14F-4D97-AF65-F5344CB8AC3E}">
        <p14:creationId xmlns:p14="http://schemas.microsoft.com/office/powerpoint/2010/main" val="1685309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E5F96AA-345C-42F8-8A16-C4B2DB557951}" type="datetime1">
              <a:rPr lang="en-US" smtClean="0"/>
              <a:t>8/18/2010</a:t>
            </a:fld>
            <a:endParaRPr lang="en-US"/>
          </a:p>
        </p:txBody>
      </p:sp>
      <p:sp>
        <p:nvSpPr>
          <p:cNvPr id="6" name="Footer Placeholder 4"/>
          <p:cNvSpPr>
            <a:spLocks noGrp="1"/>
          </p:cNvSpPr>
          <p:nvPr>
            <p:ph type="ftr" sz="quarter" idx="11"/>
          </p:nvPr>
        </p:nvSpPr>
        <p:spPr/>
        <p:txBody>
          <a:bodyPr/>
          <a:lstStyle>
            <a:lvl1pPr>
              <a:defRPr b="0"/>
            </a:lvl1pPr>
          </a:lstStyle>
          <a:p>
            <a:pPr>
              <a:defRPr/>
            </a:pPr>
            <a:r>
              <a:rPr lang="en-US" smtClean="0"/>
              <a:t>Advances in Real-Time Rendering Course Siggraph 2010, Los Angeles, CA</a:t>
            </a:r>
            <a:endParaRPr lang="en-US"/>
          </a:p>
        </p:txBody>
      </p:sp>
      <p:sp>
        <p:nvSpPr>
          <p:cNvPr id="7" name="Slide Number Placeholder 5"/>
          <p:cNvSpPr>
            <a:spLocks noGrp="1"/>
          </p:cNvSpPr>
          <p:nvPr>
            <p:ph type="sldNum" sz="quarter" idx="12"/>
          </p:nvPr>
        </p:nvSpPr>
        <p:spPr/>
        <p:txBody>
          <a:bodyPr/>
          <a:lstStyle>
            <a:lvl1pPr>
              <a:defRPr/>
            </a:lvl1pPr>
          </a:lstStyle>
          <a:p>
            <a:pPr>
              <a:defRPr/>
            </a:pPr>
            <a:fld id="{526F1A44-AF02-48EF-9E95-8BBBA354D94E}" type="slidenum">
              <a:rPr lang="en-US"/>
              <a:pPr>
                <a:defRPr/>
              </a:pPr>
              <a:t>‹#›</a:t>
            </a:fld>
            <a:endParaRPr lang="en-US"/>
          </a:p>
        </p:txBody>
      </p:sp>
    </p:spTree>
    <p:extLst>
      <p:ext uri="{BB962C8B-B14F-4D97-AF65-F5344CB8AC3E}">
        <p14:creationId xmlns:p14="http://schemas.microsoft.com/office/powerpoint/2010/main" val="992225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1FA0E5B-BC22-4FFD-B7E4-05A3863B2E19}" type="datetime1">
              <a:rPr lang="en-US" smtClean="0"/>
              <a:t>8/18/2010</a:t>
            </a:fld>
            <a:endParaRPr lang="en-US"/>
          </a:p>
        </p:txBody>
      </p:sp>
      <p:sp>
        <p:nvSpPr>
          <p:cNvPr id="8" name="Footer Placeholder 4"/>
          <p:cNvSpPr>
            <a:spLocks noGrp="1"/>
          </p:cNvSpPr>
          <p:nvPr>
            <p:ph type="ftr" sz="quarter" idx="11"/>
          </p:nvPr>
        </p:nvSpPr>
        <p:spPr/>
        <p:txBody>
          <a:bodyPr/>
          <a:lstStyle>
            <a:lvl1pPr>
              <a:defRPr b="0"/>
            </a:lvl1pPr>
          </a:lstStyle>
          <a:p>
            <a:pPr>
              <a:defRPr/>
            </a:pPr>
            <a:r>
              <a:rPr lang="en-US" smtClean="0"/>
              <a:t>Advances in Real-Time Rendering Course Siggraph 2010, Los Angeles, CA</a:t>
            </a:r>
            <a:endParaRPr lang="en-US"/>
          </a:p>
        </p:txBody>
      </p:sp>
      <p:sp>
        <p:nvSpPr>
          <p:cNvPr id="9" name="Slide Number Placeholder 5"/>
          <p:cNvSpPr>
            <a:spLocks noGrp="1"/>
          </p:cNvSpPr>
          <p:nvPr>
            <p:ph type="sldNum" sz="quarter" idx="12"/>
          </p:nvPr>
        </p:nvSpPr>
        <p:spPr/>
        <p:txBody>
          <a:bodyPr/>
          <a:lstStyle>
            <a:lvl1pPr>
              <a:defRPr/>
            </a:lvl1pPr>
          </a:lstStyle>
          <a:p>
            <a:pPr>
              <a:defRPr/>
            </a:pPr>
            <a:fld id="{A6CB5494-24EA-40E5-B6A2-D18D95A5AD30}" type="slidenum">
              <a:rPr lang="en-US"/>
              <a:pPr>
                <a:defRPr/>
              </a:pPr>
              <a:t>‹#›</a:t>
            </a:fld>
            <a:endParaRPr lang="en-US"/>
          </a:p>
        </p:txBody>
      </p:sp>
    </p:spTree>
    <p:extLst>
      <p:ext uri="{BB962C8B-B14F-4D97-AF65-F5344CB8AC3E}">
        <p14:creationId xmlns:p14="http://schemas.microsoft.com/office/powerpoint/2010/main" val="2492841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4C574FC-0F50-4C03-88B6-57B2E3DEB4B0}" type="datetime1">
              <a:rPr lang="en-US" smtClean="0"/>
              <a:t>8/18/2010</a:t>
            </a:fld>
            <a:endParaRPr lang="en-US"/>
          </a:p>
        </p:txBody>
      </p:sp>
      <p:sp>
        <p:nvSpPr>
          <p:cNvPr id="4" name="Footer Placeholder 4"/>
          <p:cNvSpPr>
            <a:spLocks noGrp="1"/>
          </p:cNvSpPr>
          <p:nvPr>
            <p:ph type="ftr" sz="quarter" idx="11"/>
          </p:nvPr>
        </p:nvSpPr>
        <p:spPr/>
        <p:txBody>
          <a:bodyPr/>
          <a:lstStyle>
            <a:lvl1pPr>
              <a:defRPr b="0"/>
            </a:lvl1pPr>
          </a:lstStyle>
          <a:p>
            <a:pPr>
              <a:defRPr/>
            </a:pPr>
            <a:r>
              <a:rPr lang="en-US" smtClean="0"/>
              <a:t>Advances in Real-Time Rendering Course Siggraph 2010, Los Angeles, CA</a:t>
            </a:r>
            <a:endParaRPr lang="en-US"/>
          </a:p>
        </p:txBody>
      </p:sp>
      <p:sp>
        <p:nvSpPr>
          <p:cNvPr id="5" name="Slide Number Placeholder 5"/>
          <p:cNvSpPr>
            <a:spLocks noGrp="1"/>
          </p:cNvSpPr>
          <p:nvPr>
            <p:ph type="sldNum" sz="quarter" idx="12"/>
          </p:nvPr>
        </p:nvSpPr>
        <p:spPr/>
        <p:txBody>
          <a:bodyPr/>
          <a:lstStyle>
            <a:lvl1pPr>
              <a:defRPr/>
            </a:lvl1pPr>
          </a:lstStyle>
          <a:p>
            <a:pPr>
              <a:defRPr/>
            </a:pPr>
            <a:fld id="{1CF56385-EEE7-48F7-8EE4-7C0A7514735B}" type="slidenum">
              <a:rPr lang="en-US"/>
              <a:pPr>
                <a:defRPr/>
              </a:pPr>
              <a:t>‹#›</a:t>
            </a:fld>
            <a:endParaRPr lang="en-US"/>
          </a:p>
        </p:txBody>
      </p:sp>
    </p:spTree>
    <p:extLst>
      <p:ext uri="{BB962C8B-B14F-4D97-AF65-F5344CB8AC3E}">
        <p14:creationId xmlns:p14="http://schemas.microsoft.com/office/powerpoint/2010/main" val="2709214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73B1F87-352F-4E18-8819-09BCD54082E4}" type="datetime1">
              <a:rPr lang="en-US" smtClean="0"/>
              <a:t>8/18/2010</a:t>
            </a:fld>
            <a:endParaRPr lang="en-US"/>
          </a:p>
        </p:txBody>
      </p:sp>
      <p:sp>
        <p:nvSpPr>
          <p:cNvPr id="3" name="Footer Placeholder 4"/>
          <p:cNvSpPr>
            <a:spLocks noGrp="1"/>
          </p:cNvSpPr>
          <p:nvPr>
            <p:ph type="ftr" sz="quarter" idx="11"/>
          </p:nvPr>
        </p:nvSpPr>
        <p:spPr/>
        <p:txBody>
          <a:bodyPr/>
          <a:lstStyle>
            <a:lvl1pPr>
              <a:defRPr b="0"/>
            </a:lvl1pPr>
          </a:lstStyle>
          <a:p>
            <a:pPr>
              <a:defRPr/>
            </a:pPr>
            <a:r>
              <a:rPr lang="en-US" smtClean="0"/>
              <a:t>Advances in Real-Time Rendering Course Siggraph 2010, Los Angeles, CA</a:t>
            </a:r>
            <a:endParaRPr lang="en-US"/>
          </a:p>
        </p:txBody>
      </p:sp>
      <p:sp>
        <p:nvSpPr>
          <p:cNvPr id="4" name="Slide Number Placeholder 5"/>
          <p:cNvSpPr>
            <a:spLocks noGrp="1"/>
          </p:cNvSpPr>
          <p:nvPr>
            <p:ph type="sldNum" sz="quarter" idx="12"/>
          </p:nvPr>
        </p:nvSpPr>
        <p:spPr/>
        <p:txBody>
          <a:bodyPr/>
          <a:lstStyle>
            <a:lvl1pPr>
              <a:defRPr/>
            </a:lvl1pPr>
          </a:lstStyle>
          <a:p>
            <a:pPr>
              <a:defRPr/>
            </a:pPr>
            <a:fld id="{09E26DB6-7CF2-4897-8F06-4828F4C08B68}" type="slidenum">
              <a:rPr lang="en-US"/>
              <a:pPr>
                <a:defRPr/>
              </a:pPr>
              <a:t>‹#›</a:t>
            </a:fld>
            <a:endParaRPr lang="en-US"/>
          </a:p>
        </p:txBody>
      </p:sp>
    </p:spTree>
    <p:extLst>
      <p:ext uri="{BB962C8B-B14F-4D97-AF65-F5344CB8AC3E}">
        <p14:creationId xmlns:p14="http://schemas.microsoft.com/office/powerpoint/2010/main" val="4171826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72F3FBB-742F-4E54-AE1D-3BC6162AD5B5}" type="datetime1">
              <a:rPr lang="en-US" smtClean="0"/>
              <a:t>8/18/2010</a:t>
            </a:fld>
            <a:endParaRPr lang="en-US"/>
          </a:p>
        </p:txBody>
      </p:sp>
      <p:sp>
        <p:nvSpPr>
          <p:cNvPr id="6" name="Footer Placeholder 4"/>
          <p:cNvSpPr>
            <a:spLocks noGrp="1"/>
          </p:cNvSpPr>
          <p:nvPr>
            <p:ph type="ftr" sz="quarter" idx="11"/>
          </p:nvPr>
        </p:nvSpPr>
        <p:spPr/>
        <p:txBody>
          <a:bodyPr/>
          <a:lstStyle>
            <a:lvl1pPr>
              <a:defRPr b="0"/>
            </a:lvl1pPr>
          </a:lstStyle>
          <a:p>
            <a:pPr>
              <a:defRPr/>
            </a:pPr>
            <a:r>
              <a:rPr lang="en-US" smtClean="0"/>
              <a:t>Advances in Real-Time Rendering Course Siggraph 2010, Los Angeles, CA</a:t>
            </a:r>
            <a:endParaRPr lang="en-US"/>
          </a:p>
        </p:txBody>
      </p:sp>
      <p:sp>
        <p:nvSpPr>
          <p:cNvPr id="7" name="Slide Number Placeholder 5"/>
          <p:cNvSpPr>
            <a:spLocks noGrp="1"/>
          </p:cNvSpPr>
          <p:nvPr>
            <p:ph type="sldNum" sz="quarter" idx="12"/>
          </p:nvPr>
        </p:nvSpPr>
        <p:spPr/>
        <p:txBody>
          <a:bodyPr/>
          <a:lstStyle>
            <a:lvl1pPr>
              <a:defRPr/>
            </a:lvl1pPr>
          </a:lstStyle>
          <a:p>
            <a:pPr>
              <a:defRPr/>
            </a:pPr>
            <a:fld id="{13345AFD-0C54-4BE5-A8DF-BC307B1056CC}" type="slidenum">
              <a:rPr lang="en-US"/>
              <a:pPr>
                <a:defRPr/>
              </a:pPr>
              <a:t>‹#›</a:t>
            </a:fld>
            <a:endParaRPr lang="en-US"/>
          </a:p>
        </p:txBody>
      </p:sp>
    </p:spTree>
    <p:extLst>
      <p:ext uri="{BB962C8B-B14F-4D97-AF65-F5344CB8AC3E}">
        <p14:creationId xmlns:p14="http://schemas.microsoft.com/office/powerpoint/2010/main" val="642957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BD32894-38C4-4FE9-8D7F-58F8A88130CE}" type="datetime1">
              <a:rPr lang="en-US" smtClean="0"/>
              <a:t>8/18/2010</a:t>
            </a:fld>
            <a:endParaRPr lang="en-US"/>
          </a:p>
        </p:txBody>
      </p:sp>
      <p:sp>
        <p:nvSpPr>
          <p:cNvPr id="6" name="Footer Placeholder 4"/>
          <p:cNvSpPr>
            <a:spLocks noGrp="1"/>
          </p:cNvSpPr>
          <p:nvPr>
            <p:ph type="ftr" sz="quarter" idx="11"/>
          </p:nvPr>
        </p:nvSpPr>
        <p:spPr/>
        <p:txBody>
          <a:bodyPr/>
          <a:lstStyle>
            <a:lvl1pPr>
              <a:defRPr b="0"/>
            </a:lvl1pPr>
          </a:lstStyle>
          <a:p>
            <a:pPr>
              <a:defRPr/>
            </a:pPr>
            <a:r>
              <a:rPr lang="en-US" smtClean="0"/>
              <a:t>Advances in Real-Time Rendering Course Siggraph 2010, Los Angeles, CA</a:t>
            </a:r>
            <a:endParaRPr lang="en-US"/>
          </a:p>
        </p:txBody>
      </p:sp>
      <p:sp>
        <p:nvSpPr>
          <p:cNvPr id="7" name="Slide Number Placeholder 5"/>
          <p:cNvSpPr>
            <a:spLocks noGrp="1"/>
          </p:cNvSpPr>
          <p:nvPr>
            <p:ph type="sldNum" sz="quarter" idx="12"/>
          </p:nvPr>
        </p:nvSpPr>
        <p:spPr/>
        <p:txBody>
          <a:bodyPr/>
          <a:lstStyle>
            <a:lvl1pPr>
              <a:defRPr/>
            </a:lvl1pPr>
          </a:lstStyle>
          <a:p>
            <a:pPr>
              <a:defRPr/>
            </a:pPr>
            <a:fld id="{24470BCC-1EC5-44EA-906F-F0728716751F}" type="slidenum">
              <a:rPr lang="en-US"/>
              <a:pPr>
                <a:defRPr/>
              </a:pPr>
              <a:t>‹#›</a:t>
            </a:fld>
            <a:endParaRPr lang="en-US"/>
          </a:p>
        </p:txBody>
      </p:sp>
    </p:spTree>
    <p:extLst>
      <p:ext uri="{BB962C8B-B14F-4D97-AF65-F5344CB8AC3E}">
        <p14:creationId xmlns:p14="http://schemas.microsoft.com/office/powerpoint/2010/main" val="4244187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08" charset="0"/>
                <a:ea typeface="ＭＳ Ｐゴシック" pitchFamily="-112" charset="-128"/>
                <a:cs typeface="+mn-cs"/>
              </a:defRPr>
            </a:lvl1pPr>
          </a:lstStyle>
          <a:p>
            <a:pPr>
              <a:defRPr/>
            </a:pPr>
            <a:fld id="{52769A97-C02A-4FDD-BEAC-738ED66EAEF3}" type="datetime1">
              <a:rPr lang="en-US" smtClean="0"/>
              <a:t>8/18/2010</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050" b="1">
                <a:solidFill>
                  <a:schemeClr val="tx1">
                    <a:tint val="75000"/>
                  </a:schemeClr>
                </a:solidFill>
                <a:latin typeface="+mn-lt"/>
                <a:ea typeface="+mn-ea"/>
                <a:cs typeface="+mn-cs"/>
              </a:defRPr>
            </a:lvl1pPr>
          </a:lstStyle>
          <a:p>
            <a:pPr>
              <a:defRPr/>
            </a:pPr>
            <a:r>
              <a:rPr lang="en-US" smtClean="0"/>
              <a:t>Advances in Real-Time Rendering Course Siggraph 2010, Los Angeles, CA</a:t>
            </a: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08" charset="0"/>
                <a:ea typeface="ＭＳ Ｐゴシック" pitchFamily="-112" charset="-128"/>
                <a:cs typeface="+mn-cs"/>
              </a:defRPr>
            </a:lvl1pPr>
          </a:lstStyle>
          <a:p>
            <a:pPr>
              <a:defRPr/>
            </a:pPr>
            <a:fld id="{2167BDB2-F61F-4B38-8F52-68F3BDA36DD2}" type="slidenum">
              <a:rPr lang="en-US"/>
              <a:pPr>
                <a:defRPr/>
              </a:pPr>
              <a:t>‹#›</a:t>
            </a:fld>
            <a:endParaRPr lang="en-US"/>
          </a:p>
        </p:txBody>
      </p:sp>
      <p:pic>
        <p:nvPicPr>
          <p:cNvPr id="1031" name="Picture 3" descr="s10logoWeb450.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724650" y="0"/>
            <a:ext cx="24003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sldNum="0" hdr="0" dt="0"/>
  <p:txStyles>
    <p:titleStyle>
      <a:lvl1pPr algn="l" defTabSz="457200" rtl="0" eaLnBrk="0" fontAlgn="base" hangingPunct="0">
        <a:spcBef>
          <a:spcPct val="0"/>
        </a:spcBef>
        <a:spcAft>
          <a:spcPct val="0"/>
        </a:spcAft>
        <a:defRPr sz="3200" b="1" kern="1200">
          <a:solidFill>
            <a:schemeClr val="tx1"/>
          </a:solidFill>
          <a:latin typeface="Arial" pitchFamily="34" charset="0"/>
          <a:ea typeface="Arial" pitchFamily="34" charset="0"/>
          <a:cs typeface="Arial" pitchFamily="34" charset="0"/>
        </a:defRPr>
      </a:lvl1pPr>
      <a:lvl2pPr algn="l" defTabSz="457200" rtl="0" eaLnBrk="0" fontAlgn="base" hangingPunct="0">
        <a:spcBef>
          <a:spcPct val="0"/>
        </a:spcBef>
        <a:spcAft>
          <a:spcPct val="0"/>
        </a:spcAft>
        <a:defRPr sz="3200" b="1">
          <a:solidFill>
            <a:schemeClr val="tx1"/>
          </a:solidFill>
          <a:latin typeface="Arial" charset="0"/>
          <a:ea typeface="ＭＳ Ｐゴシック" charset="-128"/>
          <a:cs typeface="Arial" charset="0"/>
        </a:defRPr>
      </a:lvl2pPr>
      <a:lvl3pPr algn="l" defTabSz="457200" rtl="0" eaLnBrk="0" fontAlgn="base" hangingPunct="0">
        <a:spcBef>
          <a:spcPct val="0"/>
        </a:spcBef>
        <a:spcAft>
          <a:spcPct val="0"/>
        </a:spcAft>
        <a:defRPr sz="3200" b="1">
          <a:solidFill>
            <a:schemeClr val="tx1"/>
          </a:solidFill>
          <a:latin typeface="Arial" charset="0"/>
          <a:ea typeface="ＭＳ Ｐゴシック" charset="-128"/>
          <a:cs typeface="Arial" charset="0"/>
        </a:defRPr>
      </a:lvl3pPr>
      <a:lvl4pPr algn="l" defTabSz="457200" rtl="0" eaLnBrk="0" fontAlgn="base" hangingPunct="0">
        <a:spcBef>
          <a:spcPct val="0"/>
        </a:spcBef>
        <a:spcAft>
          <a:spcPct val="0"/>
        </a:spcAft>
        <a:defRPr sz="3200" b="1">
          <a:solidFill>
            <a:schemeClr val="tx1"/>
          </a:solidFill>
          <a:latin typeface="Arial" charset="0"/>
          <a:ea typeface="ＭＳ Ｐゴシック" charset="-128"/>
          <a:cs typeface="Arial" charset="0"/>
        </a:defRPr>
      </a:lvl4pPr>
      <a:lvl5pPr algn="l" defTabSz="457200" rtl="0" eaLnBrk="0" fontAlgn="base" hangingPunct="0">
        <a:spcBef>
          <a:spcPct val="0"/>
        </a:spcBef>
        <a:spcAft>
          <a:spcPct val="0"/>
        </a:spcAft>
        <a:defRPr sz="3200" b="1">
          <a:solidFill>
            <a:schemeClr val="tx1"/>
          </a:solidFill>
          <a:latin typeface="Arial" charset="0"/>
          <a:ea typeface="ＭＳ Ｐゴシック" charset="-128"/>
          <a:cs typeface="Arial"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Arial" pitchFamily="34" charset="0"/>
          <a:ea typeface="ＭＳ Ｐゴシック" charset="-128"/>
          <a:cs typeface="Arial" pitchFamily="34" charset="0"/>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Arial" pitchFamily="34" charset="0"/>
          <a:ea typeface="ＭＳ Ｐゴシック" charset="-128"/>
          <a:cs typeface="Arial" pitchFamily="34" charset="0"/>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Arial" pitchFamily="34" charset="0"/>
          <a:ea typeface="ＭＳ Ｐゴシック" charset="-128"/>
          <a:cs typeface="Arial" pitchFamily="34" charset="0"/>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Arial" pitchFamily="34" charset="0"/>
          <a:ea typeface="ＭＳ Ｐゴシック" charset="-128"/>
          <a:cs typeface="Arial" pitchFamily="34" charset="0"/>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pitchFamily="34" charset="0"/>
          <a:ea typeface="ＭＳ Ｐゴシック" charset="-128"/>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9.emf"/><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50.jpg"/></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62.jp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64.jpg"/><Relationship Id="rId4" Type="http://schemas.microsoft.com/office/2007/relationships/hdphoto" Target="../media/hdphoto2.wdp"/></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66.jpg"/><Relationship Id="rId4" Type="http://schemas.microsoft.com/office/2007/relationships/hdphoto" Target="../media/hdphoto3.wdp"/></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68.jpg"/><Relationship Id="rId4" Type="http://schemas.microsoft.com/office/2007/relationships/hdphoto" Target="../media/hdphoto4.wdp"/></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78.jpg"/><Relationship Id="rId4" Type="http://schemas.openxmlformats.org/officeDocument/2006/relationships/image" Target="../media/image77.jpg"/></Relationships>
</file>

<file path=ppt/slides/_rels/slide8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78.jpg"/><Relationship Id="rId4" Type="http://schemas.openxmlformats.org/officeDocument/2006/relationships/image" Target="../media/image80.jpg"/></Relationships>
</file>

<file path=ppt/slides/_rels/slide8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82.jpg"/><Relationship Id="rId4" Type="http://schemas.openxmlformats.org/officeDocument/2006/relationships/image" Target="../media/image80.jpg"/></Relationships>
</file>

<file path=ppt/slides/_rels/slide8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microsoft.com/office/2007/relationships/hdphoto" Target="../media/hdphoto5.wdp"/></Relationships>
</file>

<file path=ppt/slides/_rels/slide8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advances.realtimerendering.com/"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advances.realtimerendering.com/"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86.bmp"/><Relationship Id="rId4" Type="http://schemas.openxmlformats.org/officeDocument/2006/relationships/image" Target="../media/image85.jp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3" descr="10Logo_A.jpg"/>
          <p:cNvPicPr>
            <a:picLocks noChangeAspect="1"/>
          </p:cNvPicPr>
          <p:nvPr/>
        </p:nvPicPr>
        <p:blipFill>
          <a:blip r:embed="rId3">
            <a:extLst>
              <a:ext uri="{28A0092B-C50C-407E-A947-70E740481C1C}">
                <a14:useLocalDpi xmlns:a14="http://schemas.microsoft.com/office/drawing/2010/main" val="0"/>
              </a:ext>
            </a:extLst>
          </a:blip>
          <a:srcRect l="5783" r="5328"/>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smtClean="0">
                <a:latin typeface="Arial" charset="0"/>
                <a:cs typeface="Arial" charset="0"/>
              </a:rPr>
              <a:t>Gamma </a:t>
            </a:r>
            <a:r>
              <a:rPr lang="en-US" dirty="0" err="1" smtClean="0">
                <a:latin typeface="Arial" charset="0"/>
                <a:cs typeface="Arial" charset="0"/>
              </a:rPr>
              <a:t>vs</a:t>
            </a:r>
            <a:r>
              <a:rPr lang="en-US" dirty="0" smtClean="0">
                <a:latin typeface="Arial" charset="0"/>
                <a:cs typeface="Arial" charset="0"/>
              </a:rPr>
              <a:t> linear space for color textures</a:t>
            </a:r>
          </a:p>
        </p:txBody>
      </p:sp>
      <mc:AlternateContent xmlns:mc="http://schemas.openxmlformats.org/markup-compatibility/2006" xmlns:a14="http://schemas.microsoft.com/office/drawing/2010/main">
        <mc:Choice Requires="a14">
          <p:sp>
            <p:nvSpPr>
              <p:cNvPr id="25603" name="Content Placeholder 2"/>
              <p:cNvSpPr>
                <a:spLocks noGrp="1"/>
              </p:cNvSpPr>
              <p:nvPr>
                <p:ph idx="1"/>
              </p:nvPr>
            </p:nvSpPr>
            <p:spPr>
              <a:xfrm>
                <a:off x="457200" y="1200150"/>
                <a:ext cx="8229600" cy="3728110"/>
              </a:xfrm>
            </p:spPr>
            <p:txBody>
              <a:bodyPr/>
              <a:lstStyle/>
              <a:p>
                <a:r>
                  <a:rPr lang="en-US" dirty="0" smtClean="0">
                    <a:latin typeface="Arial" charset="0"/>
                    <a:ea typeface="ＭＳ Ｐゴシック" pitchFamily="34" charset="-128"/>
                    <a:cs typeface="Arial" charset="0"/>
                  </a:rPr>
                  <a:t>Two h/w color spaces for free: </a:t>
                </a:r>
                <a:r>
                  <a:rPr lang="de-DE" dirty="0" smtClean="0">
                    <a:latin typeface="Arial" charset="0"/>
                    <a:ea typeface="ＭＳ Ｐゴシック" pitchFamily="34" charset="-128"/>
                    <a:cs typeface="Arial" charset="0"/>
                  </a:rPr>
                  <a:t>linear/gamma</a:t>
                </a:r>
              </a:p>
              <a:p>
                <a:pPr lvl="1"/>
                <a:r>
                  <a:rPr lang="de-DE" dirty="0" smtClean="0">
                    <a:latin typeface="Arial" charset="0"/>
                    <a:ea typeface="ＭＳ Ｐゴシック" pitchFamily="34" charset="-128"/>
                    <a:cs typeface="Arial" charset="0"/>
                  </a:rPr>
                  <a:t>Solution to the equation </a:t>
                </a:r>
                <a:br>
                  <a:rPr lang="de-DE" dirty="0" smtClean="0">
                    <a:latin typeface="Arial" charset="0"/>
                    <a:ea typeface="ＭＳ Ｐゴシック" pitchFamily="34" charset="-128"/>
                    <a:cs typeface="Arial" charset="0"/>
                  </a:rPr>
                </a:br>
                <a14:m>
                  <m:oMath xmlns:m="http://schemas.openxmlformats.org/officeDocument/2006/math">
                    <m:sSub>
                      <m:sSubPr>
                        <m:ctrlPr>
                          <a:rPr lang="en-US" i="1" smtClean="0">
                            <a:latin typeface="Cambria Math"/>
                            <a:ea typeface="ＭＳ Ｐゴシック" pitchFamily="34" charset="-128"/>
                            <a:cs typeface="Arial" charset="0"/>
                          </a:rPr>
                        </m:ctrlPr>
                      </m:sSubPr>
                      <m:e>
                        <m:r>
                          <a:rPr lang="en-US" b="0" i="1" smtClean="0">
                            <a:latin typeface="Cambria Math"/>
                            <a:ea typeface="ＭＳ Ｐゴシック" pitchFamily="34" charset="-128"/>
                            <a:cs typeface="Arial" charset="0"/>
                          </a:rPr>
                          <m:t>𝑥</m:t>
                        </m:r>
                      </m:e>
                      <m:sub>
                        <m:r>
                          <a:rPr lang="en-US" i="1" smtClean="0">
                            <a:latin typeface="Cambria Math"/>
                            <a:ea typeface="Cambria Math"/>
                            <a:cs typeface="Arial" charset="0"/>
                          </a:rPr>
                          <m:t>𝛾</m:t>
                        </m:r>
                      </m:sub>
                    </m:sSub>
                    <m:r>
                      <a:rPr lang="en-US" b="0" i="1" smtClean="0">
                        <a:latin typeface="Cambria Math"/>
                        <a:ea typeface="ＭＳ Ｐゴシック" pitchFamily="34" charset="-128"/>
                        <a:cs typeface="Arial" charset="0"/>
                      </a:rPr>
                      <m:t>′</m:t>
                    </m:r>
                    <m:r>
                      <a:rPr lang="en-US" i="1">
                        <a:latin typeface="Cambria Math"/>
                        <a:ea typeface="ＭＳ Ｐゴシック" pitchFamily="34" charset="-128"/>
                        <a:cs typeface="Arial" charset="0"/>
                      </a:rPr>
                      <m:t>=</m:t>
                    </m:r>
                    <m:r>
                      <a:rPr lang="en-US" b="0" i="1" smtClean="0">
                        <a:latin typeface="Cambria Math"/>
                        <a:ea typeface="ＭＳ Ｐゴシック" pitchFamily="34" charset="-128"/>
                        <a:cs typeface="Arial" charset="0"/>
                      </a:rPr>
                      <m:t>𝑥</m:t>
                    </m:r>
                    <m:r>
                      <a:rPr lang="en-US" b="0" i="1" smtClean="0">
                        <a:latin typeface="Cambria Math"/>
                        <a:ea typeface="ＭＳ Ｐゴシック" pitchFamily="34" charset="-128"/>
                        <a:cs typeface="Arial" charset="0"/>
                      </a:rPr>
                      <m:t>′</m:t>
                    </m:r>
                  </m:oMath>
                </a14:m>
                <a:endParaRPr lang="en-US" b="0" i="1" dirty="0" smtClean="0">
                  <a:latin typeface="Cambria Math"/>
                  <a:ea typeface="ＭＳ Ｐゴシック" pitchFamily="34" charset="-128"/>
                  <a:cs typeface="Arial" charset="0"/>
                </a:endParaRPr>
              </a:p>
              <a:p>
                <a:pPr lvl="1"/>
                <a:r>
                  <a:rPr lang="en-US" b="0" dirty="0" smtClean="0">
                    <a:ea typeface="ＭＳ Ｐゴシック" pitchFamily="34" charset="-128"/>
                    <a:cs typeface="Arial" charset="0"/>
                  </a:rPr>
                  <a:t>Median (</a:t>
                </a:r>
                <a:r>
                  <a:rPr lang="en-US" b="1" dirty="0" smtClean="0">
                    <a:ea typeface="ＭＳ Ｐゴシック" pitchFamily="34" charset="-128"/>
                    <a:cs typeface="Arial" charset="0"/>
                  </a:rPr>
                  <a:t>linear space</a:t>
                </a:r>
                <a:r>
                  <a:rPr lang="en-US" b="0" dirty="0" smtClean="0">
                    <a:ea typeface="ＭＳ Ｐゴシック" pitchFamily="34" charset="-128"/>
                    <a:cs typeface="Arial" charset="0"/>
                  </a:rPr>
                  <a:t>):</a:t>
                </a:r>
                <a:br>
                  <a:rPr lang="en-US" b="0" dirty="0" smtClean="0">
                    <a:ea typeface="ＭＳ Ｐゴシック" pitchFamily="34" charset="-128"/>
                    <a:cs typeface="Arial" charset="0"/>
                  </a:rPr>
                </a:br>
                <a:r>
                  <a:rPr lang="en-US" b="0" dirty="0" smtClean="0">
                    <a:ea typeface="ＭＳ Ｐゴシック" pitchFamily="34" charset="-128"/>
                    <a:cs typeface="Arial" charset="0"/>
                  </a:rPr>
                  <a:t>	 </a:t>
                </a:r>
                <a14:m>
                  <m:oMath xmlns:m="http://schemas.openxmlformats.org/officeDocument/2006/math">
                    <m:r>
                      <a:rPr lang="en-US" b="0" i="1" smtClean="0">
                        <a:latin typeface="Cambria Math"/>
                        <a:ea typeface="ＭＳ Ｐゴシック" pitchFamily="34" charset="-128"/>
                        <a:cs typeface="Arial" charset="0"/>
                      </a:rPr>
                      <m:t>𝑥</m:t>
                    </m:r>
                    <m:r>
                      <a:rPr lang="en-US" b="0" i="1" smtClean="0">
                        <a:latin typeface="Cambria Math"/>
                        <a:ea typeface="ＭＳ Ｐゴシック" pitchFamily="34" charset="-128"/>
                        <a:cs typeface="Arial" charset="0"/>
                      </a:rPr>
                      <m:t>=</m:t>
                    </m:r>
                    <m:f>
                      <m:fPr>
                        <m:ctrlPr>
                          <a:rPr lang="en-US" i="1">
                            <a:latin typeface="Cambria Math"/>
                            <a:ea typeface="ＭＳ Ｐゴシック" pitchFamily="34" charset="-128"/>
                            <a:cs typeface="Arial" charset="0"/>
                          </a:rPr>
                        </m:ctrlPr>
                      </m:fPr>
                      <m:num>
                        <m:r>
                          <a:rPr lang="en-US" i="1">
                            <a:latin typeface="Cambria Math"/>
                            <a:ea typeface="ＭＳ Ｐゴシック" pitchFamily="34" charset="-128"/>
                            <a:cs typeface="Arial" charset="0"/>
                          </a:rPr>
                          <m:t>5</m:t>
                        </m:r>
                      </m:num>
                      <m:den>
                        <m:r>
                          <a:rPr lang="en-US" i="1">
                            <a:latin typeface="Cambria Math"/>
                            <a:ea typeface="ＭＳ Ｐゴシック" pitchFamily="34" charset="-128"/>
                            <a:cs typeface="Arial" charset="0"/>
                          </a:rPr>
                          <m:t>11</m:t>
                        </m:r>
                      </m:den>
                    </m:f>
                    <m:r>
                      <a:rPr lang="en-US" b="0" i="1" smtClean="0">
                        <a:latin typeface="Cambria Math"/>
                        <a:ea typeface="ＭＳ Ｐゴシック" pitchFamily="34" charset="-128"/>
                        <a:cs typeface="Arial" charset="0"/>
                      </a:rPr>
                      <m:t>=</m:t>
                    </m:r>
                    <m:r>
                      <a:rPr lang="en-US" b="0" i="1" smtClean="0">
                        <a:latin typeface="Cambria Math"/>
                        <a:ea typeface="Cambria Math"/>
                        <a:cs typeface="Arial" charset="0"/>
                      </a:rPr>
                      <m:t>0.(45) ≈</m:t>
                    </m:r>
                    <m:f>
                      <m:fPr>
                        <m:ctrlPr>
                          <a:rPr lang="en-US" b="0" i="1" smtClean="0">
                            <a:latin typeface="Cambria Math"/>
                            <a:ea typeface="Cambria Math"/>
                            <a:cs typeface="Arial" charset="0"/>
                          </a:rPr>
                        </m:ctrlPr>
                      </m:fPr>
                      <m:num>
                        <m:r>
                          <a:rPr lang="en-US" b="1" i="1" smtClean="0">
                            <a:latin typeface="Cambria Math"/>
                            <a:ea typeface="Cambria Math"/>
                            <a:cs typeface="Arial" charset="0"/>
                          </a:rPr>
                          <m:t>𝟏𝟏𝟔</m:t>
                        </m:r>
                      </m:num>
                      <m:den>
                        <m:r>
                          <a:rPr lang="en-US" b="0" i="1" smtClean="0">
                            <a:latin typeface="Cambria Math"/>
                            <a:ea typeface="Cambria Math"/>
                            <a:cs typeface="Arial" charset="0"/>
                          </a:rPr>
                          <m:t>255</m:t>
                        </m:r>
                      </m:den>
                    </m:f>
                  </m:oMath>
                </a14:m>
                <a:endParaRPr lang="en-US" b="0" dirty="0" smtClean="0">
                  <a:latin typeface="Arial" charset="0"/>
                  <a:ea typeface="Cambria Math"/>
                  <a:cs typeface="Arial" charset="0"/>
                </a:endParaRPr>
              </a:p>
              <a:p>
                <a:pPr lvl="1"/>
                <a:r>
                  <a:rPr lang="de-DE" dirty="0">
                    <a:latin typeface="Arial" charset="0"/>
                    <a:ea typeface="ＭＳ Ｐゴシック" pitchFamily="34" charset="-128"/>
                    <a:cs typeface="Arial" charset="0"/>
                  </a:rPr>
                  <a:t>Choose the right color space based on </a:t>
                </a:r>
                <a:r>
                  <a:rPr lang="de-DE" dirty="0" smtClean="0">
                    <a:latin typeface="Arial" charset="0"/>
                    <a:ea typeface="ＭＳ Ｐゴシック" pitchFamily="34" charset="-128"/>
                    <a:cs typeface="Arial" charset="0"/>
                  </a:rPr>
                  <a:t>histogram:</a:t>
                </a:r>
              </a:p>
              <a:p>
                <a:pPr lvl="1"/>
                <a:r>
                  <a:rPr lang="de-DE" u="sng" dirty="0" smtClean="0">
                    <a:latin typeface="Arial" charset="0"/>
                    <a:ea typeface="ＭＳ Ｐゴシック" pitchFamily="34" charset="-128"/>
                    <a:cs typeface="Arial" charset="0"/>
                  </a:rPr>
                  <a:t>Rule of thumb:</a:t>
                </a:r>
                <a:r>
                  <a:rPr lang="de-DE" dirty="0" smtClean="0">
                    <a:latin typeface="Arial" charset="0"/>
                    <a:ea typeface="ＭＳ Ｐゴシック" pitchFamily="34" charset="-128"/>
                    <a:cs typeface="Arial" charset="0"/>
                  </a:rPr>
                  <a:t> use linear if &gt;75% of pixels are above the median</a:t>
                </a:r>
              </a:p>
            </p:txBody>
          </p:sp>
        </mc:Choice>
        <mc:Fallback xmlns="">
          <p:sp>
            <p:nvSpPr>
              <p:cNvPr id="25603" name="Content Placeholder 2"/>
              <p:cNvSpPr>
                <a:spLocks noGrp="1" noRot="1" noChangeAspect="1" noMove="1" noResize="1" noEditPoints="1" noAdjustHandles="1" noChangeArrowheads="1" noChangeShapeType="1" noTextEdit="1"/>
              </p:cNvSpPr>
              <p:nvPr>
                <p:ph idx="1"/>
              </p:nvPr>
            </p:nvSpPr>
            <p:spPr>
              <a:xfrm>
                <a:off x="457200" y="1200150"/>
                <a:ext cx="8229600" cy="3728110"/>
              </a:xfrm>
              <a:blipFill rotWithShape="1">
                <a:blip r:embed="rId3"/>
                <a:stretch>
                  <a:fillRect l="-1259" t="-1637" r="-222"/>
                </a:stretch>
              </a:blipFill>
            </p:spPr>
            <p:txBody>
              <a:bodyPr/>
              <a:lstStyle/>
              <a:p>
                <a:r>
                  <a:rPr lang="en-US">
                    <a:noFill/>
                  </a:rPr>
                  <a:t> </a:t>
                </a:r>
              </a:p>
            </p:txBody>
          </p:sp>
        </mc:Fallback>
      </mc:AlternateContent>
      <p:pic>
        <p:nvPicPr>
          <p:cNvPr id="665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4758" y="1709323"/>
            <a:ext cx="2972782" cy="1923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25005010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smtClean="0">
                <a:latin typeface="Arial" charset="0"/>
                <a:cs typeface="Arial" charset="0"/>
              </a:rPr>
              <a:t>Gamma </a:t>
            </a:r>
            <a:r>
              <a:rPr lang="en-US" dirty="0" err="1" smtClean="0">
                <a:latin typeface="Arial" charset="0"/>
                <a:cs typeface="Arial" charset="0"/>
              </a:rPr>
              <a:t>vs</a:t>
            </a:r>
            <a:r>
              <a:rPr lang="en-US" dirty="0" smtClean="0">
                <a:latin typeface="Arial" charset="0"/>
                <a:cs typeface="Arial" charset="0"/>
              </a:rPr>
              <a:t> linear space on Xbox 360</a:t>
            </a:r>
          </a:p>
        </p:txBody>
      </p:sp>
      <mc:AlternateContent xmlns:mc="http://schemas.openxmlformats.org/markup-compatibility/2006" xmlns:a14="http://schemas.microsoft.com/office/drawing/2010/main">
        <mc:Choice Requires="a14">
          <p:sp>
            <p:nvSpPr>
              <p:cNvPr id="25603" name="Content Placeholder 2"/>
              <p:cNvSpPr>
                <a:spLocks noGrp="1"/>
              </p:cNvSpPr>
              <p:nvPr>
                <p:ph idx="1"/>
              </p:nvPr>
            </p:nvSpPr>
            <p:spPr>
              <a:xfrm>
                <a:off x="457199" y="1200150"/>
                <a:ext cx="8402595" cy="3728110"/>
              </a:xfrm>
            </p:spPr>
            <p:txBody>
              <a:bodyPr/>
              <a:lstStyle/>
              <a:p>
                <a:r>
                  <a:rPr lang="de-DE" dirty="0" smtClean="0">
                    <a:latin typeface="Arial" charset="0"/>
                    <a:ea typeface="ＭＳ Ｐゴシック" pitchFamily="34" charset="-128"/>
                    <a:cs typeface="Arial" charset="0"/>
                  </a:rPr>
                  <a:t>Xbox 360 has a </a:t>
                </a:r>
                <a:r>
                  <a:rPr lang="de-DE" b="1" dirty="0" smtClean="0">
                    <a:latin typeface="Arial" charset="0"/>
                    <a:ea typeface="ＭＳ Ｐゴシック" pitchFamily="34" charset="-128"/>
                    <a:cs typeface="Arial" charset="0"/>
                  </a:rPr>
                  <a:t>picewise</a:t>
                </a:r>
                <a:r>
                  <a:rPr lang="de-DE" dirty="0" smtClean="0">
                    <a:latin typeface="Arial" charset="0"/>
                    <a:ea typeface="ＭＳ Ｐゴシック" pitchFamily="34" charset="-128"/>
                    <a:cs typeface="Arial" charset="0"/>
                  </a:rPr>
                  <a:t> gamma curve</a:t>
                </a:r>
              </a:p>
              <a:p>
                <a:pPr marL="742950" lvl="2" indent="-342900"/>
                <a:r>
                  <a:rPr lang="de-DE" sz="2400" dirty="0">
                    <a:latin typeface="Arial" charset="0"/>
                    <a:ea typeface="ＭＳ Ｐゴシック" pitchFamily="34" charset="-128"/>
                    <a:cs typeface="Arial" charset="0"/>
                  </a:rPr>
                  <a:t>Median (</a:t>
                </a:r>
                <a:r>
                  <a:rPr lang="de-DE" sz="2400" b="1" dirty="0">
                    <a:latin typeface="Arial" charset="0"/>
                    <a:ea typeface="ＭＳ Ｐゴシック" pitchFamily="34" charset="-128"/>
                    <a:cs typeface="Arial" charset="0"/>
                  </a:rPr>
                  <a:t>linear space</a:t>
                </a:r>
                <a:r>
                  <a:rPr lang="de-DE" sz="2400" dirty="0">
                    <a:latin typeface="Arial" charset="0"/>
                    <a:ea typeface="ＭＳ Ｐゴシック" pitchFamily="34" charset="-128"/>
                    <a:cs typeface="Arial" charset="0"/>
                  </a:rPr>
                  <a:t>):</a:t>
                </a:r>
                <a:br>
                  <a:rPr lang="de-DE" sz="2400" dirty="0">
                    <a:latin typeface="Arial" charset="0"/>
                    <a:ea typeface="ＭＳ Ｐゴシック" pitchFamily="34" charset="-128"/>
                    <a:cs typeface="Arial" charset="0"/>
                  </a:rPr>
                </a:br>
                <a:r>
                  <a:rPr lang="de-DE" sz="2400" dirty="0">
                    <a:latin typeface="Arial" charset="0"/>
                    <a:ea typeface="ＭＳ Ｐゴシック" pitchFamily="34" charset="-128"/>
                    <a:cs typeface="Arial" charset="0"/>
                  </a:rPr>
                  <a:t>		 </a:t>
                </a:r>
                <a14:m>
                  <m:oMath xmlns:m="http://schemas.openxmlformats.org/officeDocument/2006/math">
                    <m:r>
                      <a:rPr lang="en-US" sz="2400" i="1">
                        <a:latin typeface="Cambria Math"/>
                        <a:ea typeface="ＭＳ Ｐゴシック" pitchFamily="34" charset="-128"/>
                        <a:cs typeface="Arial" charset="0"/>
                      </a:rPr>
                      <m:t>𝑥</m:t>
                    </m:r>
                    <m:r>
                      <a:rPr lang="en-US" sz="2400" i="1">
                        <a:latin typeface="Cambria Math"/>
                        <a:ea typeface="Cambria Math"/>
                        <a:cs typeface="Arial" charset="0"/>
                      </a:rPr>
                      <m:t>≈</m:t>
                    </m:r>
                    <m:f>
                      <m:fPr>
                        <m:ctrlPr>
                          <a:rPr lang="en-US" sz="2400" i="1">
                            <a:latin typeface="Cambria Math"/>
                            <a:ea typeface="Cambria Math"/>
                            <a:cs typeface="Arial" charset="0"/>
                          </a:rPr>
                        </m:ctrlPr>
                      </m:fPr>
                      <m:num>
                        <m:r>
                          <a:rPr lang="en-US" sz="2400" i="1">
                            <a:latin typeface="Cambria Math"/>
                            <a:ea typeface="Cambria Math"/>
                            <a:cs typeface="Arial" charset="0"/>
                          </a:rPr>
                          <m:t>90</m:t>
                        </m:r>
                      </m:num>
                      <m:den>
                        <m:r>
                          <a:rPr lang="en-US" sz="2400" i="1">
                            <a:latin typeface="Cambria Math"/>
                            <a:ea typeface="Cambria Math"/>
                            <a:cs typeface="Arial" charset="0"/>
                          </a:rPr>
                          <m:t>255</m:t>
                        </m:r>
                      </m:den>
                    </m:f>
                  </m:oMath>
                </a14:m>
                <a:endParaRPr lang="en-US" sz="2400" dirty="0" smtClean="0">
                  <a:latin typeface="Arial" charset="0"/>
                  <a:ea typeface="Cambria Math"/>
                  <a:cs typeface="Arial" charset="0"/>
                </a:endParaRPr>
              </a:p>
              <a:p>
                <a:pPr marL="800100" lvl="2" indent="-400050"/>
                <a:r>
                  <a:rPr lang="de-DE" sz="2400" dirty="0" smtClean="0">
                    <a:latin typeface="Arial" charset="0"/>
                    <a:ea typeface="ＭＳ Ｐゴシック" pitchFamily="34" charset="-128"/>
                    <a:cs typeface="Arial" charset="0"/>
                  </a:rPr>
                  <a:t>sRGB textures stored as </a:t>
                </a:r>
                <a:r>
                  <a:rPr lang="de-DE" sz="2400" b="1" dirty="0" smtClean="0">
                    <a:latin typeface="Arial" charset="0"/>
                    <a:ea typeface="ＭＳ Ｐゴシック" pitchFamily="34" charset="-128"/>
                    <a:cs typeface="Arial" charset="0"/>
                  </a:rPr>
                  <a:t>8 b/ch </a:t>
                </a:r>
                <a:r>
                  <a:rPr lang="de-DE" sz="2400" dirty="0" smtClean="0">
                    <a:latin typeface="Arial" charset="0"/>
                    <a:ea typeface="ＭＳ Ｐゴシック" pitchFamily="34" charset="-128"/>
                    <a:cs typeface="Arial" charset="0"/>
                  </a:rPr>
                  <a:t>in </a:t>
                </a:r>
                <a:r>
                  <a:rPr lang="de-DE" sz="2400" b="1" dirty="0" smtClean="0">
                    <a:latin typeface="Arial" charset="0"/>
                    <a:ea typeface="ＭＳ Ｐゴシック" pitchFamily="34" charset="-128"/>
                    <a:cs typeface="Arial" charset="0"/>
                  </a:rPr>
                  <a:t>linear space</a:t>
                </a:r>
                <a:r>
                  <a:rPr lang="de-DE" sz="2400" dirty="0" smtClean="0">
                    <a:latin typeface="Arial" charset="0"/>
                    <a:ea typeface="ＭＳ Ｐゴシック" pitchFamily="34" charset="-128"/>
                    <a:cs typeface="Arial" charset="0"/>
                  </a:rPr>
                  <a:t> in texture cache</a:t>
                </a:r>
              </a:p>
              <a:p>
                <a:pPr marL="1257300" lvl="3" indent="-400050"/>
                <a:r>
                  <a:rPr lang="de-DE" sz="2200" dirty="0">
                    <a:latin typeface="Arial" charset="0"/>
                    <a:ea typeface="ＭＳ Ｐゴシック" pitchFamily="34" charset="-128"/>
                    <a:cs typeface="Arial" charset="0"/>
                  </a:rPr>
                  <a:t>Otherwise have to sample it _AS16 =&gt; </a:t>
                </a:r>
                <a:r>
                  <a:rPr lang="de-DE" sz="2200" u="sng" dirty="0">
                    <a:latin typeface="Arial" charset="0"/>
                    <a:ea typeface="ＭＳ Ｐゴシック" pitchFamily="34" charset="-128"/>
                    <a:cs typeface="Arial" charset="0"/>
                  </a:rPr>
                  <a:t>cache </a:t>
                </a:r>
                <a:r>
                  <a:rPr lang="de-DE" sz="2200" u="sng" dirty="0" smtClean="0">
                    <a:latin typeface="Arial" charset="0"/>
                    <a:ea typeface="ＭＳ Ｐゴシック" pitchFamily="34" charset="-128"/>
                    <a:cs typeface="Arial" charset="0"/>
                  </a:rPr>
                  <a:t>pollution</a:t>
                </a:r>
                <a:endParaRPr lang="de-DE" sz="2400" dirty="0" smtClean="0">
                  <a:latin typeface="Arial" charset="0"/>
                  <a:ea typeface="ＭＳ Ｐゴシック" pitchFamily="34" charset="-128"/>
                  <a:cs typeface="Arial" charset="0"/>
                </a:endParaRPr>
              </a:p>
              <a:p>
                <a:r>
                  <a:rPr lang="de-DE" dirty="0" smtClean="0">
                    <a:latin typeface="Arial" charset="0"/>
                    <a:ea typeface="ＭＳ Ｐゴシック" pitchFamily="34" charset="-128"/>
                    <a:cs typeface="Arial" charset="0"/>
                  </a:rPr>
                  <a:t>It is highly recommended to use </a:t>
                </a:r>
                <a:r>
                  <a:rPr lang="de-DE" u="sng" dirty="0" smtClean="0">
                    <a:latin typeface="Arial" charset="0"/>
                    <a:ea typeface="ＭＳ Ｐゴシック" pitchFamily="34" charset="-128"/>
                    <a:cs typeface="Arial" charset="0"/>
                  </a:rPr>
                  <a:t>as many as possible </a:t>
                </a:r>
                <a:r>
                  <a:rPr lang="de-DE" dirty="0" smtClean="0">
                    <a:latin typeface="Arial" charset="0"/>
                    <a:ea typeface="ＭＳ Ｐゴシック" pitchFamily="34" charset="-128"/>
                    <a:cs typeface="Arial" charset="0"/>
                  </a:rPr>
                  <a:t>linear textures on Xbox 360</a:t>
                </a:r>
              </a:p>
            </p:txBody>
          </p:sp>
        </mc:Choice>
        <mc:Fallback xmlns="">
          <p:sp>
            <p:nvSpPr>
              <p:cNvPr id="25603" name="Content Placeholder 2"/>
              <p:cNvSpPr>
                <a:spLocks noGrp="1" noRot="1" noChangeAspect="1" noMove="1" noResize="1" noEditPoints="1" noAdjustHandles="1" noChangeArrowheads="1" noChangeShapeType="1" noTextEdit="1"/>
              </p:cNvSpPr>
              <p:nvPr>
                <p:ph idx="1"/>
              </p:nvPr>
            </p:nvSpPr>
            <p:spPr>
              <a:xfrm>
                <a:off x="457199" y="1200150"/>
                <a:ext cx="8402595" cy="3728110"/>
              </a:xfrm>
              <a:blipFill rotWithShape="1">
                <a:blip r:embed="rId3"/>
                <a:stretch>
                  <a:fillRect l="-1234" t="-1637" b="-1800"/>
                </a:stretch>
              </a:blipFill>
            </p:spPr>
            <p:txBody>
              <a:bodyPr/>
              <a:lstStyle/>
              <a:p>
                <a:r>
                  <a:rPr lang="en-US">
                    <a:noFill/>
                  </a:rPr>
                  <a:t> </a:t>
                </a:r>
              </a:p>
            </p:txBody>
          </p:sp>
        </mc:Fallback>
      </mc:AlternateContent>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4293574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smtClean="0">
                <a:latin typeface="Arial" charset="0"/>
                <a:cs typeface="Arial" charset="0"/>
              </a:rPr>
              <a:t>Gamma / linear space example</a:t>
            </a:r>
          </a:p>
        </p:txBody>
      </p:sp>
      <p:pic>
        <p:nvPicPr>
          <p:cNvPr id="66564" name="Picture 4" descr="F:\~SIGGraph10\Advanced Real-time rendering\1. DXT1\sRGB\new\lin_nor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4930" y="1800223"/>
            <a:ext cx="2305050" cy="230505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6565" name="Picture 5" descr="F:\~SIGGraph10\Advanced Real-time rendering\1. DXT1\sRGB\new\or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457200" y="1800224"/>
            <a:ext cx="2305050" cy="230505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6566" name="Picture 6" descr="F:\~SIGGraph10\Advanced Real-time rendering\1. DXT1\sRGB\new\srgb_nor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2748" y="1800223"/>
            <a:ext cx="2305050" cy="230505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xtBox 5"/>
          <p:cNvSpPr txBox="1"/>
          <p:nvPr/>
        </p:nvSpPr>
        <p:spPr>
          <a:xfrm>
            <a:off x="356818" y="1468991"/>
            <a:ext cx="2582758" cy="369332"/>
          </a:xfrm>
          <a:prstGeom prst="rect">
            <a:avLst/>
          </a:prstGeom>
          <a:noFill/>
        </p:spPr>
        <p:txBody>
          <a:bodyPr wrap="none" rtlCol="0">
            <a:spAutoFit/>
          </a:bodyPr>
          <a:lstStyle/>
          <a:p>
            <a:r>
              <a:rPr lang="en-US" dirty="0" smtClean="0"/>
              <a:t>Source image (16 b/</a:t>
            </a:r>
            <a:r>
              <a:rPr lang="en-US" dirty="0" err="1" smtClean="0"/>
              <a:t>ch</a:t>
            </a:r>
            <a:r>
              <a:rPr lang="en-US" dirty="0" smtClean="0"/>
              <a:t>)</a:t>
            </a:r>
            <a:endParaRPr lang="en-GB" dirty="0"/>
          </a:p>
        </p:txBody>
      </p:sp>
      <p:sp>
        <p:nvSpPr>
          <p:cNvPr id="13" name="TextBox 12"/>
          <p:cNvSpPr txBox="1"/>
          <p:nvPr/>
        </p:nvSpPr>
        <p:spPr>
          <a:xfrm>
            <a:off x="3157168" y="1442557"/>
            <a:ext cx="2300630" cy="369332"/>
          </a:xfrm>
          <a:prstGeom prst="rect">
            <a:avLst/>
          </a:prstGeom>
          <a:noFill/>
        </p:spPr>
        <p:txBody>
          <a:bodyPr wrap="none" rtlCol="0">
            <a:spAutoFit/>
          </a:bodyPr>
          <a:lstStyle/>
          <a:p>
            <a:r>
              <a:rPr lang="en-US" dirty="0" smtClean="0"/>
              <a:t>Gamma (contrasted)</a:t>
            </a:r>
            <a:endParaRPr lang="en-GB" dirty="0"/>
          </a:p>
        </p:txBody>
      </p:sp>
      <p:sp>
        <p:nvSpPr>
          <p:cNvPr id="14" name="TextBox 13"/>
          <p:cNvSpPr txBox="1"/>
          <p:nvPr/>
        </p:nvSpPr>
        <p:spPr>
          <a:xfrm>
            <a:off x="6128969" y="1430891"/>
            <a:ext cx="2121093" cy="369332"/>
          </a:xfrm>
          <a:prstGeom prst="rect">
            <a:avLst/>
          </a:prstGeom>
          <a:noFill/>
        </p:spPr>
        <p:txBody>
          <a:bodyPr wrap="none" rtlCol="0">
            <a:spAutoFit/>
          </a:bodyPr>
          <a:lstStyle/>
          <a:p>
            <a:r>
              <a:rPr lang="en-US" dirty="0" smtClean="0"/>
              <a:t>Linear (contrasted</a:t>
            </a:r>
            <a:r>
              <a:rPr lang="en-US" dirty="0"/>
              <a:t>)</a:t>
            </a:r>
            <a:endParaRPr lang="en-GB" dirty="0"/>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4678838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mtClean="0">
                <a:latin typeface="Arial" charset="0"/>
                <a:cs typeface="Arial" charset="0"/>
              </a:rPr>
              <a:t>Normal maps precision</a:t>
            </a:r>
          </a:p>
        </p:txBody>
      </p:sp>
      <p:sp>
        <p:nvSpPr>
          <p:cNvPr id="27651" name="Content Placeholder 2"/>
          <p:cNvSpPr>
            <a:spLocks noGrp="1"/>
          </p:cNvSpPr>
          <p:nvPr>
            <p:ph idx="1"/>
          </p:nvPr>
        </p:nvSpPr>
        <p:spPr/>
        <p:txBody>
          <a:bodyPr/>
          <a:lstStyle/>
          <a:p>
            <a:pPr marL="342900" lvl="1" indent="-342900">
              <a:buFont typeface="Arial" charset="0"/>
              <a:buChar char="•"/>
            </a:pPr>
            <a:r>
              <a:rPr lang="en-US" sz="2800" dirty="0" smtClean="0"/>
              <a:t>Artists used to store normal maps into 8b/</a:t>
            </a:r>
            <a:r>
              <a:rPr lang="en-US" sz="2800" dirty="0" err="1" smtClean="0"/>
              <a:t>ch</a:t>
            </a:r>
            <a:r>
              <a:rPr lang="en-US" sz="2800" dirty="0" smtClean="0"/>
              <a:t> texture</a:t>
            </a:r>
          </a:p>
          <a:p>
            <a:pPr marL="742950" lvl="2" indent="-342900"/>
            <a:r>
              <a:rPr lang="en-US" dirty="0" smtClean="0"/>
              <a:t>Normals are quantized from the very beginning!</a:t>
            </a:r>
          </a:p>
          <a:p>
            <a:r>
              <a:rPr lang="en-US" dirty="0" smtClean="0"/>
              <a:t>Changed the pipeline to ALWAYS export </a:t>
            </a:r>
            <a:r>
              <a:rPr lang="en-US" b="1" dirty="0" smtClean="0"/>
              <a:t>16b/channel normal maps</a:t>
            </a:r>
            <a:r>
              <a:rPr lang="en-US" dirty="0" smtClean="0"/>
              <a:t>!</a:t>
            </a:r>
          </a:p>
          <a:p>
            <a:pPr lvl="1"/>
            <a:r>
              <a:rPr lang="en-US" dirty="0" smtClean="0"/>
              <a:t>Modify your tools to export that by default</a:t>
            </a:r>
            <a:endParaRPr lang="en-US" dirty="0"/>
          </a:p>
          <a:p>
            <a:pPr lvl="1"/>
            <a:r>
              <a:rPr lang="en-US" dirty="0" smtClean="0"/>
              <a:t>Transparent for artists</a:t>
            </a:r>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37022002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dirty="0" smtClean="0">
                <a:latin typeface="Arial" charset="0"/>
                <a:cs typeface="Arial" charset="0"/>
              </a:rPr>
              <a:t>16-bits normal maps example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199" y="1752600"/>
            <a:ext cx="4131731" cy="232409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3925" y="1752600"/>
            <a:ext cx="4131731" cy="2324099"/>
          </a:xfrm>
          <a:prstGeom prst="rect">
            <a:avLst/>
          </a:prstGeom>
        </p:spPr>
      </p:pic>
      <p:sp>
        <p:nvSpPr>
          <p:cNvPr id="4" name="TextBox 3"/>
          <p:cNvSpPr txBox="1"/>
          <p:nvPr/>
        </p:nvSpPr>
        <p:spPr>
          <a:xfrm>
            <a:off x="652080" y="1383268"/>
            <a:ext cx="3377848" cy="369332"/>
          </a:xfrm>
          <a:prstGeom prst="rect">
            <a:avLst/>
          </a:prstGeom>
          <a:noFill/>
        </p:spPr>
        <p:txBody>
          <a:bodyPr wrap="none" rtlCol="0">
            <a:spAutoFit/>
          </a:bodyPr>
          <a:lstStyle/>
          <a:p>
            <a:r>
              <a:rPr lang="en-US" dirty="0" smtClean="0"/>
              <a:t>3Dc from 8-bits/channe</a:t>
            </a:r>
            <a:r>
              <a:rPr lang="en-US" dirty="0"/>
              <a:t>l</a:t>
            </a:r>
            <a:r>
              <a:rPr lang="en-US" dirty="0" smtClean="0"/>
              <a:t> source</a:t>
            </a:r>
            <a:endParaRPr lang="en-GB" dirty="0"/>
          </a:p>
        </p:txBody>
      </p:sp>
      <p:sp>
        <p:nvSpPr>
          <p:cNvPr id="6" name="TextBox 5"/>
          <p:cNvSpPr txBox="1"/>
          <p:nvPr/>
        </p:nvSpPr>
        <p:spPr>
          <a:xfrm>
            <a:off x="5021098" y="1375886"/>
            <a:ext cx="3506088" cy="369332"/>
          </a:xfrm>
          <a:prstGeom prst="rect">
            <a:avLst/>
          </a:prstGeom>
          <a:noFill/>
        </p:spPr>
        <p:txBody>
          <a:bodyPr wrap="none" rtlCol="0">
            <a:spAutoFit/>
          </a:bodyPr>
          <a:lstStyle/>
          <a:p>
            <a:r>
              <a:rPr lang="en-US" dirty="0" smtClean="0"/>
              <a:t>3Dc from 16-bits/channel source</a:t>
            </a:r>
            <a:endParaRPr lang="en-GB" dirty="0"/>
          </a:p>
        </p:txBody>
      </p:sp>
      <p:sp>
        <p:nvSpPr>
          <p:cNvPr id="5" name="Footer Placeholder 4"/>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3132606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smtClean="0">
                <a:latin typeface="Arial" charset="0"/>
                <a:cs typeface="Arial" charset="0"/>
              </a:rPr>
              <a:t>3Dc encoder improvements</a:t>
            </a:r>
          </a:p>
        </p:txBody>
      </p:sp>
      <mc:AlternateContent xmlns:mc="http://schemas.openxmlformats.org/markup-compatibility/2006" xmlns:a14="http://schemas.microsoft.com/office/drawing/2010/main">
        <mc:Choice Requires="a14">
          <p:sp>
            <p:nvSpPr>
              <p:cNvPr id="29699" name="Content Placeholder 2"/>
              <p:cNvSpPr>
                <a:spLocks noGrp="1"/>
              </p:cNvSpPr>
              <p:nvPr>
                <p:ph idx="1"/>
              </p:nvPr>
            </p:nvSpPr>
            <p:spPr>
              <a:xfrm>
                <a:off x="457199" y="1200150"/>
                <a:ext cx="8501449" cy="3394075"/>
              </a:xfrm>
            </p:spPr>
            <p:txBody>
              <a:bodyPr/>
              <a:lstStyle/>
              <a:p>
                <a:r>
                  <a:rPr lang="en-US" sz="2400" dirty="0" smtClean="0"/>
                  <a:t>3Dc is </a:t>
                </a:r>
                <a:r>
                  <a:rPr lang="en-US" sz="2400" b="1" dirty="0" smtClean="0"/>
                  <a:t>much better than ARGB8</a:t>
                </a:r>
              </a:p>
              <a:p>
                <a:pPr lvl="1"/>
                <a:r>
                  <a:rPr lang="en-US" sz="2000" dirty="0" smtClean="0"/>
                  <a:t>Interpolants are produced at </a:t>
                </a:r>
                <a:r>
                  <a:rPr lang="en-US" sz="2000" u="sng" dirty="0" smtClean="0"/>
                  <a:t>16-bits precision</a:t>
                </a:r>
                <a:r>
                  <a:rPr lang="en-US" sz="2000" dirty="0" smtClean="0"/>
                  <a:t> on majority of GPUs!</a:t>
                </a:r>
              </a:p>
              <a:p>
                <a:r>
                  <a:rPr lang="en-US" sz="2400" dirty="0" smtClean="0"/>
                  <a:t>Usual 3Dc encoder: compress x and y </a:t>
                </a:r>
                <a:r>
                  <a:rPr lang="en-US" sz="2400" b="1" dirty="0" smtClean="0"/>
                  <a:t>independently</a:t>
                </a:r>
                <a:r>
                  <a:rPr lang="en-US" sz="2400" dirty="0" smtClean="0"/>
                  <a:t> as two </a:t>
                </a:r>
                <a:r>
                  <a:rPr lang="en-US" sz="2400" b="1" dirty="0" smtClean="0"/>
                  <a:t>alpha</a:t>
                </a:r>
                <a:r>
                  <a:rPr lang="en-US" sz="2400" dirty="0" smtClean="0"/>
                  <a:t> channels – </a:t>
                </a:r>
                <a:r>
                  <a:rPr lang="en-US" sz="2400" b="1" dirty="0" smtClean="0"/>
                  <a:t>doesn’t </a:t>
                </a:r>
                <a:r>
                  <a:rPr lang="en-US" sz="2400" dirty="0" smtClean="0"/>
                  <a:t>treat x-y as a normal!</a:t>
                </a:r>
              </a:p>
              <a:p>
                <a:r>
                  <a:rPr lang="en-US" sz="2400" dirty="0" smtClean="0"/>
                  <a:t>We propose to improve 3Dc encoder:</a:t>
                </a:r>
              </a:p>
              <a:p>
                <a:pPr lvl="1"/>
                <a:r>
                  <a:rPr lang="en-US" sz="2000" dirty="0" smtClean="0"/>
                  <a:t>Treat two alpha blocks as a whole </a:t>
                </a:r>
                <a:r>
                  <a:rPr lang="en-US" sz="2000" dirty="0"/>
                  <a:t>x-y normal instead</a:t>
                </a:r>
                <a:endParaRPr lang="en-US" sz="2000" dirty="0" smtClean="0"/>
              </a:p>
              <a:p>
                <a:pPr lvl="1"/>
                <a:r>
                  <a:rPr lang="en-US" sz="2000" dirty="0" smtClean="0"/>
                  <a:t>Compute the error for normal instead of “color difference”:</a:t>
                </a:r>
              </a:p>
              <a:p>
                <a:pPr marL="365760" lvl="1" indent="0">
                  <a:buNone/>
                </a:pPr>
                <a14:m>
                  <m:oMathPara xmlns:m="http://schemas.openxmlformats.org/officeDocument/2006/math">
                    <m:oMathParaPr>
                      <m:jc m:val="center"/>
                    </m:oMathParaPr>
                    <m:oMath xmlns:m="http://schemas.openxmlformats.org/officeDocument/2006/math">
                      <m:r>
                        <a:rPr lang="en-US" sz="2000" i="1" smtClean="0">
                          <a:latin typeface="Cambria Math"/>
                          <a:ea typeface="Cambria Math"/>
                        </a:rPr>
                        <m:t>∆</m:t>
                      </m:r>
                      <m:r>
                        <a:rPr lang="en-US" sz="2000" b="0" i="1" smtClean="0">
                          <a:latin typeface="Cambria Math"/>
                          <a:ea typeface="Cambria Math"/>
                        </a:rPr>
                        <m:t>𝑁</m:t>
                      </m:r>
                      <m:r>
                        <a:rPr lang="en-US" sz="2000" b="0" i="1" smtClean="0">
                          <a:latin typeface="Cambria Math"/>
                          <a:ea typeface="Cambria Math"/>
                        </a:rPr>
                        <m:t>=</m:t>
                      </m:r>
                      <m:r>
                        <a:rPr lang="en-US" sz="2000" b="0" i="1" smtClean="0">
                          <a:latin typeface="Cambria Math"/>
                          <a:ea typeface="Cambria Math"/>
                        </a:rPr>
                        <m:t>𝐴𝑟𝑐𝐶𝑜𝑠</m:t>
                      </m:r>
                      <m:d>
                        <m:dPr>
                          <m:ctrlPr>
                            <a:rPr lang="en-US" sz="2000" b="0" i="1" smtClean="0">
                              <a:latin typeface="Cambria Math"/>
                              <a:ea typeface="Cambria Math"/>
                            </a:rPr>
                          </m:ctrlPr>
                        </m:dPr>
                        <m:e>
                          <m:f>
                            <m:fPr>
                              <m:ctrlPr>
                                <a:rPr lang="en-US" sz="2000" b="0" i="1" smtClean="0">
                                  <a:latin typeface="Cambria Math"/>
                                  <a:ea typeface="Cambria Math"/>
                                </a:rPr>
                              </m:ctrlPr>
                            </m:fPr>
                            <m:num>
                              <m:sSub>
                                <m:sSubPr>
                                  <m:ctrlPr>
                                    <a:rPr lang="en-US" sz="2000" b="0" i="1" smtClean="0">
                                      <a:latin typeface="Cambria Math"/>
                                      <a:ea typeface="Cambria Math"/>
                                    </a:rPr>
                                  </m:ctrlPr>
                                </m:sSubPr>
                                <m:e>
                                  <m:r>
                                    <a:rPr lang="en-US" sz="2000" b="0" i="1" smtClean="0">
                                      <a:latin typeface="Cambria Math"/>
                                      <a:ea typeface="Cambria Math"/>
                                    </a:rPr>
                                    <m:t>(</m:t>
                                  </m:r>
                                  <m:r>
                                    <a:rPr lang="en-US" sz="2000" b="0" i="1" smtClean="0">
                                      <a:latin typeface="Cambria Math"/>
                                      <a:ea typeface="Cambria Math"/>
                                    </a:rPr>
                                    <m:t>𝑁</m:t>
                                  </m:r>
                                </m:e>
                                <m:sub>
                                  <m:r>
                                    <a:rPr lang="en-US" sz="2000" b="0" i="1" smtClean="0">
                                      <a:latin typeface="Cambria Math"/>
                                      <a:ea typeface="Cambria Math"/>
                                    </a:rPr>
                                    <m:t>𝑐</m:t>
                                  </m:r>
                                </m:sub>
                              </m:sSub>
                              <m:r>
                                <a:rPr lang="en-US" sz="2000" b="0" i="1" smtClean="0">
                                  <a:latin typeface="Cambria Math"/>
                                  <a:ea typeface="Cambria Math"/>
                                </a:rPr>
                                <m:t>∙</m:t>
                              </m:r>
                              <m:r>
                                <a:rPr lang="en-US" sz="2000" b="0" i="1" smtClean="0">
                                  <a:latin typeface="Cambria Math"/>
                                  <a:ea typeface="Cambria Math"/>
                                </a:rPr>
                                <m:t>𝑁</m:t>
                              </m:r>
                              <m:r>
                                <a:rPr lang="en-US" sz="2000" b="0" i="1" smtClean="0">
                                  <a:latin typeface="Cambria Math"/>
                                  <a:ea typeface="Cambria Math"/>
                                </a:rPr>
                                <m:t>)</m:t>
                              </m:r>
                            </m:num>
                            <m:den>
                              <m:d>
                                <m:dPr>
                                  <m:begChr m:val="‖"/>
                                  <m:endChr m:val="‖"/>
                                  <m:ctrlPr>
                                    <a:rPr lang="en-US" sz="2000" b="0" i="1" smtClean="0">
                                      <a:latin typeface="Cambria Math"/>
                                      <a:ea typeface="Cambria Math"/>
                                    </a:rPr>
                                  </m:ctrlPr>
                                </m:dPr>
                                <m:e>
                                  <m:sSub>
                                    <m:sSubPr>
                                      <m:ctrlPr>
                                        <a:rPr lang="en-US" sz="2000" i="1">
                                          <a:latin typeface="Cambria Math"/>
                                          <a:ea typeface="Cambria Math"/>
                                        </a:rPr>
                                      </m:ctrlPr>
                                    </m:sSubPr>
                                    <m:e>
                                      <m:r>
                                        <a:rPr lang="en-US" sz="2000" i="1">
                                          <a:latin typeface="Cambria Math"/>
                                          <a:ea typeface="Cambria Math"/>
                                        </a:rPr>
                                        <m:t>𝑁</m:t>
                                      </m:r>
                                    </m:e>
                                    <m:sub>
                                      <m:r>
                                        <a:rPr lang="en-US" sz="2000" i="1">
                                          <a:latin typeface="Cambria Math"/>
                                          <a:ea typeface="Cambria Math"/>
                                        </a:rPr>
                                        <m:t>𝑐</m:t>
                                      </m:r>
                                    </m:sub>
                                  </m:sSub>
                                </m:e>
                              </m:d>
                              <m:d>
                                <m:dPr>
                                  <m:begChr m:val="‖"/>
                                  <m:endChr m:val="‖"/>
                                  <m:ctrlPr>
                                    <a:rPr lang="en-US" sz="2000" i="1">
                                      <a:latin typeface="Cambria Math"/>
                                      <a:ea typeface="Cambria Math"/>
                                    </a:rPr>
                                  </m:ctrlPr>
                                </m:dPr>
                                <m:e>
                                  <m:r>
                                    <a:rPr lang="en-US" sz="2000" b="0" i="1" smtClean="0">
                                      <a:latin typeface="Cambria Math"/>
                                      <a:ea typeface="Cambria Math"/>
                                    </a:rPr>
                                    <m:t>𝑁</m:t>
                                  </m:r>
                                </m:e>
                              </m:d>
                            </m:den>
                          </m:f>
                        </m:e>
                      </m:d>
                    </m:oMath>
                  </m:oMathPara>
                </a14:m>
                <a:endParaRPr lang="en-US" sz="1800" dirty="0" smtClean="0"/>
              </a:p>
            </p:txBody>
          </p:sp>
        </mc:Choice>
        <mc:Fallback xmlns="">
          <p:sp>
            <p:nvSpPr>
              <p:cNvPr id="29699" name="Content Placeholder 2"/>
              <p:cNvSpPr>
                <a:spLocks noGrp="1" noRot="1" noChangeAspect="1" noMove="1" noResize="1" noEditPoints="1" noAdjustHandles="1" noChangeArrowheads="1" noChangeShapeType="1" noTextEdit="1"/>
              </p:cNvSpPr>
              <p:nvPr>
                <p:ph idx="1"/>
              </p:nvPr>
            </p:nvSpPr>
            <p:spPr>
              <a:xfrm>
                <a:off x="457199" y="1200150"/>
                <a:ext cx="8501449" cy="3394075"/>
              </a:xfrm>
              <a:blipFill rotWithShape="1">
                <a:blip r:embed="rId3"/>
                <a:stretch>
                  <a:fillRect l="-932" t="-1257" b="-1077"/>
                </a:stretch>
              </a:blipFill>
            </p:spPr>
            <p:txBody>
              <a:bodyPr/>
              <a:lstStyle/>
              <a:p>
                <a:r>
                  <a:rPr lang="en-US">
                    <a:noFill/>
                  </a:rPr>
                  <a:t> </a:t>
                </a:r>
              </a:p>
            </p:txBody>
          </p:sp>
        </mc:Fallback>
      </mc:AlternateContent>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261259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smtClean="0">
                <a:latin typeface="Arial" charset="0"/>
                <a:cs typeface="Arial" charset="0"/>
              </a:rPr>
              <a:t>3Dc encoder improvements, cont’d</a:t>
            </a:r>
          </a:p>
        </p:txBody>
      </p:sp>
      <p:sp>
        <p:nvSpPr>
          <p:cNvPr id="29699" name="Content Placeholder 2"/>
          <p:cNvSpPr>
            <a:spLocks noGrp="1"/>
          </p:cNvSpPr>
          <p:nvPr>
            <p:ph idx="1"/>
          </p:nvPr>
        </p:nvSpPr>
        <p:spPr/>
        <p:txBody>
          <a:bodyPr/>
          <a:lstStyle/>
          <a:p>
            <a:r>
              <a:rPr lang="en-US" sz="2200" dirty="0" smtClean="0"/>
              <a:t>One 1024x1024 texture is compressed in </a:t>
            </a:r>
            <a:r>
              <a:rPr lang="en-US" sz="2200" b="1" dirty="0" smtClean="0"/>
              <a:t>~3 hours </a:t>
            </a:r>
            <a:r>
              <a:rPr lang="en-US" sz="2200" dirty="0" smtClean="0"/>
              <a:t>with CUDA on Fermi!</a:t>
            </a:r>
          </a:p>
          <a:p>
            <a:pPr lvl="1"/>
            <a:r>
              <a:rPr lang="en-US" dirty="0" smtClean="0"/>
              <a:t>Brute-force exhaustive search</a:t>
            </a:r>
          </a:p>
          <a:p>
            <a:pPr lvl="1"/>
            <a:r>
              <a:rPr lang="en-US" dirty="0" smtClean="0"/>
              <a:t>Too slow for production</a:t>
            </a:r>
          </a:p>
          <a:p>
            <a:r>
              <a:rPr lang="en-US" sz="2400" dirty="0" smtClean="0"/>
              <a:t>Notice: solution is close to common 3Dc encoder results</a:t>
            </a:r>
          </a:p>
          <a:p>
            <a:r>
              <a:rPr lang="en-US" sz="2200" u="sng" dirty="0" smtClean="0"/>
              <a:t>Adaptive approach:</a:t>
            </a:r>
            <a:r>
              <a:rPr lang="en-US" sz="2200" dirty="0" smtClean="0"/>
              <a:t> compress as 2 alpha blocks, measure error for normals. If the error is higher than threshold, run high-quality encoder</a:t>
            </a:r>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27209360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dirty="0" smtClean="0">
                <a:latin typeface="Arial" charset="0"/>
                <a:cs typeface="Arial" charset="0"/>
              </a:rPr>
              <a:t>3Dc improvement example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4137" y="1266825"/>
            <a:ext cx="1804987" cy="360997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5312" y="1266825"/>
            <a:ext cx="1804987" cy="360997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6962" y="1266825"/>
            <a:ext cx="1804987" cy="360997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1266825"/>
            <a:ext cx="1804987" cy="3609974"/>
          </a:xfrm>
          <a:prstGeom prst="rect">
            <a:avLst/>
          </a:prstGeom>
        </p:spPr>
      </p:pic>
      <p:sp>
        <p:nvSpPr>
          <p:cNvPr id="7" name="TextBox 6"/>
          <p:cNvSpPr txBox="1"/>
          <p:nvPr/>
        </p:nvSpPr>
        <p:spPr>
          <a:xfrm>
            <a:off x="497276" y="897493"/>
            <a:ext cx="2056973" cy="369332"/>
          </a:xfrm>
          <a:prstGeom prst="rect">
            <a:avLst/>
          </a:prstGeom>
          <a:noFill/>
        </p:spPr>
        <p:txBody>
          <a:bodyPr wrap="none" rtlCol="0">
            <a:spAutoFit/>
          </a:bodyPr>
          <a:lstStyle/>
          <a:p>
            <a:r>
              <a:rPr lang="en-US" dirty="0" smtClean="0"/>
              <a:t>Original nm, 16b/c</a:t>
            </a:r>
            <a:endParaRPr lang="en-GB" dirty="0"/>
          </a:p>
        </p:txBody>
      </p:sp>
      <p:sp>
        <p:nvSpPr>
          <p:cNvPr id="13" name="TextBox 12"/>
          <p:cNvSpPr txBox="1"/>
          <p:nvPr/>
        </p:nvSpPr>
        <p:spPr>
          <a:xfrm>
            <a:off x="2560204" y="897493"/>
            <a:ext cx="2018501" cy="369332"/>
          </a:xfrm>
          <a:prstGeom prst="rect">
            <a:avLst/>
          </a:prstGeom>
          <a:noFill/>
        </p:spPr>
        <p:txBody>
          <a:bodyPr wrap="none" rtlCol="0">
            <a:spAutoFit/>
          </a:bodyPr>
          <a:lstStyle/>
          <a:p>
            <a:r>
              <a:rPr lang="en-US" dirty="0" smtClean="0"/>
              <a:t>Common encoder</a:t>
            </a:r>
            <a:endParaRPr lang="en-GB" dirty="0"/>
          </a:p>
        </p:txBody>
      </p:sp>
      <p:sp>
        <p:nvSpPr>
          <p:cNvPr id="14" name="TextBox 13"/>
          <p:cNvSpPr txBox="1"/>
          <p:nvPr/>
        </p:nvSpPr>
        <p:spPr>
          <a:xfrm>
            <a:off x="4572906" y="909161"/>
            <a:ext cx="2069797" cy="369332"/>
          </a:xfrm>
          <a:prstGeom prst="rect">
            <a:avLst/>
          </a:prstGeom>
          <a:noFill/>
        </p:spPr>
        <p:txBody>
          <a:bodyPr wrap="none" rtlCol="0">
            <a:spAutoFit/>
          </a:bodyPr>
          <a:lstStyle/>
          <a:p>
            <a:r>
              <a:rPr lang="en-US" dirty="0" smtClean="0"/>
              <a:t>Proposed encoder</a:t>
            </a:r>
            <a:endParaRPr lang="en-GB" dirty="0"/>
          </a:p>
        </p:txBody>
      </p:sp>
      <p:sp>
        <p:nvSpPr>
          <p:cNvPr id="15" name="TextBox 14"/>
          <p:cNvSpPr txBox="1"/>
          <p:nvPr/>
        </p:nvSpPr>
        <p:spPr>
          <a:xfrm>
            <a:off x="6764115" y="909161"/>
            <a:ext cx="1745029" cy="369332"/>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rPr>
              <a:t>Difference map</a:t>
            </a:r>
            <a:endParaRPr lang="en-GB" dirty="0">
              <a:effectLst>
                <a:outerShdw blurRad="38100" dist="38100" dir="2700000" algn="tl">
                  <a:srgbClr val="000000">
                    <a:alpha val="43137"/>
                  </a:srgbClr>
                </a:outerShdw>
              </a:effectLst>
            </a:endParaRPr>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
        <p:nvSpPr>
          <p:cNvPr id="12" name="TextBox 11"/>
          <p:cNvSpPr txBox="1"/>
          <p:nvPr/>
        </p:nvSpPr>
        <p:spPr>
          <a:xfrm>
            <a:off x="1355640" y="4857234"/>
            <a:ext cx="312906" cy="369332"/>
          </a:xfrm>
          <a:prstGeom prst="rect">
            <a:avLst/>
          </a:prstGeom>
          <a:noFill/>
        </p:spPr>
        <p:txBody>
          <a:bodyPr wrap="none" rtlCol="0">
            <a:spAutoFit/>
          </a:bodyPr>
          <a:lstStyle/>
          <a:p>
            <a:r>
              <a:rPr lang="en-US" dirty="0" smtClean="0"/>
              <a:t>a</a:t>
            </a:r>
            <a:endParaRPr lang="en-GB" dirty="0"/>
          </a:p>
        </p:txBody>
      </p:sp>
      <p:sp>
        <p:nvSpPr>
          <p:cNvPr id="16" name="TextBox 15"/>
          <p:cNvSpPr txBox="1"/>
          <p:nvPr/>
        </p:nvSpPr>
        <p:spPr>
          <a:xfrm>
            <a:off x="3413002" y="4857234"/>
            <a:ext cx="312906" cy="369332"/>
          </a:xfrm>
          <a:prstGeom prst="rect">
            <a:avLst/>
          </a:prstGeom>
          <a:noFill/>
        </p:spPr>
        <p:txBody>
          <a:bodyPr wrap="none" rtlCol="0">
            <a:spAutoFit/>
          </a:bodyPr>
          <a:lstStyle/>
          <a:p>
            <a:r>
              <a:rPr lang="en-US" dirty="0"/>
              <a:t>b</a:t>
            </a:r>
            <a:endParaRPr lang="en-GB" dirty="0"/>
          </a:p>
        </p:txBody>
      </p:sp>
      <p:sp>
        <p:nvSpPr>
          <p:cNvPr id="17" name="TextBox 16"/>
          <p:cNvSpPr txBox="1"/>
          <p:nvPr/>
        </p:nvSpPr>
        <p:spPr>
          <a:xfrm>
            <a:off x="5451351" y="4835579"/>
            <a:ext cx="300082" cy="369332"/>
          </a:xfrm>
          <a:prstGeom prst="rect">
            <a:avLst/>
          </a:prstGeom>
          <a:noFill/>
        </p:spPr>
        <p:txBody>
          <a:bodyPr wrap="none" rtlCol="0">
            <a:spAutoFit/>
          </a:bodyPr>
          <a:lstStyle/>
          <a:p>
            <a:r>
              <a:rPr lang="en-US" dirty="0"/>
              <a:t>c</a:t>
            </a:r>
            <a:endParaRPr lang="en-GB" dirty="0"/>
          </a:p>
        </p:txBody>
      </p:sp>
      <p:sp>
        <p:nvSpPr>
          <p:cNvPr id="18" name="TextBox 17"/>
          <p:cNvSpPr txBox="1"/>
          <p:nvPr/>
        </p:nvSpPr>
        <p:spPr>
          <a:xfrm>
            <a:off x="7480177" y="4876799"/>
            <a:ext cx="312906" cy="369332"/>
          </a:xfrm>
          <a:prstGeom prst="rect">
            <a:avLst/>
          </a:prstGeom>
          <a:noFill/>
        </p:spPr>
        <p:txBody>
          <a:bodyPr wrap="none" rtlCol="0">
            <a:spAutoFit/>
          </a:bodyPr>
          <a:lstStyle/>
          <a:p>
            <a:r>
              <a:rPr lang="en-GB" dirty="0" smtClean="0"/>
              <a:t>d</a:t>
            </a:r>
            <a:endParaRPr lang="en-GB" dirty="0"/>
          </a:p>
        </p:txBody>
      </p:sp>
    </p:spTree>
    <p:extLst>
      <p:ext uri="{BB962C8B-B14F-4D97-AF65-F5344CB8AC3E}">
        <p14:creationId xmlns:p14="http://schemas.microsoft.com/office/powerpoint/2010/main" val="34448238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dirty="0" smtClean="0">
                <a:latin typeface="Arial" charset="0"/>
                <a:cs typeface="Arial" charset="0"/>
              </a:rPr>
              <a:t>3Dc improvement example</a:t>
            </a:r>
          </a:p>
        </p:txBody>
      </p:sp>
      <p:pic>
        <p:nvPicPr>
          <p:cNvPr id="6758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14425" y="933450"/>
            <a:ext cx="6908800" cy="38862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676650" y="977900"/>
            <a:ext cx="4279900" cy="2860676"/>
            <a:chOff x="3676650" y="977900"/>
            <a:chExt cx="4279900" cy="2860676"/>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050" y="977900"/>
              <a:ext cx="2095500" cy="1320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676650" y="3257550"/>
              <a:ext cx="990600" cy="581025"/>
            </a:xfrm>
            <a:prstGeom prst="rect">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Connector 7"/>
            <p:cNvCxnSpPr/>
            <p:nvPr/>
          </p:nvCxnSpPr>
          <p:spPr>
            <a:xfrm flipV="1">
              <a:off x="3676650" y="977900"/>
              <a:ext cx="2184400" cy="227965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4667250" y="2298700"/>
              <a:ext cx="3289300" cy="153987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3" name="Footer Placeholder 2"/>
          <p:cNvSpPr>
            <a:spLocks noGrp="1"/>
          </p:cNvSpPr>
          <p:nvPr>
            <p:ph type="ftr" sz="quarter" idx="11"/>
          </p:nvPr>
        </p:nvSpPr>
        <p:spPr/>
        <p:txBody>
          <a:bodyPr/>
          <a:lstStyle/>
          <a:p>
            <a:pPr>
              <a:defRPr/>
            </a:pPr>
            <a:r>
              <a:rPr lang="en-US" smtClean="0"/>
              <a:t>Advances in Real-Time Rendering Course Siggraph 2010, Los Angeles, CA</a:t>
            </a:r>
            <a:endParaRPr lang="en-US"/>
          </a:p>
        </p:txBody>
      </p:sp>
      <p:sp>
        <p:nvSpPr>
          <p:cNvPr id="2" name="TextBox 1"/>
          <p:cNvSpPr txBox="1"/>
          <p:nvPr/>
        </p:nvSpPr>
        <p:spPr>
          <a:xfrm>
            <a:off x="1114425" y="942975"/>
            <a:ext cx="4777270" cy="523220"/>
          </a:xfrm>
          <a:prstGeom prst="rect">
            <a:avLst/>
          </a:prstGeom>
          <a:noFill/>
        </p:spPr>
        <p:txBody>
          <a:bodyPr wrap="none" rtlCol="0">
            <a:spAutoFit/>
          </a:bodyPr>
          <a:lstStyle/>
          <a:p>
            <a:r>
              <a:rPr lang="en-US" sz="2800" b="1" dirty="0" smtClean="0">
                <a:solidFill>
                  <a:schemeClr val="bg1"/>
                </a:solidFill>
                <a:effectLst>
                  <a:outerShdw blurRad="38100" dist="38100" dir="2700000" algn="tl">
                    <a:srgbClr val="000000">
                      <a:alpha val="43137"/>
                    </a:srgbClr>
                  </a:outerShdw>
                </a:effectLst>
              </a:rPr>
              <a:t>“Ground truth” (RGBA16F)</a:t>
            </a:r>
            <a:endParaRPr lang="en-GB"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57200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dirty="0" smtClean="0">
                <a:latin typeface="Arial" charset="0"/>
                <a:cs typeface="Arial" charset="0"/>
              </a:rPr>
              <a:t>3Dc improvement example</a:t>
            </a:r>
          </a:p>
        </p:txBody>
      </p:sp>
      <p:pic>
        <p:nvPicPr>
          <p:cNvPr id="67589" name="Picture 5" descr="F:\~SIGGraph10\Advanced Real-time rendering\2. 3DC\Screenshots\new chrome car\o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933450"/>
            <a:ext cx="6908800" cy="3886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14425" y="942975"/>
            <a:ext cx="3999813" cy="523220"/>
          </a:xfrm>
          <a:prstGeom prst="rect">
            <a:avLst/>
          </a:prstGeom>
          <a:noFill/>
        </p:spPr>
        <p:txBody>
          <a:bodyPr wrap="none" rtlCol="0">
            <a:spAutoFit/>
          </a:bodyPr>
          <a:lstStyle/>
          <a:p>
            <a:r>
              <a:rPr lang="en-US" sz="2800" b="1" dirty="0" smtClean="0">
                <a:solidFill>
                  <a:schemeClr val="bg1"/>
                </a:solidFill>
                <a:effectLst>
                  <a:outerShdw blurRad="38100" dist="38100" dir="2700000" algn="tl">
                    <a:srgbClr val="000000">
                      <a:alpha val="43137"/>
                    </a:srgbClr>
                  </a:outerShdw>
                </a:effectLst>
              </a:rPr>
              <a:t>Common 3Dc encoder</a:t>
            </a:r>
            <a:endParaRPr lang="en-GB" sz="2800" b="1" dirty="0">
              <a:solidFill>
                <a:schemeClr val="bg1"/>
              </a:solidFill>
              <a:effectLst>
                <a:outerShdw blurRad="38100" dist="38100" dir="2700000" algn="tl">
                  <a:srgbClr val="000000">
                    <a:alpha val="43137"/>
                  </a:srgbClr>
                </a:outerShdw>
              </a:effectLst>
            </a:endParaRPr>
          </a:p>
        </p:txBody>
      </p:sp>
      <p:grpSp>
        <p:nvGrpSpPr>
          <p:cNvPr id="10" name="Group 9"/>
          <p:cNvGrpSpPr/>
          <p:nvPr/>
        </p:nvGrpSpPr>
        <p:grpSpPr>
          <a:xfrm>
            <a:off x="3676650" y="977900"/>
            <a:ext cx="4279900" cy="2860676"/>
            <a:chOff x="3676650" y="977900"/>
            <a:chExt cx="4279900" cy="2860676"/>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050" y="977900"/>
              <a:ext cx="2095500" cy="1320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3676650" y="3257550"/>
              <a:ext cx="990600" cy="581025"/>
            </a:xfrm>
            <a:prstGeom prst="rect">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6" name="Straight Connector 5"/>
            <p:cNvCxnSpPr/>
            <p:nvPr/>
          </p:nvCxnSpPr>
          <p:spPr>
            <a:xfrm flipV="1">
              <a:off x="3676650" y="977900"/>
              <a:ext cx="2184400" cy="227965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4667250" y="2298700"/>
              <a:ext cx="3289300" cy="153987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5" name="Footer Placeholder 4"/>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1555203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a:xfrm>
            <a:off x="428625" y="1598613"/>
            <a:ext cx="8458200" cy="1101725"/>
          </a:xfrm>
        </p:spPr>
        <p:txBody>
          <a:bodyPr/>
          <a:lstStyle/>
          <a:p>
            <a:r>
              <a:rPr lang="en-GB" dirty="0"/>
              <a:t>CryENGINE 3: </a:t>
            </a:r>
            <a:r>
              <a:rPr lang="en-GB" b="0" dirty="0" smtClean="0"/>
              <a:t/>
            </a:r>
            <a:br>
              <a:rPr lang="en-GB" b="0" dirty="0" smtClean="0"/>
            </a:br>
            <a:r>
              <a:rPr lang="en-GB" b="0" i="1" dirty="0"/>
              <a:t>r</a:t>
            </a:r>
            <a:r>
              <a:rPr lang="en-GB" b="0" i="1" dirty="0" smtClean="0"/>
              <a:t>eaching </a:t>
            </a:r>
            <a:r>
              <a:rPr lang="en-GB" b="0" i="1" dirty="0"/>
              <a:t>the </a:t>
            </a:r>
            <a:r>
              <a:rPr lang="en-GB" b="0" i="1" dirty="0" smtClean="0"/>
              <a:t>speed </a:t>
            </a:r>
            <a:r>
              <a:rPr lang="en-GB" b="0" i="1" dirty="0"/>
              <a:t>of </a:t>
            </a:r>
            <a:r>
              <a:rPr lang="en-GB" b="0" i="1" dirty="0" smtClean="0"/>
              <a:t>light</a:t>
            </a:r>
            <a:endParaRPr lang="en-US" i="1" dirty="0" smtClean="0">
              <a:solidFill>
                <a:srgbClr val="FF0000"/>
              </a:solidFill>
              <a:latin typeface="Arial" charset="0"/>
              <a:cs typeface="Arial" charset="0"/>
            </a:endParaRPr>
          </a:p>
        </p:txBody>
      </p:sp>
      <p:sp>
        <p:nvSpPr>
          <p:cNvPr id="3" name="Subtitle 2"/>
          <p:cNvSpPr>
            <a:spLocks noGrp="1"/>
          </p:cNvSpPr>
          <p:nvPr>
            <p:ph type="subTitle" idx="1"/>
          </p:nvPr>
        </p:nvSpPr>
        <p:spPr>
          <a:xfrm>
            <a:off x="1371600" y="3295650"/>
            <a:ext cx="6400800" cy="933450"/>
          </a:xfrm>
        </p:spPr>
        <p:txBody>
          <a:bodyPr/>
          <a:lstStyle/>
          <a:p>
            <a:pPr>
              <a:defRPr/>
            </a:pPr>
            <a:r>
              <a:rPr lang="en-US" sz="2000" dirty="0" smtClean="0"/>
              <a:t>Anton Kaplanyan</a:t>
            </a:r>
          </a:p>
          <a:p>
            <a:pPr>
              <a:defRPr/>
            </a:pPr>
            <a:r>
              <a:rPr lang="en-US" sz="1600" dirty="0" smtClean="0"/>
              <a:t>Lead researcher at Crytek</a:t>
            </a:r>
            <a:endParaRPr lang="en-US" sz="1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dirty="0" smtClean="0">
                <a:latin typeface="Arial" charset="0"/>
                <a:cs typeface="Arial" charset="0"/>
              </a:rPr>
              <a:t>3Dc improvement example</a:t>
            </a:r>
          </a:p>
        </p:txBody>
      </p:sp>
      <p:pic>
        <p:nvPicPr>
          <p:cNvPr id="6758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14425" y="933450"/>
            <a:ext cx="6908800" cy="3886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14425" y="942975"/>
            <a:ext cx="4100803" cy="523220"/>
          </a:xfrm>
          <a:prstGeom prst="rect">
            <a:avLst/>
          </a:prstGeom>
          <a:noFill/>
        </p:spPr>
        <p:txBody>
          <a:bodyPr wrap="none" rtlCol="0">
            <a:spAutoFit/>
          </a:bodyPr>
          <a:lstStyle/>
          <a:p>
            <a:r>
              <a:rPr lang="en-US" sz="2800" b="1" dirty="0" smtClean="0">
                <a:solidFill>
                  <a:schemeClr val="bg1"/>
                </a:solidFill>
                <a:effectLst>
                  <a:outerShdw blurRad="38100" dist="38100" dir="2700000" algn="tl">
                    <a:srgbClr val="000000">
                      <a:alpha val="43137"/>
                    </a:srgbClr>
                  </a:outerShdw>
                </a:effectLst>
              </a:rPr>
              <a:t>Proposed 3Dc encoder</a:t>
            </a:r>
            <a:endParaRPr lang="en-GB" sz="2800" b="1" dirty="0">
              <a:solidFill>
                <a:schemeClr val="bg1"/>
              </a:solidFill>
              <a:effectLst>
                <a:outerShdw blurRad="38100" dist="38100" dir="2700000" algn="tl">
                  <a:srgbClr val="000000">
                    <a:alpha val="43137"/>
                  </a:srgbClr>
                </a:outerShdw>
              </a:effectLst>
            </a:endParaRPr>
          </a:p>
        </p:txBody>
      </p:sp>
      <p:grpSp>
        <p:nvGrpSpPr>
          <p:cNvPr id="5" name="Group 4"/>
          <p:cNvGrpSpPr/>
          <p:nvPr/>
        </p:nvGrpSpPr>
        <p:grpSpPr>
          <a:xfrm>
            <a:off x="3676650" y="977900"/>
            <a:ext cx="4279900" cy="2860676"/>
            <a:chOff x="3676650" y="977900"/>
            <a:chExt cx="4279900" cy="2860676"/>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050" y="977900"/>
              <a:ext cx="2095500" cy="1320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676650" y="3257550"/>
              <a:ext cx="990600" cy="581025"/>
            </a:xfrm>
            <a:prstGeom prst="rect">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Connector 7"/>
            <p:cNvCxnSpPr/>
            <p:nvPr/>
          </p:nvCxnSpPr>
          <p:spPr>
            <a:xfrm flipV="1">
              <a:off x="3676650" y="977900"/>
              <a:ext cx="2184400" cy="227965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4667250" y="2298700"/>
              <a:ext cx="3289300" cy="153987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3" name="Footer Placeholder 2"/>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38678140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improvements</a:t>
            </a:r>
            <a:endParaRPr lang="en-US" dirty="0"/>
          </a:p>
        </p:txBody>
      </p:sp>
      <p:sp>
        <p:nvSpPr>
          <p:cNvPr id="3" name="Footer Placeholder 2"/>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3167305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latin typeface="Arial" charset="0"/>
                <a:cs typeface="Arial" charset="0"/>
              </a:rPr>
              <a:t>Occlusion culling</a:t>
            </a:r>
          </a:p>
        </p:txBody>
      </p:sp>
      <p:sp>
        <p:nvSpPr>
          <p:cNvPr id="16387" name="Content Placeholder 2"/>
          <p:cNvSpPr>
            <a:spLocks noGrp="1"/>
          </p:cNvSpPr>
          <p:nvPr>
            <p:ph idx="1"/>
          </p:nvPr>
        </p:nvSpPr>
        <p:spPr>
          <a:xfrm>
            <a:off x="457200" y="1200150"/>
            <a:ext cx="8441140" cy="3672101"/>
          </a:xfrm>
        </p:spPr>
        <p:txBody>
          <a:bodyPr/>
          <a:lstStyle/>
          <a:p>
            <a:r>
              <a:rPr lang="en-US" dirty="0" smtClean="0">
                <a:latin typeface="Arial" charset="0"/>
                <a:ea typeface="ＭＳ Ｐゴシック" pitchFamily="34" charset="-128"/>
                <a:cs typeface="Arial" charset="0"/>
              </a:rPr>
              <a:t>Use software z-buffer (aka coverage buffer)</a:t>
            </a:r>
          </a:p>
          <a:p>
            <a:pPr lvl="1"/>
            <a:r>
              <a:rPr lang="en-US" dirty="0" smtClean="0">
                <a:latin typeface="Arial" charset="0"/>
                <a:ea typeface="ＭＳ Ｐゴシック" pitchFamily="34" charset="-128"/>
                <a:cs typeface="Arial" charset="0"/>
              </a:rPr>
              <a:t>Downscale previous frame’s z buffer on consoles</a:t>
            </a:r>
          </a:p>
          <a:p>
            <a:pPr lvl="2"/>
            <a:r>
              <a:rPr lang="en-US" dirty="0" smtClean="0">
                <a:latin typeface="Arial" charset="0"/>
                <a:ea typeface="ＭＳ Ｐゴシック" pitchFamily="34" charset="-128"/>
                <a:cs typeface="Arial" charset="0"/>
              </a:rPr>
              <a:t>Use conservative occlusion to avoid false culling</a:t>
            </a:r>
          </a:p>
          <a:p>
            <a:pPr lvl="1"/>
            <a:r>
              <a:rPr lang="en-US" dirty="0" smtClean="0">
                <a:latin typeface="Arial" charset="0"/>
                <a:ea typeface="ＭＳ Ｐゴシック" pitchFamily="34" charset="-128"/>
                <a:cs typeface="Arial" charset="0"/>
              </a:rPr>
              <a:t>Create mips and use hierarchical occlusion culling</a:t>
            </a:r>
          </a:p>
          <a:p>
            <a:pPr lvl="2"/>
            <a:r>
              <a:rPr lang="en-US" dirty="0" smtClean="0">
                <a:latin typeface="Arial" charset="0"/>
                <a:ea typeface="ＭＳ Ｐゴシック" pitchFamily="34" charset="-128"/>
                <a:cs typeface="Arial" charset="0"/>
              </a:rPr>
              <a:t>Similar to Zcull and Hi-Z techniques</a:t>
            </a:r>
          </a:p>
          <a:p>
            <a:pPr lvl="2"/>
            <a:r>
              <a:rPr lang="en-US" dirty="0" smtClean="0">
                <a:latin typeface="Arial" charset="0"/>
                <a:ea typeface="ＭＳ Ｐゴシック" pitchFamily="34" charset="-128"/>
                <a:cs typeface="Arial" charset="0"/>
              </a:rPr>
              <a:t>Use AABBs and OOBBs to test for occlusion</a:t>
            </a:r>
          </a:p>
          <a:p>
            <a:pPr lvl="1"/>
            <a:r>
              <a:rPr lang="en-US" dirty="0" smtClean="0">
                <a:latin typeface="Arial" charset="0"/>
                <a:ea typeface="ＭＳ Ｐゴシック" pitchFamily="34" charset="-128"/>
                <a:cs typeface="Arial" charset="0"/>
              </a:rPr>
              <a:t>On PC: place occluders manually and rasterize on CPU</a:t>
            </a:r>
          </a:p>
          <a:p>
            <a:pPr lvl="2"/>
            <a:r>
              <a:rPr lang="en-US" dirty="0" smtClean="0">
                <a:latin typeface="Arial" charset="0"/>
                <a:ea typeface="ＭＳ Ｐゴシック" pitchFamily="34" charset="-128"/>
                <a:cs typeface="Arial" charset="0"/>
              </a:rPr>
              <a:t>CPU</a:t>
            </a:r>
            <a:r>
              <a:rPr lang="en-US" dirty="0" smtClean="0">
                <a:latin typeface="Arial"/>
                <a:ea typeface="ＭＳ Ｐゴシック" pitchFamily="34" charset="-128"/>
                <a:cs typeface="Arial"/>
              </a:rPr>
              <a:t>↔GPU latency makes z buffer useless for culling</a:t>
            </a:r>
            <a:endParaRPr lang="en-US" dirty="0" smtClean="0">
              <a:latin typeface="Arial" charset="0"/>
              <a:ea typeface="ＭＳ Ｐゴシック" pitchFamily="34" charset="-128"/>
              <a:cs typeface="Arial" charset="0"/>
            </a:endParaRPr>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42677729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smtClean="0">
                <a:latin typeface="Arial" charset="0"/>
                <a:cs typeface="Arial" charset="0"/>
              </a:rPr>
              <a:t>SSAO improvements</a:t>
            </a:r>
          </a:p>
        </p:txBody>
      </p:sp>
      <p:sp>
        <p:nvSpPr>
          <p:cNvPr id="17411" name="Content Placeholder 2"/>
          <p:cNvSpPr>
            <a:spLocks noGrp="1"/>
          </p:cNvSpPr>
          <p:nvPr>
            <p:ph idx="1"/>
          </p:nvPr>
        </p:nvSpPr>
        <p:spPr>
          <a:xfrm>
            <a:off x="457200" y="1063626"/>
            <a:ext cx="8607425" cy="3904160"/>
          </a:xfrm>
        </p:spPr>
        <p:txBody>
          <a:bodyPr/>
          <a:lstStyle/>
          <a:p>
            <a:r>
              <a:rPr lang="de-DE" dirty="0" smtClean="0">
                <a:latin typeface="Arial" charset="0"/>
                <a:ea typeface="ＭＳ Ｐゴシック" pitchFamily="34" charset="-128"/>
                <a:cs typeface="Arial" charset="0"/>
              </a:rPr>
              <a:t>Encode depth as 2 channel 16-bits value [0;1]</a:t>
            </a:r>
          </a:p>
          <a:p>
            <a:pPr lvl="1"/>
            <a:r>
              <a:rPr lang="de-DE" dirty="0" smtClean="0">
                <a:latin typeface="Arial" charset="0"/>
                <a:ea typeface="ＭＳ Ｐゴシック" pitchFamily="34" charset="-128"/>
                <a:cs typeface="Arial" charset="0"/>
              </a:rPr>
              <a:t>Linear detph as a rational: depth=x+y/255</a:t>
            </a:r>
          </a:p>
          <a:p>
            <a:r>
              <a:rPr lang="de-DE" dirty="0">
                <a:latin typeface="Arial" charset="0"/>
                <a:ea typeface="ＭＳ Ｐゴシック" pitchFamily="34" charset="-128"/>
                <a:cs typeface="Arial" charset="0"/>
              </a:rPr>
              <a:t>Compute SSAO in </a:t>
            </a:r>
            <a:r>
              <a:rPr lang="de-DE" dirty="0" smtClean="0">
                <a:latin typeface="Arial" charset="0"/>
                <a:ea typeface="ＭＳ Ｐゴシック" pitchFamily="34" charset="-128"/>
                <a:cs typeface="Arial" charset="0"/>
              </a:rPr>
              <a:t>half screen resolution</a:t>
            </a:r>
            <a:endParaRPr lang="de-DE" dirty="0">
              <a:latin typeface="Arial" charset="0"/>
              <a:ea typeface="ＭＳ Ｐゴシック" pitchFamily="34" charset="-128"/>
              <a:cs typeface="Arial" charset="0"/>
            </a:endParaRPr>
          </a:p>
          <a:p>
            <a:pPr lvl="1"/>
            <a:r>
              <a:rPr lang="de-DE" dirty="0" smtClean="0">
                <a:latin typeface="Arial" charset="0"/>
                <a:ea typeface="ＭＳ Ｐゴシック" pitchFamily="34" charset="-128"/>
                <a:cs typeface="Arial" charset="0"/>
              </a:rPr>
              <a:t>Render SSAO into the same RT (another channel)</a:t>
            </a:r>
          </a:p>
          <a:p>
            <a:pPr lvl="1"/>
            <a:r>
              <a:rPr lang="de-DE" dirty="0" smtClean="0">
                <a:latin typeface="Arial" charset="0"/>
                <a:ea typeface="ＭＳ Ｐゴシック" pitchFamily="34" charset="-128"/>
                <a:cs typeface="Arial" charset="0"/>
              </a:rPr>
              <a:t>Bilateral blur fetches SSAO and depth at once</a:t>
            </a:r>
          </a:p>
          <a:p>
            <a:r>
              <a:rPr lang="de-DE" dirty="0" smtClean="0">
                <a:latin typeface="Arial" charset="0"/>
                <a:ea typeface="ＭＳ Ｐゴシック" pitchFamily="34" charset="-128"/>
                <a:cs typeface="Arial" charset="0"/>
              </a:rPr>
              <a:t>Volumetric Obscurrance [LS10] with </a:t>
            </a:r>
            <a:r>
              <a:rPr lang="de-DE" b="1" dirty="0" smtClean="0">
                <a:latin typeface="Arial" charset="0"/>
                <a:ea typeface="ＭＳ Ｐゴシック" pitchFamily="34" charset="-128"/>
                <a:cs typeface="Arial" charset="0"/>
              </a:rPr>
              <a:t>4</a:t>
            </a:r>
            <a:r>
              <a:rPr lang="de-DE" dirty="0" smtClean="0">
                <a:latin typeface="Arial" charset="0"/>
                <a:ea typeface="ＭＳ Ｐゴシック" pitchFamily="34" charset="-128"/>
                <a:cs typeface="Arial" charset="0"/>
              </a:rPr>
              <a:t>(!) samples</a:t>
            </a:r>
          </a:p>
          <a:p>
            <a:r>
              <a:rPr lang="de-DE" dirty="0" smtClean="0">
                <a:latin typeface="Arial" charset="0"/>
                <a:ea typeface="ＭＳ Ｐゴシック" pitchFamily="34" charset="-128"/>
                <a:cs typeface="Arial" charset="0"/>
              </a:rPr>
              <a:t>Temporal accumulation with simple reprojection</a:t>
            </a:r>
          </a:p>
          <a:p>
            <a:r>
              <a:rPr lang="de-DE" dirty="0" smtClean="0">
                <a:latin typeface="Arial" charset="0"/>
                <a:ea typeface="ＭＳ Ｐゴシック" pitchFamily="34" charset="-128"/>
                <a:cs typeface="Arial" charset="0"/>
              </a:rPr>
              <a:t>Total performance: </a:t>
            </a:r>
            <a:r>
              <a:rPr lang="de-DE" b="1" dirty="0" smtClean="0">
                <a:latin typeface="Arial" charset="0"/>
                <a:ea typeface="ＭＳ Ｐゴシック" pitchFamily="34" charset="-128"/>
                <a:cs typeface="Arial" charset="0"/>
              </a:rPr>
              <a:t>1</a:t>
            </a:r>
            <a:r>
              <a:rPr lang="de-DE" dirty="0" smtClean="0">
                <a:latin typeface="Arial" charset="0"/>
                <a:ea typeface="ＭＳ Ｐゴシック" pitchFamily="34" charset="-128"/>
                <a:cs typeface="Arial" charset="0"/>
              </a:rPr>
              <a:t>ms on X360, </a:t>
            </a:r>
            <a:r>
              <a:rPr lang="de-DE" b="1" dirty="0" smtClean="0">
                <a:latin typeface="Arial" charset="0"/>
                <a:ea typeface="ＭＳ Ｐゴシック" pitchFamily="34" charset="-128"/>
                <a:cs typeface="Arial" charset="0"/>
              </a:rPr>
              <a:t>1.2</a:t>
            </a:r>
            <a:r>
              <a:rPr lang="de-DE" dirty="0" smtClean="0">
                <a:latin typeface="Arial" charset="0"/>
                <a:ea typeface="ＭＳ Ｐゴシック" pitchFamily="34" charset="-128"/>
                <a:cs typeface="Arial" charset="0"/>
              </a:rPr>
              <a:t>ms on PS3</a:t>
            </a:r>
          </a:p>
        </p:txBody>
      </p:sp>
      <p:sp>
        <p:nvSpPr>
          <p:cNvPr id="2" name="Footer Placeholder 1"/>
          <p:cNvSpPr>
            <a:spLocks noGrp="1"/>
          </p:cNvSpPr>
          <p:nvPr>
            <p:ph type="ftr" sz="quarter" idx="11"/>
          </p:nvPr>
        </p:nvSpPr>
        <p:spPr/>
        <p:txBody>
          <a:bodyPr/>
          <a:lstStyle/>
          <a:p>
            <a:pPr>
              <a:defRPr/>
            </a:pPr>
            <a:r>
              <a:rPr lang="en-US" dirty="0" smtClean="0"/>
              <a:t>Advances in Real-Time Rendering Course Siggraph 2010, Los Angeles, CA</a:t>
            </a:r>
            <a:endParaRPr lang="en-US" dirty="0"/>
          </a:p>
        </p:txBody>
      </p:sp>
    </p:spTree>
    <p:extLst>
      <p:ext uri="{BB962C8B-B14F-4D97-AF65-F5344CB8AC3E}">
        <p14:creationId xmlns:p14="http://schemas.microsoft.com/office/powerpoint/2010/main" val="5186066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dirty="0" smtClean="0"/>
              <a:t>Advances in Real-Time Rendering Course Siggraph 2010, Los Angeles, CA</a:t>
            </a:r>
            <a:endParaRPr lang="en-US" dirty="0"/>
          </a:p>
        </p:txBody>
      </p:sp>
      <p:sp>
        <p:nvSpPr>
          <p:cNvPr id="4" name="Title 3"/>
          <p:cNvSpPr>
            <a:spLocks noGrp="1"/>
          </p:cNvSpPr>
          <p:nvPr>
            <p:ph type="title"/>
          </p:nvPr>
        </p:nvSpPr>
        <p:spPr/>
        <p:txBody>
          <a:bodyPr/>
          <a:lstStyle/>
          <a:p>
            <a:r>
              <a:rPr lang="en-US" dirty="0" smtClean="0"/>
              <a:t>Improvements examples on consoles</a:t>
            </a:r>
            <a:endParaRPr lang="en-GB" dirty="0"/>
          </a:p>
        </p:txBody>
      </p:sp>
      <p:grpSp>
        <p:nvGrpSpPr>
          <p:cNvPr id="12" name="Group 11"/>
          <p:cNvGrpSpPr/>
          <p:nvPr/>
        </p:nvGrpSpPr>
        <p:grpSpPr>
          <a:xfrm>
            <a:off x="813459" y="902090"/>
            <a:ext cx="7398330" cy="3825706"/>
            <a:chOff x="813458" y="843097"/>
            <a:chExt cx="7398330" cy="3825706"/>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459" y="843097"/>
              <a:ext cx="3699165" cy="19098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458" y="2757470"/>
              <a:ext cx="3699165" cy="191133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2624" y="843097"/>
              <a:ext cx="3699164" cy="191285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2624" y="2755950"/>
              <a:ext cx="3699164" cy="1912853"/>
            </a:xfrm>
            <a:prstGeom prst="rect">
              <a:avLst/>
            </a:prstGeom>
          </p:spPr>
        </p:pic>
        <p:sp>
          <p:nvSpPr>
            <p:cNvPr id="11" name="TextBox 10"/>
            <p:cNvSpPr txBox="1"/>
            <p:nvPr/>
          </p:nvSpPr>
          <p:spPr>
            <a:xfrm>
              <a:off x="813458" y="843097"/>
              <a:ext cx="2441694"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Old SSAO technique</a:t>
              </a:r>
              <a:endParaRPr lang="en-GB" b="1"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4512623" y="843097"/>
              <a:ext cx="3095719"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Improved SSAO technique</a:t>
              </a:r>
              <a:endParaRPr lang="en-GB"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5533792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88" y="1547599"/>
            <a:ext cx="2706325" cy="2699368"/>
          </a:xfrm>
          <a:prstGeom prst="rect">
            <a:avLst/>
          </a:prstGeom>
        </p:spPr>
      </p:pic>
      <p:sp>
        <p:nvSpPr>
          <p:cNvPr id="19458" name="Title 1"/>
          <p:cNvSpPr>
            <a:spLocks noGrp="1"/>
          </p:cNvSpPr>
          <p:nvPr>
            <p:ph type="title"/>
          </p:nvPr>
        </p:nvSpPr>
        <p:spPr/>
        <p:txBody>
          <a:bodyPr/>
          <a:lstStyle/>
          <a:p>
            <a:r>
              <a:rPr lang="en-US" dirty="0" smtClean="0">
                <a:latin typeface="Arial" charset="0"/>
                <a:cs typeface="Arial" charset="0"/>
              </a:rPr>
              <a:t>Color grading</a:t>
            </a:r>
          </a:p>
        </p:txBody>
      </p:sp>
      <p:sp>
        <p:nvSpPr>
          <p:cNvPr id="19459" name="Content Placeholder 2"/>
          <p:cNvSpPr>
            <a:spLocks noGrp="1"/>
          </p:cNvSpPr>
          <p:nvPr>
            <p:ph idx="1"/>
          </p:nvPr>
        </p:nvSpPr>
        <p:spPr/>
        <p:txBody>
          <a:bodyPr/>
          <a:lstStyle/>
          <a:p>
            <a:r>
              <a:rPr lang="de-DE" dirty="0" smtClean="0">
                <a:latin typeface="Arial" charset="0"/>
                <a:ea typeface="ＭＳ Ｐゴシック" pitchFamily="34" charset="-128"/>
                <a:cs typeface="Arial" charset="0"/>
              </a:rPr>
              <a:t>Bake </a:t>
            </a:r>
            <a:r>
              <a:rPr lang="de-DE" dirty="0">
                <a:latin typeface="Arial" charset="0"/>
                <a:ea typeface="ＭＳ Ｐゴシック" pitchFamily="34" charset="-128"/>
                <a:cs typeface="Arial" charset="0"/>
              </a:rPr>
              <a:t>all global color </a:t>
            </a:r>
            <a:r>
              <a:rPr lang="de-DE" dirty="0" smtClean="0">
                <a:latin typeface="Arial" charset="0"/>
                <a:ea typeface="ＭＳ Ｐゴシック" pitchFamily="34" charset="-128"/>
                <a:cs typeface="Arial" charset="0"/>
              </a:rPr>
              <a:t>transformations </a:t>
            </a:r>
            <a:br>
              <a:rPr lang="de-DE" dirty="0" smtClean="0">
                <a:latin typeface="Arial" charset="0"/>
                <a:ea typeface="ＭＳ Ｐゴシック" pitchFamily="34" charset="-128"/>
                <a:cs typeface="Arial" charset="0"/>
              </a:rPr>
            </a:br>
            <a:r>
              <a:rPr lang="de-DE" dirty="0" smtClean="0">
                <a:latin typeface="Arial" charset="0"/>
                <a:ea typeface="ＭＳ Ｐゴシック" pitchFamily="34" charset="-128"/>
                <a:cs typeface="Arial" charset="0"/>
              </a:rPr>
              <a:t>into 3D LUT</a:t>
            </a:r>
            <a:r>
              <a:rPr lang="en-US" dirty="0">
                <a:latin typeface="Arial" charset="0"/>
                <a:ea typeface="ＭＳ Ｐゴシック" pitchFamily="34" charset="-128"/>
                <a:cs typeface="Arial" charset="0"/>
              </a:rPr>
              <a:t> [SELAN07] </a:t>
            </a:r>
            <a:endParaRPr lang="de-DE" dirty="0">
              <a:latin typeface="Arial" charset="0"/>
              <a:ea typeface="ＭＳ Ｐゴシック" pitchFamily="34" charset="-128"/>
              <a:cs typeface="Arial" charset="0"/>
            </a:endParaRPr>
          </a:p>
          <a:p>
            <a:pPr lvl="1"/>
            <a:r>
              <a:rPr lang="de-DE" dirty="0" smtClean="0">
                <a:latin typeface="Arial" charset="0"/>
                <a:ea typeface="ＭＳ Ｐゴシック" pitchFamily="34" charset="-128"/>
                <a:cs typeface="Arial" charset="0"/>
              </a:rPr>
              <a:t>16x16x16 LUT proved to be enough</a:t>
            </a:r>
          </a:p>
          <a:p>
            <a:r>
              <a:rPr lang="de-DE" dirty="0" smtClean="0">
                <a:latin typeface="Arial" charset="0"/>
                <a:ea typeface="ＭＳ Ｐゴシック" pitchFamily="34" charset="-128"/>
                <a:cs typeface="Arial" charset="0"/>
              </a:rPr>
              <a:t>Consoles: use h/w 3D texture</a:t>
            </a:r>
          </a:p>
          <a:p>
            <a:pPr lvl="1"/>
            <a:r>
              <a:rPr lang="de-DE" dirty="0" smtClean="0">
                <a:latin typeface="Arial" charset="0"/>
                <a:ea typeface="ＭＳ Ｐゴシック" pitchFamily="34" charset="-128"/>
                <a:cs typeface="Arial" charset="0"/>
              </a:rPr>
              <a:t>Color correction pass is one lookup</a:t>
            </a:r>
          </a:p>
          <a:p>
            <a:pPr lvl="2"/>
            <a:r>
              <a:rPr lang="de-DE" dirty="0" smtClean="0">
                <a:latin typeface="Arial" charset="0"/>
                <a:ea typeface="ＭＳ Ｐゴシック" pitchFamily="34" charset="-128"/>
                <a:cs typeface="Arial" charset="0"/>
              </a:rPr>
              <a:t>newColor = tex3D(LUT, oldColor)</a:t>
            </a:r>
          </a:p>
        </p:txBody>
      </p:sp>
    </p:spTree>
    <p:extLst>
      <p:ext uri="{BB962C8B-B14F-4D97-AF65-F5344CB8AC3E}">
        <p14:creationId xmlns:p14="http://schemas.microsoft.com/office/powerpoint/2010/main" val="19926483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smtClean="0">
                <a:latin typeface="Arial" charset="0"/>
                <a:cs typeface="Arial" charset="0"/>
              </a:rPr>
              <a:t>Color grading</a:t>
            </a:r>
          </a:p>
        </p:txBody>
      </p:sp>
      <p:sp>
        <p:nvSpPr>
          <p:cNvPr id="19459" name="Content Placeholder 2"/>
          <p:cNvSpPr>
            <a:spLocks noGrp="1"/>
          </p:cNvSpPr>
          <p:nvPr>
            <p:ph idx="1"/>
          </p:nvPr>
        </p:nvSpPr>
        <p:spPr>
          <a:xfrm>
            <a:off x="457200" y="1200150"/>
            <a:ext cx="8427308" cy="3394075"/>
          </a:xfrm>
        </p:spPr>
        <p:txBody>
          <a:bodyPr/>
          <a:lstStyle/>
          <a:p>
            <a:r>
              <a:rPr lang="de-DE" dirty="0" smtClean="0">
                <a:latin typeface="Arial" charset="0"/>
                <a:ea typeface="ＭＳ Ｐゴシック" pitchFamily="34" charset="-128"/>
                <a:cs typeface="Arial" charset="0"/>
              </a:rPr>
              <a:t>Use Adobe Photoshop as a color correction tool</a:t>
            </a:r>
          </a:p>
          <a:p>
            <a:r>
              <a:rPr lang="de-DE" dirty="0">
                <a:latin typeface="Arial" charset="0"/>
                <a:ea typeface="ＭＳ Ｐゴシック" pitchFamily="34" charset="-128"/>
                <a:cs typeface="Arial" charset="0"/>
              </a:rPr>
              <a:t>Read transformed color LUT from </a:t>
            </a:r>
            <a:r>
              <a:rPr lang="de-DE" dirty="0" smtClean="0">
                <a:latin typeface="Arial" charset="0"/>
                <a:ea typeface="ＭＳ Ｐゴシック" pitchFamily="34" charset="-128"/>
                <a:cs typeface="Arial" charset="0"/>
              </a:rPr>
              <a:t>Photoshop</a:t>
            </a:r>
            <a:endParaRPr lang="de-DE" dirty="0">
              <a:latin typeface="Arial" charset="0"/>
              <a:ea typeface="ＭＳ Ｐゴシック" pitchFamily="34" charset="-128"/>
              <a:cs typeface="Arial" charset="0"/>
            </a:endParaRPr>
          </a:p>
        </p:txBody>
      </p:sp>
      <p:pic>
        <p:nvPicPr>
          <p:cNvPr id="66562" name="Picture 2" descr="J:\~SIGGraph10\Advanced Real-time rendering\6. Other\Color charts\of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59" y="2288366"/>
            <a:ext cx="3248512" cy="2030320"/>
          </a:xfrm>
          <a:prstGeom prst="rect">
            <a:avLst/>
          </a:prstGeom>
          <a:noFill/>
          <a:extLst>
            <a:ext uri="{909E8E84-426E-40DD-AFC4-6F175D3DCCD1}">
              <a14:hiddenFill xmlns:a14="http://schemas.microsoft.com/office/drawing/2010/main">
                <a:solidFill>
                  <a:srgbClr val="FFFFFF"/>
                </a:solidFill>
              </a14:hiddenFill>
            </a:ext>
          </a:extLst>
        </p:spPr>
      </p:pic>
      <p:pic>
        <p:nvPicPr>
          <p:cNvPr id="66563" name="Picture 3" descr="J:\~SIGGraph10\Advanced Real-time rendering\6. Other\Color charts\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5508" y="2288366"/>
            <a:ext cx="3279745" cy="2049841"/>
          </a:xfrm>
          <a:prstGeom prst="rect">
            <a:avLst/>
          </a:prstGeom>
          <a:noFill/>
          <a:extLst>
            <a:ext uri="{909E8E84-426E-40DD-AFC4-6F175D3DCCD1}">
              <a14:hiddenFill xmlns:a14="http://schemas.microsoft.com/office/drawing/2010/main">
                <a:solidFill>
                  <a:srgbClr val="FFFFFF"/>
                </a:solidFill>
              </a14:hiddenFill>
            </a:ext>
          </a:extLst>
        </p:spPr>
      </p:pic>
      <p:pic>
        <p:nvPicPr>
          <p:cNvPr id="66564" name="Picture 4" descr="J:\~SIGGraph10\Advanced Real-time rendering\6. Other\Color charts\PS edit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2665" y="3058401"/>
            <a:ext cx="2902945" cy="1820029"/>
          </a:xfrm>
          <a:prstGeom prst="rect">
            <a:avLst/>
          </a:prstGeom>
          <a:noFill/>
          <a:extLst>
            <a:ext uri="{909E8E84-426E-40DD-AFC4-6F175D3DCCD1}">
              <a14:hiddenFill xmlns:a14="http://schemas.microsoft.com/office/drawing/2010/main">
                <a:solidFill>
                  <a:srgbClr val="FFFFFF"/>
                </a:solidFill>
              </a14:hiddenFill>
            </a:ext>
          </a:extLst>
        </p:spPr>
      </p:pic>
      <p:sp>
        <p:nvSpPr>
          <p:cNvPr id="4" name="Bent Arrow 3"/>
          <p:cNvSpPr/>
          <p:nvPr/>
        </p:nvSpPr>
        <p:spPr>
          <a:xfrm rot="10800000" flipH="1">
            <a:off x="1495168" y="4318684"/>
            <a:ext cx="1307497" cy="559745"/>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0" name="Bent Arrow 9"/>
          <p:cNvSpPr/>
          <p:nvPr/>
        </p:nvSpPr>
        <p:spPr>
          <a:xfrm rot="5400000" flipH="1">
            <a:off x="6209400" y="3834413"/>
            <a:ext cx="540221" cy="1547808"/>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5" name="TextBox 4"/>
          <p:cNvSpPr txBox="1"/>
          <p:nvPr/>
        </p:nvSpPr>
        <p:spPr>
          <a:xfrm>
            <a:off x="279459" y="2288366"/>
            <a:ext cx="2135521"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CryENGINE 3</a:t>
            </a:r>
            <a:endParaRPr lang="en-GB" sz="2400" b="1"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5455508" y="2288365"/>
            <a:ext cx="2135521" cy="461665"/>
          </a:xfrm>
          <a:prstGeom prst="rect">
            <a:avLst/>
          </a:prstGeom>
          <a:noFill/>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CryENGINE 3</a:t>
            </a:r>
            <a:endParaRPr lang="en-GB" sz="2400"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2802665" y="3085480"/>
            <a:ext cx="2831224" cy="461665"/>
          </a:xfrm>
          <a:prstGeom prst="rect">
            <a:avLst/>
          </a:prstGeom>
          <a:noFill/>
        </p:spPr>
        <p:txBody>
          <a:bodyPr wrap="none" rtlCol="0">
            <a:spAutoFit/>
          </a:bodyPr>
          <a:lstStyle/>
          <a:p>
            <a:r>
              <a:rPr lang="en-US" sz="2400" b="1" dirty="0" smtClean="0">
                <a:solidFill>
                  <a:schemeClr val="bg1"/>
                </a:solidFill>
                <a:effectLst>
                  <a:outerShdw blurRad="139700" dir="2700000" algn="tl">
                    <a:srgbClr val="000000"/>
                  </a:outerShdw>
                </a:effectLst>
              </a:rPr>
              <a:t>Adobe Photoshop</a:t>
            </a:r>
            <a:endParaRPr lang="en-GB" sz="2400" b="1" dirty="0">
              <a:solidFill>
                <a:schemeClr val="bg1"/>
              </a:solidFill>
              <a:effectLst>
                <a:outerShdw blurRad="139700" dir="2700000" algn="tl">
                  <a:srgbClr val="000000"/>
                </a:outerShdw>
              </a:effectLst>
            </a:endParaRPr>
          </a:p>
        </p:txBody>
      </p:sp>
    </p:spTree>
    <p:extLst>
      <p:ext uri="{BB962C8B-B14F-4D97-AF65-F5344CB8AC3E}">
        <p14:creationId xmlns:p14="http://schemas.microsoft.com/office/powerpoint/2010/main" val="5558072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smtClean="0">
                <a:latin typeface="Arial" charset="0"/>
                <a:cs typeface="Arial" charset="0"/>
              </a:rPr>
              <a:t>Color chart example for Photoshop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394" y="924813"/>
            <a:ext cx="7560860" cy="4056086"/>
          </a:xfrm>
          <a:prstGeom prst="rect">
            <a:avLst/>
          </a:prstGeom>
        </p:spPr>
      </p:pic>
      <p:sp>
        <p:nvSpPr>
          <p:cNvPr id="3" name="Oval 2"/>
          <p:cNvSpPr/>
          <p:nvPr/>
        </p:nvSpPr>
        <p:spPr>
          <a:xfrm>
            <a:off x="7820168" y="4483289"/>
            <a:ext cx="620973" cy="579497"/>
          </a:xfrm>
          <a:prstGeom prst="ellipse">
            <a:avLst/>
          </a:prstGeom>
          <a:noFill/>
          <a:ln w="5715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8034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lstStyle/>
          <a:p>
            <a:pPr>
              <a:defRPr/>
            </a:pPr>
            <a:r>
              <a:rPr lang="en-US" dirty="0" smtClean="0"/>
              <a:t>Deferred pipeline</a:t>
            </a:r>
            <a:endParaRPr lang="en-GB" dirty="0"/>
          </a:p>
        </p:txBody>
      </p:sp>
      <p:sp>
        <p:nvSpPr>
          <p:cNvPr id="3" name="Footer Placeholder 2"/>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p:cNvGrpSpPr/>
          <p:nvPr/>
        </p:nvGrpSpPr>
        <p:grpSpPr>
          <a:xfrm>
            <a:off x="372798" y="914400"/>
            <a:ext cx="8228941" cy="3857625"/>
            <a:chOff x="150000" y="1007250"/>
            <a:chExt cx="9144000" cy="5143500"/>
          </a:xfrm>
        </p:grpSpPr>
        <p:pic>
          <p:nvPicPr>
            <p:cNvPr id="4" name="Picture 3" descr="Screenshot0000 1.jpg"/>
            <p:cNvPicPr>
              <a:picLocks noChangeAspect="1"/>
            </p:cNvPicPr>
            <p:nvPr/>
          </p:nvPicPr>
          <p:blipFill>
            <a:blip r:embed="rId3" cstate="print"/>
            <a:stretch>
              <a:fillRect/>
            </a:stretch>
          </p:blipFill>
          <p:spPr>
            <a:xfrm>
              <a:off x="150000" y="1007250"/>
              <a:ext cx="9144000" cy="5143500"/>
            </a:xfrm>
            <a:prstGeom prst="rect">
              <a:avLst/>
            </a:prstGeom>
          </p:spPr>
        </p:pic>
        <p:sp>
          <p:nvSpPr>
            <p:cNvPr id="6" name="TextBox 5"/>
            <p:cNvSpPr txBox="1"/>
            <p:nvPr/>
          </p:nvSpPr>
          <p:spPr>
            <a:xfrm>
              <a:off x="228600" y="1066801"/>
              <a:ext cx="5330305" cy="779700"/>
            </a:xfrm>
            <a:prstGeom prst="rect">
              <a:avLst/>
            </a:prstGeom>
            <a:noFill/>
          </p:spPr>
          <p:txBody>
            <a:bodyPr wrap="none" rtlCol="0">
              <a:spAutoFit/>
            </a:bodyPr>
            <a:lstStyle/>
            <a:p>
              <a:r>
                <a:rPr lang="en-US" sz="32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Scene in the Crysis 2 level</a:t>
              </a:r>
              <a:endParaRPr lang="de-DE" sz="32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grpSp>
      <p:sp>
        <p:nvSpPr>
          <p:cNvPr id="2" name="Title 1"/>
          <p:cNvSpPr>
            <a:spLocks noGrp="1"/>
          </p:cNvSpPr>
          <p:nvPr>
            <p:ph type="title"/>
          </p:nvPr>
        </p:nvSpPr>
        <p:spPr>
          <a:xfrm>
            <a:off x="457200" y="205978"/>
            <a:ext cx="8229600" cy="536972"/>
          </a:xfrm>
        </p:spPr>
        <p:txBody>
          <a:bodyPr/>
          <a:lstStyle/>
          <a:p>
            <a:r>
              <a:rPr lang="en-US" dirty="0" smtClean="0"/>
              <a:t>Why deferred lighting?</a:t>
            </a:r>
            <a:endParaRPr lang="de-DE" dirty="0"/>
          </a:p>
        </p:txBody>
      </p:sp>
      <p:sp>
        <p:nvSpPr>
          <p:cNvPr id="12" name="Footer Placeholder 1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917433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latin typeface="Arial" charset="0"/>
                <a:cs typeface="Arial" charset="0"/>
              </a:rPr>
              <a:t>Agenda</a:t>
            </a:r>
            <a:endParaRPr lang="en-GB" dirty="0" smtClean="0">
              <a:latin typeface="Arial" charset="0"/>
              <a:cs typeface="Arial" charset="0"/>
            </a:endParaRPr>
          </a:p>
        </p:txBody>
      </p:sp>
      <p:sp>
        <p:nvSpPr>
          <p:cNvPr id="15363" name="Content Placeholder 2"/>
          <p:cNvSpPr>
            <a:spLocks noGrp="1"/>
          </p:cNvSpPr>
          <p:nvPr>
            <p:ph idx="1"/>
          </p:nvPr>
        </p:nvSpPr>
        <p:spPr/>
        <p:txBody>
          <a:bodyPr/>
          <a:lstStyle/>
          <a:p>
            <a:r>
              <a:rPr lang="en-US" dirty="0" smtClean="0">
                <a:latin typeface="Arial" charset="0"/>
                <a:ea typeface="ＭＳ Ｐゴシック" pitchFamily="34" charset="-128"/>
                <a:cs typeface="Arial" charset="0"/>
              </a:rPr>
              <a:t>Texture compression improvements</a:t>
            </a:r>
          </a:p>
          <a:p>
            <a:r>
              <a:rPr lang="en-US" dirty="0" smtClean="0">
                <a:latin typeface="Arial" charset="0"/>
                <a:ea typeface="ＭＳ Ｐゴシック" pitchFamily="34" charset="-128"/>
                <a:cs typeface="Arial" charset="0"/>
              </a:rPr>
              <a:t>Several minor improvements</a:t>
            </a:r>
          </a:p>
          <a:p>
            <a:r>
              <a:rPr lang="en-US" dirty="0" smtClean="0">
                <a:latin typeface="Arial" charset="0"/>
                <a:ea typeface="ＭＳ Ｐゴシック" pitchFamily="34" charset="-128"/>
                <a:cs typeface="Arial" charset="0"/>
              </a:rPr>
              <a:t>Deferred shading improvements</a:t>
            </a:r>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p:cNvGrpSpPr/>
          <p:nvPr/>
        </p:nvGrpSpPr>
        <p:grpSpPr>
          <a:xfrm>
            <a:off x="372798" y="914400"/>
            <a:ext cx="8228941" cy="3857625"/>
            <a:chOff x="300000" y="1157250"/>
            <a:chExt cx="9144000" cy="5143500"/>
          </a:xfrm>
        </p:grpSpPr>
        <p:pic>
          <p:nvPicPr>
            <p:cNvPr id="5" name="Picture 4" descr="Screenshot0001 2.jpg"/>
            <p:cNvPicPr>
              <a:picLocks noChangeAspect="1"/>
            </p:cNvPicPr>
            <p:nvPr/>
          </p:nvPicPr>
          <p:blipFill>
            <a:blip r:embed="rId3" cstate="print"/>
            <a:stretch>
              <a:fillRect/>
            </a:stretch>
          </p:blipFill>
          <p:spPr>
            <a:xfrm>
              <a:off x="300000" y="1157250"/>
              <a:ext cx="9144000" cy="5143500"/>
            </a:xfrm>
            <a:prstGeom prst="rect">
              <a:avLst/>
            </a:prstGeom>
          </p:spPr>
        </p:pic>
        <p:sp>
          <p:nvSpPr>
            <p:cNvPr id="8" name="TextBox 7"/>
            <p:cNvSpPr txBox="1"/>
            <p:nvPr/>
          </p:nvSpPr>
          <p:spPr>
            <a:xfrm>
              <a:off x="381000" y="1219201"/>
              <a:ext cx="4168129" cy="779700"/>
            </a:xfrm>
            <a:prstGeom prst="rect">
              <a:avLst/>
            </a:prstGeom>
            <a:noFill/>
          </p:spPr>
          <p:txBody>
            <a:bodyPr wrap="none" rtlCol="0">
              <a:spAutoFit/>
            </a:bodyPr>
            <a:lstStyle/>
            <a:p>
              <a:r>
                <a:rPr lang="en-US" sz="32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Diffuse lighting term</a:t>
              </a:r>
              <a:endParaRPr lang="de-DE" sz="32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grpSp>
      <p:sp>
        <p:nvSpPr>
          <p:cNvPr id="2" name="Title 1"/>
          <p:cNvSpPr>
            <a:spLocks noGrp="1"/>
          </p:cNvSpPr>
          <p:nvPr>
            <p:ph type="title"/>
          </p:nvPr>
        </p:nvSpPr>
        <p:spPr>
          <a:xfrm>
            <a:off x="457200" y="205978"/>
            <a:ext cx="8229600" cy="536972"/>
          </a:xfrm>
        </p:spPr>
        <p:txBody>
          <a:bodyPr/>
          <a:lstStyle/>
          <a:p>
            <a:r>
              <a:rPr lang="en-US" dirty="0" smtClean="0"/>
              <a:t>Why deferred lighting?</a:t>
            </a:r>
            <a:endParaRPr lang="de-DE" dirty="0"/>
          </a:p>
        </p:txBody>
      </p:sp>
      <p:sp>
        <p:nvSpPr>
          <p:cNvPr id="12" name="Footer Placeholder 1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3775516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p:cNvGrpSpPr/>
          <p:nvPr/>
        </p:nvGrpSpPr>
        <p:grpSpPr>
          <a:xfrm>
            <a:off x="372798" y="914400"/>
            <a:ext cx="8228941" cy="3857625"/>
            <a:chOff x="304800" y="838200"/>
            <a:chExt cx="9144000" cy="5143500"/>
          </a:xfrm>
        </p:grpSpPr>
        <p:pic>
          <p:nvPicPr>
            <p:cNvPr id="3" name="Picture 2" descr="Screenshot0002 3.jpg"/>
            <p:cNvPicPr>
              <a:picLocks noChangeAspect="1"/>
            </p:cNvPicPr>
            <p:nvPr/>
          </p:nvPicPr>
          <p:blipFill>
            <a:blip r:embed="rId3" cstate="print"/>
            <a:stretch>
              <a:fillRect/>
            </a:stretch>
          </p:blipFill>
          <p:spPr>
            <a:xfrm>
              <a:off x="304800" y="838200"/>
              <a:ext cx="9144000" cy="5143500"/>
            </a:xfrm>
            <a:prstGeom prst="rect">
              <a:avLst/>
            </a:prstGeom>
          </p:spPr>
        </p:pic>
        <p:sp>
          <p:nvSpPr>
            <p:cNvPr id="10" name="TextBox 9"/>
            <p:cNvSpPr txBox="1"/>
            <p:nvPr/>
          </p:nvSpPr>
          <p:spPr>
            <a:xfrm>
              <a:off x="381000" y="914400"/>
              <a:ext cx="4511171" cy="779700"/>
            </a:xfrm>
            <a:prstGeom prst="rect">
              <a:avLst/>
            </a:prstGeom>
            <a:noFill/>
          </p:spPr>
          <p:txBody>
            <a:bodyPr wrap="none" rtlCol="0">
              <a:spAutoFit/>
            </a:bodyPr>
            <a:lstStyle/>
            <a:p>
              <a:r>
                <a:rPr lang="en-US" sz="32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Specular lighting term</a:t>
              </a:r>
              <a:endParaRPr lang="de-DE" sz="32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grpSp>
      <p:sp>
        <p:nvSpPr>
          <p:cNvPr id="2" name="Title 1"/>
          <p:cNvSpPr>
            <a:spLocks noGrp="1"/>
          </p:cNvSpPr>
          <p:nvPr>
            <p:ph type="title"/>
          </p:nvPr>
        </p:nvSpPr>
        <p:spPr>
          <a:xfrm>
            <a:off x="457200" y="205978"/>
            <a:ext cx="8229600" cy="536972"/>
          </a:xfrm>
        </p:spPr>
        <p:txBody>
          <a:bodyPr/>
          <a:lstStyle/>
          <a:p>
            <a:r>
              <a:rPr lang="en-US" dirty="0" smtClean="0"/>
              <a:t>Why deferred lighting?</a:t>
            </a:r>
            <a:endParaRPr lang="de-DE" dirty="0"/>
          </a:p>
        </p:txBody>
      </p:sp>
      <p:sp>
        <p:nvSpPr>
          <p:cNvPr id="12" name="Footer Placeholder 1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3219116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smtClean="0">
                <a:latin typeface="Arial" charset="0"/>
                <a:cs typeface="Arial" charset="0"/>
              </a:rPr>
              <a:t>Introduction</a:t>
            </a:r>
          </a:p>
        </p:txBody>
      </p:sp>
      <p:sp>
        <p:nvSpPr>
          <p:cNvPr id="32771" name="Content Placeholder 2"/>
          <p:cNvSpPr>
            <a:spLocks noGrp="1"/>
          </p:cNvSpPr>
          <p:nvPr>
            <p:ph idx="1"/>
          </p:nvPr>
        </p:nvSpPr>
        <p:spPr/>
        <p:txBody>
          <a:bodyPr/>
          <a:lstStyle/>
          <a:p>
            <a:r>
              <a:rPr lang="en-US" dirty="0"/>
              <a:t>Good decomposition of lighting</a:t>
            </a:r>
          </a:p>
          <a:p>
            <a:pPr lvl="1"/>
            <a:r>
              <a:rPr lang="en-US" dirty="0"/>
              <a:t>No lighting-geometry </a:t>
            </a:r>
            <a:r>
              <a:rPr lang="en-US" dirty="0" smtClean="0"/>
              <a:t>interdependency</a:t>
            </a:r>
            <a:endParaRPr lang="en-US" dirty="0"/>
          </a:p>
          <a:p>
            <a:r>
              <a:rPr lang="en-US" dirty="0"/>
              <a:t>Cons:</a:t>
            </a:r>
          </a:p>
          <a:p>
            <a:pPr lvl="1"/>
            <a:r>
              <a:rPr lang="en-US" b="1" dirty="0"/>
              <a:t>Higher memory and bandwidth </a:t>
            </a:r>
            <a:r>
              <a:rPr lang="en-US" b="1" dirty="0" smtClean="0"/>
              <a:t>requirements</a:t>
            </a:r>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Deferred pipelines bandwidth</a:t>
            </a:r>
            <a:endParaRPr lang="de-DE" dirty="0"/>
          </a:p>
        </p:txBody>
      </p:sp>
      <p:graphicFrame>
        <p:nvGraphicFramePr>
          <p:cNvPr id="5" name="Object 4"/>
          <p:cNvGraphicFramePr>
            <a:graphicFrameLocks noChangeAspect="1"/>
          </p:cNvGraphicFramePr>
          <p:nvPr>
            <p:extLst>
              <p:ext uri="{D42A27DB-BD31-4B8C-83A1-F6EECF244321}">
                <p14:modId xmlns:p14="http://schemas.microsoft.com/office/powerpoint/2010/main" val="892670984"/>
              </p:ext>
            </p:extLst>
          </p:nvPr>
        </p:nvGraphicFramePr>
        <p:xfrm>
          <a:off x="457200" y="545910"/>
          <a:ext cx="8099946" cy="4449172"/>
        </p:xfrm>
        <a:graphic>
          <a:graphicData uri="http://schemas.openxmlformats.org/presentationml/2006/ole">
            <mc:AlternateContent xmlns:mc="http://schemas.openxmlformats.org/markup-compatibility/2006">
              <mc:Choice xmlns:v="urn:schemas-microsoft-com:vml" Requires="v">
                <p:oleObj spid="_x0000_s66107" name="Visio" r:id="rId4" imgW="6124322" imgH="4092643" progId="Visio.Drawing.11">
                  <p:embed/>
                </p:oleObj>
              </mc:Choice>
              <mc:Fallback>
                <p:oleObj name="Visio" r:id="rId4" imgW="6124322" imgH="4092643" progId="Visio.Drawing.11">
                  <p:embed/>
                  <p:pic>
                    <p:nvPicPr>
                      <p:cNvPr id="0" name="Picture 3"/>
                      <p:cNvPicPr>
                        <a:picLocks noChangeAspect="1" noChangeArrowheads="1"/>
                      </p:cNvPicPr>
                      <p:nvPr/>
                    </p:nvPicPr>
                    <p:blipFill>
                      <a:blip r:embed="rId5"/>
                      <a:srcRect/>
                      <a:stretch>
                        <a:fillRect/>
                      </a:stretch>
                    </p:blipFill>
                    <p:spPr bwMode="auto">
                      <a:xfrm>
                        <a:off x="457200" y="545910"/>
                        <a:ext cx="8099946" cy="4449172"/>
                      </a:xfrm>
                      <a:prstGeom prst="rect">
                        <a:avLst/>
                      </a:prstGeom>
                      <a:noFill/>
                      <a:extLst/>
                    </p:spPr>
                  </p:pic>
                </p:oleObj>
              </mc:Fallback>
            </mc:AlternateContent>
          </a:graphicData>
        </a:graphic>
      </p:graphicFrame>
      <p:sp>
        <p:nvSpPr>
          <p:cNvPr id="3" name="Oval 2"/>
          <p:cNvSpPr/>
          <p:nvPr/>
        </p:nvSpPr>
        <p:spPr bwMode="auto">
          <a:xfrm>
            <a:off x="3862317" y="2344856"/>
            <a:ext cx="2415654" cy="1543050"/>
          </a:xfrm>
          <a:prstGeom prst="ellipse">
            <a:avLst/>
          </a:prstGeom>
          <a:noFill/>
          <a:ln w="76200" cap="flat" cmpd="sng" algn="ctr">
            <a:solidFill>
              <a:srgbClr val="FF0000"/>
            </a:solidFill>
            <a:prstDash val="dash"/>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228600" marR="0" indent="-228600" algn="ctr" defTabSz="914400" rtl="0" eaLnBrk="1" fontAlgn="base" latinLnBrk="0" hangingPunct="1">
              <a:lnSpc>
                <a:spcPct val="100000"/>
              </a:lnSpc>
              <a:spcBef>
                <a:spcPct val="0"/>
              </a:spcBef>
              <a:spcAft>
                <a:spcPct val="0"/>
              </a:spcAft>
              <a:buClr>
                <a:srgbClr val="CC9900"/>
              </a:buClr>
              <a:buSzTx/>
              <a:buFont typeface="Wingdings" pitchFamily="2" charset="2"/>
              <a:buNone/>
              <a:tabLst/>
            </a:pPr>
            <a:endParaRPr kumimoji="0" lang="en-US" sz="4400" b="1" i="0" u="none" strike="noStrike" cap="none" normalizeH="0" baseline="0" smtClean="0">
              <a:ln>
                <a:noFill/>
              </a:ln>
              <a:solidFill>
                <a:srgbClr val="000000"/>
              </a:solidFill>
              <a:effectLst/>
              <a:latin typeface="Serifa Th BT" pitchFamily="18" charset="0"/>
              <a:cs typeface="Arial" charset="0"/>
            </a:endParaRPr>
          </a:p>
        </p:txBody>
      </p:sp>
      <p:sp>
        <p:nvSpPr>
          <p:cNvPr id="4" name="Footer Placeholder 3"/>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38128225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smtClean="0">
                <a:latin typeface="Arial" charset="0"/>
                <a:cs typeface="Arial" charset="0"/>
              </a:rPr>
              <a:t>Major issues of deferred pipeline </a:t>
            </a:r>
          </a:p>
        </p:txBody>
      </p:sp>
      <p:sp>
        <p:nvSpPr>
          <p:cNvPr id="32771" name="Content Placeholder 2"/>
          <p:cNvSpPr>
            <a:spLocks noGrp="1"/>
          </p:cNvSpPr>
          <p:nvPr>
            <p:ph idx="1"/>
          </p:nvPr>
        </p:nvSpPr>
        <p:spPr/>
        <p:txBody>
          <a:bodyPr/>
          <a:lstStyle/>
          <a:p>
            <a:r>
              <a:rPr lang="en-US" dirty="0" smtClean="0"/>
              <a:t>No anti-aliasing</a:t>
            </a:r>
          </a:p>
          <a:p>
            <a:pPr lvl="1"/>
            <a:r>
              <a:rPr lang="en-US" sz="2000" dirty="0" smtClean="0"/>
              <a:t>Existing multi-sampling techniques are too heavy for deferred pipeline</a:t>
            </a:r>
          </a:p>
          <a:p>
            <a:pPr lvl="1"/>
            <a:r>
              <a:rPr lang="en-US" sz="2000" dirty="0" smtClean="0"/>
              <a:t>Post-process antialiasing doesn't remove aliasing completely</a:t>
            </a:r>
          </a:p>
          <a:p>
            <a:pPr lvl="2"/>
            <a:r>
              <a:rPr lang="en-US" sz="1800" dirty="0" smtClean="0"/>
              <a:t>Need to super-sample in most cases</a:t>
            </a:r>
          </a:p>
          <a:p>
            <a:r>
              <a:rPr lang="en-US" dirty="0" smtClean="0"/>
              <a:t>Limited materials variations</a:t>
            </a:r>
          </a:p>
          <a:p>
            <a:pPr lvl="1"/>
            <a:r>
              <a:rPr lang="en-US" sz="2000" dirty="0" smtClean="0"/>
              <a:t>No anisotropic materials</a:t>
            </a:r>
            <a:endParaRPr lang="en-US" dirty="0" smtClean="0"/>
          </a:p>
          <a:p>
            <a:r>
              <a:rPr lang="en-US" dirty="0" smtClean="0"/>
              <a:t>Transparent objects are not supported</a:t>
            </a:r>
            <a:endParaRPr lang="de-DE" dirty="0"/>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9590814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dirty="0" smtClean="0">
                <a:latin typeface="Arial" charset="0"/>
                <a:cs typeface="Arial" charset="0"/>
              </a:rPr>
              <a:t>Lighting layers of CryENGINE 3</a:t>
            </a:r>
          </a:p>
        </p:txBody>
      </p:sp>
      <p:sp>
        <p:nvSpPr>
          <p:cNvPr id="39939" name="Content Placeholder 2"/>
          <p:cNvSpPr>
            <a:spLocks noGrp="1"/>
          </p:cNvSpPr>
          <p:nvPr>
            <p:ph idx="1"/>
          </p:nvPr>
        </p:nvSpPr>
        <p:spPr/>
        <p:txBody>
          <a:bodyPr/>
          <a:lstStyle/>
          <a:p>
            <a:r>
              <a:rPr lang="de-DE" sz="2400" dirty="0" smtClean="0">
                <a:latin typeface="Arial" charset="0"/>
                <a:ea typeface="ＭＳ Ｐゴシック" pitchFamily="34" charset="-128"/>
                <a:cs typeface="Arial" charset="0"/>
              </a:rPr>
              <a:t>Indirect lighting</a:t>
            </a:r>
          </a:p>
          <a:p>
            <a:pPr lvl="1"/>
            <a:r>
              <a:rPr lang="de-DE" sz="2000" dirty="0" smtClean="0">
                <a:latin typeface="Arial" charset="0"/>
                <a:ea typeface="ＭＳ Ｐゴシック" pitchFamily="34" charset="-128"/>
                <a:cs typeface="Arial" charset="0"/>
              </a:rPr>
              <a:t>Ambient term</a:t>
            </a:r>
          </a:p>
          <a:p>
            <a:pPr lvl="1"/>
            <a:r>
              <a:rPr lang="de-DE" sz="2000" dirty="0" smtClean="0">
                <a:latin typeface="Arial" charset="0"/>
                <a:ea typeface="ＭＳ Ｐゴシック" pitchFamily="34" charset="-128"/>
                <a:cs typeface="Arial" charset="0"/>
              </a:rPr>
              <a:t>Tagged ambient areas</a:t>
            </a:r>
          </a:p>
          <a:p>
            <a:pPr lvl="1"/>
            <a:r>
              <a:rPr lang="de-DE" sz="2000" dirty="0" smtClean="0">
                <a:latin typeface="Arial" charset="0"/>
                <a:ea typeface="ＭＳ Ｐゴシック" pitchFamily="34" charset="-128"/>
                <a:cs typeface="Arial" charset="0"/>
              </a:rPr>
              <a:t>Local cubemaps</a:t>
            </a:r>
          </a:p>
          <a:p>
            <a:pPr lvl="1"/>
            <a:r>
              <a:rPr lang="de-DE" sz="2000" dirty="0" smtClean="0">
                <a:latin typeface="Arial" charset="0"/>
                <a:ea typeface="ＭＳ Ｐゴシック" pitchFamily="34" charset="-128"/>
                <a:cs typeface="Arial" charset="0"/>
              </a:rPr>
              <a:t>Local deferred lights</a:t>
            </a:r>
          </a:p>
          <a:p>
            <a:pPr lvl="1"/>
            <a:r>
              <a:rPr lang="de-DE" sz="2000" dirty="0" smtClean="0">
                <a:latin typeface="Arial" charset="0"/>
                <a:ea typeface="ＭＳ Ｐゴシック" pitchFamily="34" charset="-128"/>
                <a:cs typeface="Arial" charset="0"/>
              </a:rPr>
              <a:t>Diffuse Indirect Lighting from LPVs</a:t>
            </a:r>
          </a:p>
          <a:p>
            <a:pPr lvl="1"/>
            <a:r>
              <a:rPr lang="de-DE" sz="2000" dirty="0" smtClean="0">
                <a:latin typeface="Arial" charset="0"/>
                <a:ea typeface="ＭＳ Ｐゴシック" pitchFamily="34" charset="-128"/>
                <a:cs typeface="Arial" charset="0"/>
              </a:rPr>
              <a:t>SSAO</a:t>
            </a:r>
          </a:p>
          <a:p>
            <a:r>
              <a:rPr lang="de-DE" sz="2400" dirty="0" smtClean="0">
                <a:latin typeface="Arial" charset="0"/>
                <a:ea typeface="ＭＳ Ｐゴシック" pitchFamily="34" charset="-128"/>
                <a:cs typeface="Arial" charset="0"/>
              </a:rPr>
              <a:t>Direct lighting</a:t>
            </a:r>
          </a:p>
          <a:p>
            <a:pPr lvl="1"/>
            <a:r>
              <a:rPr lang="de-DE" sz="1800" dirty="0" smtClean="0">
                <a:latin typeface="Arial" charset="0"/>
                <a:ea typeface="ＭＳ Ｐゴシック" pitchFamily="34" charset="-128"/>
                <a:cs typeface="Arial" charset="0"/>
              </a:rPr>
              <a:t>All direct light sources, with and without shadows</a:t>
            </a:r>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33192201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G-Buffer. </a:t>
            </a:r>
            <a:r>
              <a:rPr lang="en-US" dirty="0" smtClean="0"/>
              <a:t>The smaller the better!</a:t>
            </a:r>
            <a:endParaRPr lang="en-GB" dirty="0"/>
          </a:p>
        </p:txBody>
      </p:sp>
      <p:sp>
        <p:nvSpPr>
          <p:cNvPr id="3" name="Content Placeholder 2"/>
          <p:cNvSpPr>
            <a:spLocks noGrp="1"/>
          </p:cNvSpPr>
          <p:nvPr>
            <p:ph idx="1"/>
          </p:nvPr>
        </p:nvSpPr>
        <p:spPr>
          <a:xfrm>
            <a:off x="586854" y="1228299"/>
            <a:ext cx="8480945" cy="3858051"/>
          </a:xfrm>
        </p:spPr>
        <p:txBody>
          <a:bodyPr>
            <a:noAutofit/>
          </a:bodyPr>
          <a:lstStyle/>
          <a:p>
            <a:r>
              <a:rPr lang="en-US" dirty="0" smtClean="0"/>
              <a:t>Minimal G-Buffer layout: </a:t>
            </a:r>
            <a:r>
              <a:rPr lang="en-US" u="sng" dirty="0" smtClean="0"/>
              <a:t>64 bits / pixel</a:t>
            </a:r>
          </a:p>
          <a:p>
            <a:pPr lvl="1"/>
            <a:r>
              <a:rPr lang="en-US" b="1" dirty="0" smtClean="0"/>
              <a:t>RT0</a:t>
            </a:r>
            <a:r>
              <a:rPr lang="en-US" dirty="0" smtClean="0"/>
              <a:t>: Depth 24bpp + Stencil 8bpp</a:t>
            </a:r>
          </a:p>
          <a:p>
            <a:pPr lvl="1"/>
            <a:r>
              <a:rPr lang="en-US" b="1" dirty="0" smtClean="0"/>
              <a:t>RT1</a:t>
            </a:r>
            <a:r>
              <a:rPr lang="en-US" dirty="0" smtClean="0"/>
              <a:t>: Normals 24 </a:t>
            </a:r>
            <a:r>
              <a:rPr lang="en-US" dirty="0" err="1" smtClean="0"/>
              <a:t>bpp</a:t>
            </a:r>
            <a:r>
              <a:rPr lang="en-US" dirty="0" smtClean="0"/>
              <a:t> + Glossiness 8bpp</a:t>
            </a:r>
          </a:p>
          <a:p>
            <a:r>
              <a:rPr lang="en-US" dirty="0" smtClean="0"/>
              <a:t>Stencil to mark objects in lighting groups </a:t>
            </a:r>
          </a:p>
          <a:p>
            <a:pPr lvl="1"/>
            <a:r>
              <a:rPr lang="en-US" dirty="0" smtClean="0"/>
              <a:t>Portals / indoors</a:t>
            </a:r>
          </a:p>
          <a:p>
            <a:pPr lvl="1"/>
            <a:r>
              <a:rPr lang="en-US" dirty="0" smtClean="0"/>
              <a:t>Custom environment reflections</a:t>
            </a:r>
          </a:p>
          <a:p>
            <a:pPr lvl="1"/>
            <a:r>
              <a:rPr lang="en-US" dirty="0" smtClean="0"/>
              <a:t>Different ambient and indirect lighting</a:t>
            </a:r>
          </a:p>
        </p:txBody>
      </p:sp>
      <p:sp>
        <p:nvSpPr>
          <p:cNvPr id="4" name="Footer Placeholder 3"/>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12782092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G-Buffer. </a:t>
            </a:r>
            <a:r>
              <a:rPr lang="en-US" dirty="0" smtClean="0"/>
              <a:t>The smaller the better, Cont’d</a:t>
            </a:r>
            <a:endParaRPr lang="en-GB" dirty="0"/>
          </a:p>
        </p:txBody>
      </p:sp>
      <p:sp>
        <p:nvSpPr>
          <p:cNvPr id="3" name="Content Placeholder 2"/>
          <p:cNvSpPr>
            <a:spLocks noGrp="1"/>
          </p:cNvSpPr>
          <p:nvPr>
            <p:ph idx="1"/>
          </p:nvPr>
        </p:nvSpPr>
        <p:spPr>
          <a:xfrm>
            <a:off x="152400" y="1200150"/>
            <a:ext cx="8534400" cy="3617510"/>
          </a:xfrm>
        </p:spPr>
        <p:txBody>
          <a:bodyPr>
            <a:normAutofit/>
          </a:bodyPr>
          <a:lstStyle/>
          <a:p>
            <a:r>
              <a:rPr lang="en-US" dirty="0" smtClean="0"/>
              <a:t>Glossiness is non-deferrable</a:t>
            </a:r>
          </a:p>
          <a:p>
            <a:pPr lvl="1"/>
            <a:r>
              <a:rPr lang="en-US" dirty="0" smtClean="0"/>
              <a:t>Required </a:t>
            </a:r>
            <a:r>
              <a:rPr lang="en-GB" dirty="0" smtClean="0"/>
              <a:t>at </a:t>
            </a:r>
            <a:r>
              <a:rPr lang="en-GB" dirty="0"/>
              <a:t>lighting </a:t>
            </a:r>
            <a:r>
              <a:rPr lang="en-GB" dirty="0" smtClean="0"/>
              <a:t>accumulation pass</a:t>
            </a:r>
          </a:p>
          <a:p>
            <a:pPr lvl="1"/>
            <a:r>
              <a:rPr lang="en-US" dirty="0" smtClean="0"/>
              <a:t>Specular is non-accumulative otherwise</a:t>
            </a:r>
          </a:p>
          <a:p>
            <a:r>
              <a:rPr lang="en-US" dirty="0" smtClean="0"/>
              <a:t>Problems</a:t>
            </a:r>
            <a:r>
              <a:rPr lang="en-US" dirty="0"/>
              <a:t> </a:t>
            </a:r>
            <a:r>
              <a:rPr lang="en-US" dirty="0" smtClean="0"/>
              <a:t>of this G-Buffer layout:</a:t>
            </a:r>
          </a:p>
          <a:p>
            <a:pPr lvl="1"/>
            <a:r>
              <a:rPr lang="en-US" dirty="0" smtClean="0"/>
              <a:t>Only Phong BRDF (normal + glossiness)</a:t>
            </a:r>
          </a:p>
          <a:p>
            <a:pPr lvl="2"/>
            <a:r>
              <a:rPr lang="en-US" b="1" dirty="0" smtClean="0"/>
              <a:t>No aniso materials</a:t>
            </a:r>
          </a:p>
          <a:p>
            <a:pPr lvl="1"/>
            <a:r>
              <a:rPr lang="en-US" dirty="0" smtClean="0"/>
              <a:t>Normals at 24bpp are too quantized</a:t>
            </a:r>
          </a:p>
          <a:p>
            <a:pPr lvl="2"/>
            <a:r>
              <a:rPr lang="en-US" dirty="0" smtClean="0"/>
              <a:t>Lighting is banded / of low quality</a:t>
            </a:r>
            <a:endParaRPr lang="en-GB" dirty="0"/>
          </a:p>
        </p:txBody>
      </p:sp>
      <p:sp>
        <p:nvSpPr>
          <p:cNvPr id="4" name="Footer Placeholder 3"/>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35267983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266824"/>
          </a:xfrm>
        </p:spPr>
        <p:txBody>
          <a:bodyPr/>
          <a:lstStyle/>
          <a:p>
            <a:r>
              <a:rPr lang="en-US" dirty="0" smtClean="0"/>
              <a:t>Storing normals </a:t>
            </a:r>
            <a:br>
              <a:rPr lang="en-US" dirty="0" smtClean="0"/>
            </a:br>
            <a:r>
              <a:rPr lang="en-US" dirty="0" smtClean="0"/>
              <a:t>in G-Buffer</a:t>
            </a:r>
            <a:endParaRPr lang="en-US" dirty="0"/>
          </a:p>
        </p:txBody>
      </p:sp>
      <p:sp>
        <p:nvSpPr>
          <p:cNvPr id="3" name="Footer Placeholder 2"/>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23160145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dirty="0" smtClean="0">
                <a:latin typeface="Arial" charset="0"/>
                <a:cs typeface="Arial" charset="0"/>
              </a:rPr>
              <a:t>Normals precision for shading</a:t>
            </a:r>
          </a:p>
        </p:txBody>
      </p:sp>
      <p:sp>
        <p:nvSpPr>
          <p:cNvPr id="37891" name="Content Placeholder 2"/>
          <p:cNvSpPr>
            <a:spLocks noGrp="1"/>
          </p:cNvSpPr>
          <p:nvPr>
            <p:ph idx="1"/>
          </p:nvPr>
        </p:nvSpPr>
        <p:spPr>
          <a:xfrm>
            <a:off x="457200" y="1200150"/>
            <a:ext cx="8537575" cy="3394075"/>
          </a:xfrm>
        </p:spPr>
        <p:txBody>
          <a:bodyPr/>
          <a:lstStyle/>
          <a:p>
            <a:r>
              <a:rPr lang="en-GB" dirty="0" smtClean="0"/>
              <a:t>Normals at 24bpp are too quantized, lighting is of a low quality</a:t>
            </a:r>
          </a:p>
          <a:p>
            <a:r>
              <a:rPr lang="en-US" dirty="0" smtClean="0"/>
              <a:t>24 </a:t>
            </a:r>
            <a:r>
              <a:rPr lang="en-US" dirty="0" err="1"/>
              <a:t>bpp</a:t>
            </a:r>
            <a:r>
              <a:rPr lang="en-US" dirty="0"/>
              <a:t> should be </a:t>
            </a:r>
            <a:r>
              <a:rPr lang="en-US" dirty="0" smtClean="0"/>
              <a:t>enough. </a:t>
            </a:r>
            <a:r>
              <a:rPr lang="en-US" dirty="0"/>
              <a:t>What </a:t>
            </a:r>
            <a:r>
              <a:rPr lang="en-US" dirty="0" smtClean="0"/>
              <a:t>do we do wrong? We store normalized normals!</a:t>
            </a:r>
          </a:p>
          <a:p>
            <a:r>
              <a:rPr lang="en-US" dirty="0" smtClean="0"/>
              <a:t>Cube is 256x256x256 cells = 16777216 values</a:t>
            </a:r>
          </a:p>
          <a:p>
            <a:r>
              <a:rPr lang="en-US" dirty="0" smtClean="0"/>
              <a:t>We use only cells on unit sphere in this cube:</a:t>
            </a:r>
          </a:p>
          <a:p>
            <a:pPr lvl="1"/>
            <a:r>
              <a:rPr lang="en-US" b="1" dirty="0" smtClean="0"/>
              <a:t>~289880</a:t>
            </a:r>
            <a:r>
              <a:rPr lang="en-US" dirty="0" smtClean="0"/>
              <a:t> cells out of </a:t>
            </a:r>
            <a:r>
              <a:rPr lang="en-US" b="1" dirty="0" smtClean="0"/>
              <a:t>16777216</a:t>
            </a:r>
            <a:r>
              <a:rPr lang="en-US" dirty="0" smtClean="0"/>
              <a:t>, which is ~ </a:t>
            </a:r>
            <a:r>
              <a:rPr lang="en-US" b="1" u="sng" dirty="0" smtClean="0">
                <a:solidFill>
                  <a:srgbClr val="FF0000"/>
                </a:solidFill>
              </a:rPr>
              <a:t>1.73 %</a:t>
            </a:r>
            <a:r>
              <a:rPr lang="en-US" dirty="0" smtClean="0"/>
              <a:t> ! !</a:t>
            </a:r>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lstStyle/>
          <a:p>
            <a:pPr>
              <a:defRPr/>
            </a:pPr>
            <a:r>
              <a:rPr lang="en-US" dirty="0" smtClean="0"/>
              <a:t>Textures</a:t>
            </a:r>
            <a:endParaRPr lang="en-GB" dirty="0"/>
          </a:p>
        </p:txBody>
      </p:sp>
      <p:sp>
        <p:nvSpPr>
          <p:cNvPr id="3" name="Footer Placeholder 2"/>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9221211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dirty="0" smtClean="0">
                <a:latin typeface="Arial" charset="0"/>
                <a:cs typeface="Arial" charset="0"/>
              </a:rPr>
              <a:t>Normals precision for shading, part III</a:t>
            </a:r>
          </a:p>
        </p:txBody>
      </p:sp>
      <p:sp>
        <p:nvSpPr>
          <p:cNvPr id="37891" name="Content Placeholder 2"/>
          <p:cNvSpPr>
            <a:spLocks noGrp="1"/>
          </p:cNvSpPr>
          <p:nvPr>
            <p:ph idx="1"/>
          </p:nvPr>
        </p:nvSpPr>
        <p:spPr>
          <a:xfrm>
            <a:off x="457200" y="1200150"/>
            <a:ext cx="8686800" cy="3394075"/>
          </a:xfrm>
        </p:spPr>
        <p:txBody>
          <a:bodyPr/>
          <a:lstStyle/>
          <a:p>
            <a:r>
              <a:rPr lang="en-US" dirty="0" smtClean="0"/>
              <a:t>We have a cube of 256</a:t>
            </a:r>
            <a:r>
              <a:rPr lang="en-US" baseline="30000" dirty="0" smtClean="0"/>
              <a:t>3</a:t>
            </a:r>
            <a:r>
              <a:rPr lang="en-US" dirty="0" smtClean="0"/>
              <a:t> values!</a:t>
            </a:r>
          </a:p>
          <a:p>
            <a:r>
              <a:rPr lang="en-US" dirty="0" smtClean="0"/>
              <a:t>Best fit: find the quantized value</a:t>
            </a:r>
            <a:br>
              <a:rPr lang="en-US" dirty="0" smtClean="0"/>
            </a:br>
            <a:r>
              <a:rPr lang="en-US" dirty="0" smtClean="0"/>
              <a:t>with the minimal error for a ray</a:t>
            </a:r>
          </a:p>
          <a:p>
            <a:pPr lvl="1"/>
            <a:r>
              <a:rPr lang="en-US" dirty="0" smtClean="0"/>
              <a:t>Not a real-time task! </a:t>
            </a:r>
          </a:p>
          <a:p>
            <a:pPr lvl="2"/>
            <a:r>
              <a:rPr lang="en-US" dirty="0" smtClean="0"/>
              <a:t>Constrained optimization in 3DDDA</a:t>
            </a:r>
          </a:p>
          <a:p>
            <a:r>
              <a:rPr lang="en-US" dirty="0" smtClean="0"/>
              <a:t>Bake it into a cubemap of results</a:t>
            </a:r>
          </a:p>
          <a:p>
            <a:pPr lvl="1"/>
            <a:r>
              <a:rPr lang="en-US" dirty="0" smtClean="0"/>
              <a:t>Cubemap should be huge enough (obviously &gt; 256x256)</a:t>
            </a:r>
            <a:endParaRPr lang="en-US" dirty="0"/>
          </a:p>
          <a:p>
            <a:pPr lvl="1"/>
            <a:endParaRPr lang="en-US" b="1" dirty="0" smtClean="0"/>
          </a:p>
          <a:p>
            <a:pPr lvl="1"/>
            <a:endParaRPr lang="en-US" dirty="0" smtClean="0"/>
          </a:p>
          <a:p>
            <a:pPr lvl="2"/>
            <a:endParaRPr lang="en-US"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5304" y="1032285"/>
            <a:ext cx="2581738" cy="2571750"/>
          </a:xfrm>
          <a:prstGeom prst="rect">
            <a:avLst/>
          </a:prstGeom>
        </p:spPr>
      </p:pic>
      <p:grpSp>
        <p:nvGrpSpPr>
          <p:cNvPr id="7" name="Group 6"/>
          <p:cNvGrpSpPr/>
          <p:nvPr/>
        </p:nvGrpSpPr>
        <p:grpSpPr>
          <a:xfrm>
            <a:off x="5829300" y="2457450"/>
            <a:ext cx="1419698" cy="489898"/>
            <a:chOff x="5829300" y="2457450"/>
            <a:chExt cx="1419698" cy="489898"/>
          </a:xfrm>
        </p:grpSpPr>
        <p:sp>
          <p:nvSpPr>
            <p:cNvPr id="5" name="Oval 4"/>
            <p:cNvSpPr/>
            <p:nvPr/>
          </p:nvSpPr>
          <p:spPr bwMode="auto">
            <a:xfrm>
              <a:off x="7129627" y="2825154"/>
              <a:ext cx="119371" cy="122194"/>
            </a:xfrm>
            <a:prstGeom prst="ellipse">
              <a:avLst/>
            </a:prstGeom>
            <a:noFill/>
            <a:ln w="38100" cap="flat" cmpd="sng" algn="ctr">
              <a:solidFill>
                <a:srgbClr val="FF0000"/>
              </a:solid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228600" marR="0" indent="-228600" algn="ctr" defTabSz="914400" rtl="0" eaLnBrk="1" fontAlgn="base" latinLnBrk="0" hangingPunct="1">
                <a:lnSpc>
                  <a:spcPct val="100000"/>
                </a:lnSpc>
                <a:spcBef>
                  <a:spcPct val="0"/>
                </a:spcBef>
                <a:spcAft>
                  <a:spcPct val="0"/>
                </a:spcAft>
                <a:buClr>
                  <a:srgbClr val="CC9900"/>
                </a:buClr>
                <a:buSzTx/>
                <a:buFont typeface="Wingdings" pitchFamily="2" charset="2"/>
                <a:buNone/>
                <a:tabLst/>
              </a:pPr>
              <a:endParaRPr kumimoji="0" lang="en-US" sz="4400" b="1" i="0" u="none" strike="noStrike" cap="none" normalizeH="0" baseline="0" smtClean="0">
                <a:ln>
                  <a:noFill/>
                </a:ln>
                <a:solidFill>
                  <a:srgbClr val="000000"/>
                </a:solidFill>
                <a:effectLst/>
                <a:latin typeface="Serifa Th BT" pitchFamily="18" charset="0"/>
                <a:cs typeface="Arial" charset="0"/>
              </a:endParaRPr>
            </a:p>
          </p:txBody>
        </p:sp>
        <p:cxnSp>
          <p:nvCxnSpPr>
            <p:cNvPr id="4" name="Straight Arrow Connector 3"/>
            <p:cNvCxnSpPr>
              <a:endCxn id="5" idx="1"/>
            </p:cNvCxnSpPr>
            <p:nvPr/>
          </p:nvCxnSpPr>
          <p:spPr>
            <a:xfrm>
              <a:off x="5829300" y="2457450"/>
              <a:ext cx="1317808" cy="3855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3" name="Footer Placeholder 2"/>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159198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dirty="0" smtClean="0">
                <a:latin typeface="Arial" charset="0"/>
                <a:cs typeface="Arial" charset="0"/>
              </a:rPr>
              <a:t>Normals precision for shading, part III</a:t>
            </a:r>
          </a:p>
        </p:txBody>
      </p:sp>
      <p:sp>
        <p:nvSpPr>
          <p:cNvPr id="37891" name="Content Placeholder 2"/>
          <p:cNvSpPr>
            <a:spLocks noGrp="1"/>
          </p:cNvSpPr>
          <p:nvPr>
            <p:ph idx="1"/>
          </p:nvPr>
        </p:nvSpPr>
        <p:spPr>
          <a:xfrm>
            <a:off x="457200" y="1200150"/>
            <a:ext cx="8537575" cy="3394075"/>
          </a:xfrm>
        </p:spPr>
        <p:txBody>
          <a:bodyPr/>
          <a:lstStyle/>
          <a:p>
            <a:r>
              <a:rPr lang="en-US" dirty="0"/>
              <a:t>Extract the most meaningful and unique part of this symmetric cubemap</a:t>
            </a:r>
          </a:p>
          <a:p>
            <a:r>
              <a:rPr lang="en-US" dirty="0"/>
              <a:t>Save into 2D texture</a:t>
            </a:r>
          </a:p>
          <a:p>
            <a:r>
              <a:rPr lang="en-US" dirty="0"/>
              <a:t>Look it up during G-Buffer generation</a:t>
            </a:r>
          </a:p>
          <a:p>
            <a:r>
              <a:rPr lang="en-US" dirty="0"/>
              <a:t>Scale the normal</a:t>
            </a:r>
          </a:p>
          <a:p>
            <a:r>
              <a:rPr lang="en-US" dirty="0"/>
              <a:t>Output the adjusted normal into </a:t>
            </a:r>
            <a:r>
              <a:rPr lang="en-US" dirty="0" smtClean="0"/>
              <a:t>G-Buffer</a:t>
            </a:r>
          </a:p>
          <a:p>
            <a:r>
              <a:rPr lang="en-US" dirty="0" smtClean="0"/>
              <a:t>See appendix A for more implementation details</a:t>
            </a:r>
            <a:endParaRPr lang="en-US" dirty="0"/>
          </a:p>
          <a:p>
            <a:pPr lvl="1"/>
            <a:endParaRPr lang="en-US" b="1" dirty="0" smtClean="0"/>
          </a:p>
          <a:p>
            <a:pPr lvl="1"/>
            <a:endParaRPr lang="en-US" dirty="0" smtClean="0"/>
          </a:p>
          <a:p>
            <a:pPr lvl="2"/>
            <a:endParaRPr lang="en-US" dirty="0" smtClean="0"/>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25158900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dirty="0" smtClean="0">
                <a:latin typeface="Arial" charset="0"/>
                <a:cs typeface="Arial" charset="0"/>
              </a:rPr>
              <a:t>Best fit for normals</a:t>
            </a:r>
          </a:p>
        </p:txBody>
      </p:sp>
      <p:sp>
        <p:nvSpPr>
          <p:cNvPr id="37891" name="Content Placeholder 2"/>
          <p:cNvSpPr>
            <a:spLocks noGrp="1"/>
          </p:cNvSpPr>
          <p:nvPr>
            <p:ph idx="1"/>
          </p:nvPr>
        </p:nvSpPr>
        <p:spPr>
          <a:xfrm>
            <a:off x="457200" y="1200150"/>
            <a:ext cx="8537575" cy="3394075"/>
          </a:xfrm>
        </p:spPr>
        <p:txBody>
          <a:bodyPr/>
          <a:lstStyle/>
          <a:p>
            <a:r>
              <a:rPr lang="en-US" dirty="0" smtClean="0"/>
              <a:t>Supports alpha blending</a:t>
            </a:r>
          </a:p>
          <a:p>
            <a:pPr lvl="1"/>
            <a:r>
              <a:rPr lang="en-US" dirty="0" smtClean="0"/>
              <a:t>Best fit gets broken though. Usually not an issue</a:t>
            </a:r>
          </a:p>
          <a:p>
            <a:r>
              <a:rPr lang="en-US" dirty="0" smtClean="0"/>
              <a:t>Reconstruction is just a normalization!</a:t>
            </a:r>
            <a:endParaRPr lang="en-US" dirty="0"/>
          </a:p>
          <a:p>
            <a:pPr lvl="1"/>
            <a:r>
              <a:rPr lang="en-US" dirty="0" smtClean="0"/>
              <a:t>Which is usually done anyway</a:t>
            </a:r>
          </a:p>
          <a:p>
            <a:r>
              <a:rPr lang="en-US" dirty="0" smtClean="0"/>
              <a:t>Can be applied to some selective smooth objects</a:t>
            </a:r>
          </a:p>
          <a:p>
            <a:pPr lvl="1"/>
            <a:r>
              <a:rPr lang="en-US" dirty="0" smtClean="0"/>
              <a:t>E.g. disable for objects with detail bump</a:t>
            </a:r>
          </a:p>
          <a:p>
            <a:r>
              <a:rPr lang="en-US" dirty="0" smtClean="0"/>
              <a:t>Don’t forget to create mip-maps for results texture!</a:t>
            </a:r>
          </a:p>
          <a:p>
            <a:pPr lvl="1"/>
            <a:endParaRPr lang="en-US" dirty="0" smtClean="0"/>
          </a:p>
          <a:p>
            <a:pPr lvl="2"/>
            <a:endParaRPr lang="en-US" dirty="0" smtClean="0"/>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41150666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dirty="0" smtClean="0">
                <a:latin typeface="Arial" charset="0"/>
                <a:cs typeface="Arial" charset="0"/>
              </a:rPr>
              <a:t>Storage techniques breakdown</a:t>
            </a:r>
          </a:p>
        </p:txBody>
      </p:sp>
      <p:sp>
        <p:nvSpPr>
          <p:cNvPr id="37891" name="Content Placeholder 2"/>
          <p:cNvSpPr>
            <a:spLocks noGrp="1"/>
          </p:cNvSpPr>
          <p:nvPr>
            <p:ph idx="1"/>
          </p:nvPr>
        </p:nvSpPr>
        <p:spPr>
          <a:xfrm>
            <a:off x="457200" y="1200150"/>
            <a:ext cx="8537575" cy="3394075"/>
          </a:xfrm>
        </p:spPr>
        <p:txBody>
          <a:bodyPr/>
          <a:lstStyle/>
          <a:p>
            <a:pPr marL="514350" indent="-514350">
              <a:buFont typeface="+mj-lt"/>
              <a:buAutoNum type="arabicPeriod"/>
            </a:pPr>
            <a:r>
              <a:rPr lang="en-US" b="1" dirty="0" smtClean="0"/>
              <a:t>Normalized normals:</a:t>
            </a:r>
          </a:p>
          <a:p>
            <a:pPr lvl="1"/>
            <a:r>
              <a:rPr lang="en-US" b="1" dirty="0" smtClean="0"/>
              <a:t>~289880</a:t>
            </a:r>
            <a:r>
              <a:rPr lang="en-US" dirty="0" smtClean="0"/>
              <a:t> cells out of </a:t>
            </a:r>
            <a:r>
              <a:rPr lang="en-US" b="1" dirty="0" smtClean="0"/>
              <a:t>16777216</a:t>
            </a:r>
            <a:r>
              <a:rPr lang="en-US" dirty="0" smtClean="0"/>
              <a:t>, which is ~ </a:t>
            </a:r>
            <a:r>
              <a:rPr lang="en-US" b="1" u="sng" dirty="0" smtClean="0">
                <a:solidFill>
                  <a:srgbClr val="FF0000"/>
                </a:solidFill>
              </a:rPr>
              <a:t>1.73 %</a:t>
            </a:r>
            <a:endParaRPr lang="en-US" dirty="0" smtClean="0"/>
          </a:p>
          <a:p>
            <a:pPr marL="514350" indent="-514350">
              <a:buFont typeface="+mj-lt"/>
              <a:buAutoNum type="arabicPeriod"/>
            </a:pPr>
            <a:r>
              <a:rPr lang="en-US" b="1" dirty="0" smtClean="0"/>
              <a:t>Divided by maximum component:</a:t>
            </a:r>
          </a:p>
          <a:p>
            <a:pPr lvl="1"/>
            <a:r>
              <a:rPr lang="en-US" b="1" dirty="0" smtClean="0"/>
              <a:t>~390152 </a:t>
            </a:r>
            <a:r>
              <a:rPr lang="en-US" dirty="0" smtClean="0"/>
              <a:t>cells out of </a:t>
            </a:r>
            <a:r>
              <a:rPr lang="en-US" b="1" dirty="0" smtClean="0"/>
              <a:t>16777216</a:t>
            </a:r>
            <a:r>
              <a:rPr lang="en-US" dirty="0" smtClean="0"/>
              <a:t>, which is ~ </a:t>
            </a:r>
            <a:r>
              <a:rPr lang="en-US" b="1" u="sng" dirty="0" smtClean="0">
                <a:solidFill>
                  <a:srgbClr val="FF0000"/>
                </a:solidFill>
              </a:rPr>
              <a:t>2.33 %</a:t>
            </a:r>
            <a:endParaRPr lang="en-US" dirty="0" smtClean="0"/>
          </a:p>
          <a:p>
            <a:pPr marL="514350" indent="-514350">
              <a:buFont typeface="+mj-lt"/>
              <a:buAutoNum type="arabicPeriod"/>
            </a:pPr>
            <a:r>
              <a:rPr lang="en-US" b="1" dirty="0" smtClean="0"/>
              <a:t>Proposed method (best fit):</a:t>
            </a:r>
          </a:p>
          <a:p>
            <a:pPr lvl="1"/>
            <a:r>
              <a:rPr lang="en-US" b="1" dirty="0">
                <a:solidFill>
                  <a:prstClr val="black"/>
                </a:solidFill>
              </a:rPr>
              <a:t>~16482364 </a:t>
            </a:r>
            <a:r>
              <a:rPr lang="en-US" dirty="0" smtClean="0">
                <a:solidFill>
                  <a:prstClr val="black"/>
                </a:solidFill>
              </a:rPr>
              <a:t>cells </a:t>
            </a:r>
            <a:r>
              <a:rPr lang="en-US" dirty="0">
                <a:solidFill>
                  <a:prstClr val="black"/>
                </a:solidFill>
              </a:rPr>
              <a:t>out of </a:t>
            </a:r>
            <a:r>
              <a:rPr lang="en-US" b="1" dirty="0">
                <a:solidFill>
                  <a:prstClr val="black"/>
                </a:solidFill>
              </a:rPr>
              <a:t>16777216</a:t>
            </a:r>
            <a:r>
              <a:rPr lang="en-US" dirty="0">
                <a:solidFill>
                  <a:prstClr val="black"/>
                </a:solidFill>
              </a:rPr>
              <a:t>, which is ~ </a:t>
            </a:r>
            <a:r>
              <a:rPr lang="en-US" b="1" u="sng" dirty="0" smtClean="0">
                <a:solidFill>
                  <a:srgbClr val="FF0000"/>
                </a:solidFill>
              </a:rPr>
              <a:t>98.2 %</a:t>
            </a:r>
          </a:p>
          <a:p>
            <a:pPr lvl="2"/>
            <a:r>
              <a:rPr lang="en-US" dirty="0" smtClean="0"/>
              <a:t>Two orders of magnitude more </a:t>
            </a:r>
            <a:endParaRPr lang="en-US" dirty="0"/>
          </a:p>
          <a:p>
            <a:pPr lvl="1"/>
            <a:endParaRPr lang="en-US" b="1" dirty="0" smtClean="0"/>
          </a:p>
          <a:p>
            <a:pPr lvl="1"/>
            <a:endParaRPr lang="en-US" dirty="0" smtClean="0"/>
          </a:p>
          <a:p>
            <a:pPr lvl="2"/>
            <a:endParaRPr lang="en-US" dirty="0" smtClean="0"/>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20347209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Normals precision in G-Buffer, example</a:t>
            </a:r>
            <a:endParaRPr lang="en-GB" dirty="0"/>
          </a:p>
        </p:txBody>
      </p:sp>
      <p:pic>
        <p:nvPicPr>
          <p:cNvPr id="4" name="Picture 3" descr="Screenshot0000 2.jpg"/>
          <p:cNvPicPr>
            <a:picLocks noChangeAspect="1"/>
          </p:cNvPicPr>
          <p:nvPr/>
        </p:nvPicPr>
        <p:blipFill>
          <a:blip r:embed="rId3" cstate="print"/>
          <a:stretch>
            <a:fillRect/>
          </a:stretch>
        </p:blipFill>
        <p:spPr>
          <a:xfrm>
            <a:off x="152400" y="1028701"/>
            <a:ext cx="8834400" cy="3727013"/>
          </a:xfrm>
          <a:prstGeom prst="rect">
            <a:avLst/>
          </a:prstGeom>
        </p:spPr>
      </p:pic>
      <p:sp>
        <p:nvSpPr>
          <p:cNvPr id="3" name="TextBox 2"/>
          <p:cNvSpPr txBox="1"/>
          <p:nvPr/>
        </p:nvSpPr>
        <p:spPr>
          <a:xfrm>
            <a:off x="152400" y="1028701"/>
            <a:ext cx="8468857" cy="523220"/>
          </a:xfrm>
          <a:prstGeom prst="rect">
            <a:avLst/>
          </a:prstGeom>
          <a:noFill/>
        </p:spPr>
        <p:txBody>
          <a:bodyPr wrap="none" rtlCol="0">
            <a:spAutoFit/>
          </a:bodyPr>
          <a:lstStyle/>
          <a:p>
            <a:r>
              <a:rPr lang="en-US" sz="2800" dirty="0" smtClean="0">
                <a:solidFill>
                  <a:schemeClr val="bg1"/>
                </a:solidFill>
                <a:effectLst>
                  <a:outerShdw blurRad="38100" dist="38100" dir="2700000" algn="tl">
                    <a:srgbClr val="000000">
                      <a:alpha val="43137"/>
                    </a:srgbClr>
                  </a:outerShdw>
                </a:effectLst>
              </a:rPr>
              <a:t>Diffuse lighting with normalized normals in G-Buffer</a:t>
            </a:r>
            <a:endParaRPr lang="en-GB" sz="2800" dirty="0">
              <a:solidFill>
                <a:schemeClr val="bg1"/>
              </a:solidFill>
              <a:effectLst>
                <a:outerShdw blurRad="38100" dist="38100" dir="2700000" algn="tl">
                  <a:srgbClr val="000000">
                    <a:alpha val="43137"/>
                  </a:srgbClr>
                </a:outerShdw>
              </a:effectLst>
            </a:endParaRPr>
          </a:p>
        </p:txBody>
      </p:sp>
      <p:sp>
        <p:nvSpPr>
          <p:cNvPr id="5" name="Footer Placeholder 4"/>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3008200430"/>
      </p:ext>
    </p:ext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Normals precision in G-Buffer, example</a:t>
            </a:r>
            <a:endParaRPr lang="en-GB" dirty="0"/>
          </a:p>
        </p:txBody>
      </p:sp>
      <p:pic>
        <p:nvPicPr>
          <p:cNvPr id="3" name="Picture 2" descr="Screenshot0000 1.jpg"/>
          <p:cNvPicPr>
            <a:picLocks noChangeAspect="1"/>
          </p:cNvPicPr>
          <p:nvPr/>
        </p:nvPicPr>
        <p:blipFill>
          <a:blip r:embed="rId3" cstate="print"/>
          <a:stretch>
            <a:fillRect/>
          </a:stretch>
        </p:blipFill>
        <p:spPr>
          <a:xfrm>
            <a:off x="152400" y="1029600"/>
            <a:ext cx="8834400" cy="3727013"/>
          </a:xfrm>
          <a:prstGeom prst="rect">
            <a:avLst/>
          </a:prstGeom>
        </p:spPr>
      </p:pic>
      <p:sp>
        <p:nvSpPr>
          <p:cNvPr id="4" name="TextBox 3"/>
          <p:cNvSpPr txBox="1"/>
          <p:nvPr/>
        </p:nvSpPr>
        <p:spPr>
          <a:xfrm>
            <a:off x="152400" y="1028701"/>
            <a:ext cx="7965514" cy="523220"/>
          </a:xfrm>
          <a:prstGeom prst="rect">
            <a:avLst/>
          </a:prstGeom>
          <a:noFill/>
        </p:spPr>
        <p:txBody>
          <a:bodyPr wrap="none" rtlCol="0">
            <a:spAutoFit/>
          </a:bodyPr>
          <a:lstStyle/>
          <a:p>
            <a:r>
              <a:rPr lang="en-US" sz="2800" dirty="0">
                <a:solidFill>
                  <a:schemeClr val="bg1"/>
                </a:solidFill>
                <a:effectLst>
                  <a:outerShdw blurRad="38100" dist="38100" dir="2700000" algn="tl">
                    <a:srgbClr val="000000">
                      <a:alpha val="43137"/>
                    </a:srgbClr>
                  </a:outerShdw>
                </a:effectLst>
              </a:rPr>
              <a:t>Diffuse </a:t>
            </a:r>
            <a:r>
              <a:rPr lang="en-US" sz="2800" dirty="0" smtClean="0">
                <a:solidFill>
                  <a:schemeClr val="bg1"/>
                </a:solidFill>
                <a:effectLst>
                  <a:outerShdw blurRad="38100" dist="38100" dir="2700000" algn="tl">
                    <a:srgbClr val="000000">
                      <a:alpha val="43137"/>
                    </a:srgbClr>
                  </a:outerShdw>
                </a:effectLst>
              </a:rPr>
              <a:t>lighting with best-fit normals in G-Buffer</a:t>
            </a:r>
            <a:endParaRPr lang="en-GB" sz="2800" dirty="0">
              <a:solidFill>
                <a:schemeClr val="bg1"/>
              </a:solidFill>
              <a:effectLst>
                <a:outerShdw blurRad="38100" dist="38100" dir="2700000" algn="tl">
                  <a:srgbClr val="000000">
                    <a:alpha val="43137"/>
                  </a:srgbClr>
                </a:outerShdw>
              </a:effectLst>
            </a:endParaRPr>
          </a:p>
        </p:txBody>
      </p:sp>
      <p:sp>
        <p:nvSpPr>
          <p:cNvPr id="5" name="Footer Placeholder 4"/>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217686343"/>
      </p:ext>
    </p:extLst>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Normals precision in G-Buffer, example</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51" y="904876"/>
            <a:ext cx="7311000" cy="41124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1036144" y="904876"/>
            <a:ext cx="6240042" cy="461665"/>
          </a:xfrm>
          <a:prstGeom prst="rect">
            <a:avLst/>
          </a:prstGeom>
          <a:noFill/>
        </p:spPr>
        <p:txBody>
          <a:bodyPr wrap="none" rtlCol="0">
            <a:spAutoFit/>
          </a:bodyPr>
          <a:lstStyle/>
          <a:p>
            <a:r>
              <a:rPr lang="en-US" sz="2400" dirty="0" smtClean="0">
                <a:solidFill>
                  <a:schemeClr val="bg1"/>
                </a:solidFill>
                <a:effectLst>
                  <a:outerShdw blurRad="38100" dist="38100" dir="2700000" algn="tl">
                    <a:srgbClr val="000000">
                      <a:alpha val="43137"/>
                    </a:srgbClr>
                  </a:outerShdw>
                </a:effectLst>
              </a:rPr>
              <a:t>Lighting with normalized normals in G-Buffer</a:t>
            </a:r>
            <a:endParaRPr lang="en-GB" sz="2400" dirty="0">
              <a:solidFill>
                <a:schemeClr val="bg1"/>
              </a:solidFill>
              <a:effectLst>
                <a:outerShdw blurRad="38100" dist="38100" dir="2700000" algn="tl">
                  <a:srgbClr val="000000">
                    <a:alpha val="43137"/>
                  </a:srgbClr>
                </a:outerShdw>
              </a:effectLst>
            </a:endParaRPr>
          </a:p>
        </p:txBody>
      </p:sp>
      <p:grpSp>
        <p:nvGrpSpPr>
          <p:cNvPr id="6" name="Group 5"/>
          <p:cNvGrpSpPr/>
          <p:nvPr/>
        </p:nvGrpSpPr>
        <p:grpSpPr>
          <a:xfrm>
            <a:off x="1036144" y="2906973"/>
            <a:ext cx="6963017" cy="1996554"/>
            <a:chOff x="1036144" y="2906973"/>
            <a:chExt cx="6963017" cy="1996554"/>
          </a:xfrm>
        </p:grpSpPr>
        <p:cxnSp>
          <p:nvCxnSpPr>
            <p:cNvPr id="7" name="Straight Connector 6"/>
            <p:cNvCxnSpPr/>
            <p:nvPr/>
          </p:nvCxnSpPr>
          <p:spPr>
            <a:xfrm flipV="1">
              <a:off x="4701653" y="3676651"/>
              <a:ext cx="1786104" cy="15865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144" y="3676650"/>
              <a:ext cx="1619250" cy="1219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3916907" y="2906973"/>
              <a:ext cx="502693" cy="331527"/>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0" name="Straight Connector 9"/>
            <p:cNvCxnSpPr/>
            <p:nvPr/>
          </p:nvCxnSpPr>
          <p:spPr>
            <a:xfrm flipH="1">
              <a:off x="2655394" y="3238500"/>
              <a:ext cx="1764206" cy="165735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36145" y="2906973"/>
              <a:ext cx="2880762" cy="76967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7757" y="3684327"/>
              <a:ext cx="1511404" cy="12191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4701653" y="3835305"/>
              <a:ext cx="559559" cy="463740"/>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01653" y="4299045"/>
              <a:ext cx="1786104" cy="60448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5" name="Footer Placeholder 4"/>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1776810655"/>
      </p:ext>
    </p:extLst>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Normals precision in G-Buffer, example</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51" y="904876"/>
            <a:ext cx="7311000" cy="411243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1036144" y="904876"/>
            <a:ext cx="5654946" cy="461665"/>
          </a:xfrm>
          <a:prstGeom prst="rect">
            <a:avLst/>
          </a:prstGeom>
          <a:noFill/>
        </p:spPr>
        <p:txBody>
          <a:bodyPr wrap="none" rtlCol="0">
            <a:spAutoFit/>
          </a:bodyPr>
          <a:lstStyle/>
          <a:p>
            <a:r>
              <a:rPr lang="en-US" sz="2400" dirty="0" smtClean="0">
                <a:solidFill>
                  <a:schemeClr val="bg1"/>
                </a:solidFill>
                <a:effectLst>
                  <a:outerShdw blurRad="38100" dist="38100" dir="2700000" algn="tl">
                    <a:srgbClr val="000000">
                      <a:alpha val="43137"/>
                    </a:srgbClr>
                  </a:outerShdw>
                </a:effectLst>
              </a:rPr>
              <a:t>Lighting with best-fit normals in G-Buffer</a:t>
            </a:r>
            <a:endParaRPr lang="en-GB" sz="2400" dirty="0">
              <a:solidFill>
                <a:schemeClr val="bg1"/>
              </a:solidFill>
              <a:effectLst>
                <a:outerShdw blurRad="38100" dist="38100" dir="2700000" algn="tl">
                  <a:srgbClr val="000000">
                    <a:alpha val="43137"/>
                  </a:srgbClr>
                </a:outerShdw>
              </a:effectLst>
            </a:endParaRPr>
          </a:p>
        </p:txBody>
      </p:sp>
      <p:grpSp>
        <p:nvGrpSpPr>
          <p:cNvPr id="31" name="Group 30"/>
          <p:cNvGrpSpPr/>
          <p:nvPr/>
        </p:nvGrpSpPr>
        <p:grpSpPr>
          <a:xfrm>
            <a:off x="1036144" y="2906973"/>
            <a:ext cx="6963017" cy="1996554"/>
            <a:chOff x="1036144" y="2906973"/>
            <a:chExt cx="6963017" cy="1996554"/>
          </a:xfrm>
        </p:grpSpPr>
        <p:cxnSp>
          <p:nvCxnSpPr>
            <p:cNvPr id="19" name="Straight Connector 18"/>
            <p:cNvCxnSpPr/>
            <p:nvPr/>
          </p:nvCxnSpPr>
          <p:spPr>
            <a:xfrm flipV="1">
              <a:off x="4701653" y="3676651"/>
              <a:ext cx="1786104" cy="15865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144" y="3676650"/>
              <a:ext cx="1619250" cy="1219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916907" y="2906973"/>
              <a:ext cx="502693" cy="331527"/>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9" name="Straight Connector 8"/>
            <p:cNvCxnSpPr/>
            <p:nvPr/>
          </p:nvCxnSpPr>
          <p:spPr>
            <a:xfrm flipH="1">
              <a:off x="2655394" y="3238500"/>
              <a:ext cx="1764206" cy="165735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36145" y="2906973"/>
              <a:ext cx="2880762" cy="76967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7757" y="3684327"/>
              <a:ext cx="1511404" cy="1219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17"/>
            <p:cNvSpPr/>
            <p:nvPr/>
          </p:nvSpPr>
          <p:spPr>
            <a:xfrm>
              <a:off x="4701653" y="3835305"/>
              <a:ext cx="559559" cy="463740"/>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2" name="Straight Connector 21"/>
            <p:cNvCxnSpPr/>
            <p:nvPr/>
          </p:nvCxnSpPr>
          <p:spPr>
            <a:xfrm>
              <a:off x="4701653" y="4299045"/>
              <a:ext cx="1786104" cy="60448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6" name="Footer Placeholder 5"/>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4270504811"/>
      </p:ext>
    </p:extLst>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Normals precision in G-Buffer, example</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51" y="904876"/>
            <a:ext cx="7311000" cy="411243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1036144" y="904876"/>
            <a:ext cx="5516190" cy="523220"/>
          </a:xfrm>
          <a:prstGeom prst="rect">
            <a:avLst/>
          </a:prstGeom>
          <a:noFill/>
        </p:spPr>
        <p:txBody>
          <a:bodyPr wrap="none" rtlCol="0">
            <a:spAutoFit/>
          </a:bodyPr>
          <a:lstStyle/>
          <a:p>
            <a:r>
              <a:rPr lang="en-US" sz="2800" dirty="0" smtClean="0">
                <a:effectLst>
                  <a:outerShdw blurRad="38100" dist="38100" dir="2700000" algn="tl">
                    <a:srgbClr val="000000">
                      <a:alpha val="43137"/>
                    </a:srgbClr>
                  </a:outerShdw>
                </a:effectLst>
              </a:rPr>
              <a:t>G-Buffer</a:t>
            </a:r>
            <a:r>
              <a:rPr lang="en-GB" sz="2800" dirty="0" smtClean="0">
                <a:effectLst>
                  <a:outerShdw blurRad="38100" dist="38100" dir="2700000" algn="tl">
                    <a:srgbClr val="000000">
                      <a:alpha val="43137"/>
                    </a:srgbClr>
                  </a:outerShdw>
                </a:effectLst>
              </a:rPr>
              <a:t> </a:t>
            </a:r>
            <a:r>
              <a:rPr lang="en-US" sz="2800" dirty="0" smtClean="0">
                <a:effectLst>
                  <a:outerShdw blurRad="38100" dist="38100" dir="2700000" algn="tl">
                    <a:srgbClr val="000000">
                      <a:alpha val="43137"/>
                    </a:srgbClr>
                  </a:outerShdw>
                </a:effectLst>
              </a:rPr>
              <a:t>with normalized normals</a:t>
            </a:r>
            <a:endParaRPr lang="en-GB" sz="2800" dirty="0">
              <a:effectLst>
                <a:outerShdw blurRad="38100" dist="38100" dir="2700000" algn="tl">
                  <a:srgbClr val="000000">
                    <a:alpha val="43137"/>
                  </a:srgbClr>
                </a:outerShdw>
              </a:effectLst>
            </a:endParaRPr>
          </a:p>
        </p:txBody>
      </p:sp>
      <p:grpSp>
        <p:nvGrpSpPr>
          <p:cNvPr id="5" name="Group 4"/>
          <p:cNvGrpSpPr/>
          <p:nvPr/>
        </p:nvGrpSpPr>
        <p:grpSpPr>
          <a:xfrm>
            <a:off x="1036144" y="2906973"/>
            <a:ext cx="6963017" cy="1996554"/>
            <a:chOff x="1036144" y="2906973"/>
            <a:chExt cx="6963017" cy="1996554"/>
          </a:xfrm>
        </p:grpSpPr>
        <p:cxnSp>
          <p:nvCxnSpPr>
            <p:cNvPr id="6" name="Straight Connector 5"/>
            <p:cNvCxnSpPr/>
            <p:nvPr/>
          </p:nvCxnSpPr>
          <p:spPr>
            <a:xfrm flipV="1">
              <a:off x="4701653" y="3676651"/>
              <a:ext cx="1786104" cy="15865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144" y="3676650"/>
              <a:ext cx="1619250" cy="1219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3916907" y="2906973"/>
              <a:ext cx="502693" cy="331527"/>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9" name="Straight Connector 8"/>
            <p:cNvCxnSpPr/>
            <p:nvPr/>
          </p:nvCxnSpPr>
          <p:spPr>
            <a:xfrm flipH="1">
              <a:off x="2655394" y="3238500"/>
              <a:ext cx="1764206" cy="165735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36145" y="2906973"/>
              <a:ext cx="2880762" cy="76967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7757" y="3684327"/>
              <a:ext cx="1511404" cy="12191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4701653" y="3835305"/>
              <a:ext cx="559559" cy="463740"/>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3" name="Straight Connector 12"/>
            <p:cNvCxnSpPr/>
            <p:nvPr/>
          </p:nvCxnSpPr>
          <p:spPr>
            <a:xfrm>
              <a:off x="4701653" y="4299045"/>
              <a:ext cx="1786104" cy="60448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4" name="Footer Placeholder 13"/>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3338717208"/>
      </p:ext>
    </p:extLst>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Normals precision in G-Buffer, example</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51" y="904876"/>
            <a:ext cx="7311000" cy="411243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1036144" y="904876"/>
            <a:ext cx="4833311" cy="523220"/>
          </a:xfrm>
          <a:prstGeom prst="rect">
            <a:avLst/>
          </a:prstGeom>
          <a:noFill/>
        </p:spPr>
        <p:txBody>
          <a:bodyPr wrap="none" rtlCol="0">
            <a:spAutoFit/>
          </a:bodyPr>
          <a:lstStyle/>
          <a:p>
            <a:r>
              <a:rPr lang="en-US" sz="2800" dirty="0" smtClean="0">
                <a:effectLst>
                  <a:outerShdw blurRad="38100" dist="38100" dir="2700000" algn="tl">
                    <a:srgbClr val="000000">
                      <a:alpha val="43137"/>
                    </a:srgbClr>
                  </a:outerShdw>
                </a:effectLst>
              </a:rPr>
              <a:t>G-Buffer</a:t>
            </a:r>
            <a:r>
              <a:rPr lang="en-GB" sz="2800" dirty="0" smtClean="0">
                <a:effectLst>
                  <a:outerShdw blurRad="38100" dist="38100" dir="2700000" algn="tl">
                    <a:srgbClr val="000000">
                      <a:alpha val="43137"/>
                    </a:srgbClr>
                  </a:outerShdw>
                </a:effectLst>
              </a:rPr>
              <a:t> </a:t>
            </a:r>
            <a:r>
              <a:rPr lang="en-US" sz="2800" dirty="0" smtClean="0">
                <a:effectLst>
                  <a:outerShdw blurRad="38100" dist="38100" dir="2700000" algn="tl">
                    <a:srgbClr val="000000">
                      <a:alpha val="43137"/>
                    </a:srgbClr>
                  </a:outerShdw>
                </a:effectLst>
              </a:rPr>
              <a:t>with best-fit normals</a:t>
            </a:r>
            <a:endParaRPr lang="en-GB" sz="2800" dirty="0">
              <a:effectLst>
                <a:outerShdw blurRad="38100" dist="38100" dir="2700000" algn="tl">
                  <a:srgbClr val="000000">
                    <a:alpha val="43137"/>
                  </a:srgbClr>
                </a:outerShdw>
              </a:effectLst>
            </a:endParaRPr>
          </a:p>
        </p:txBody>
      </p:sp>
      <p:grpSp>
        <p:nvGrpSpPr>
          <p:cNvPr id="5" name="Group 4"/>
          <p:cNvGrpSpPr/>
          <p:nvPr/>
        </p:nvGrpSpPr>
        <p:grpSpPr>
          <a:xfrm>
            <a:off x="1036144" y="2906973"/>
            <a:ext cx="6963017" cy="1996554"/>
            <a:chOff x="1036144" y="2906973"/>
            <a:chExt cx="6963017" cy="1996554"/>
          </a:xfrm>
        </p:grpSpPr>
        <p:cxnSp>
          <p:nvCxnSpPr>
            <p:cNvPr id="6" name="Straight Connector 5"/>
            <p:cNvCxnSpPr/>
            <p:nvPr/>
          </p:nvCxnSpPr>
          <p:spPr>
            <a:xfrm flipV="1">
              <a:off x="4701653" y="3676651"/>
              <a:ext cx="1786104" cy="15865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144" y="3676650"/>
              <a:ext cx="1619250" cy="1219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3916907" y="2906973"/>
              <a:ext cx="502693" cy="331527"/>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9" name="Straight Connector 8"/>
            <p:cNvCxnSpPr/>
            <p:nvPr/>
          </p:nvCxnSpPr>
          <p:spPr>
            <a:xfrm flipH="1">
              <a:off x="2655394" y="3238500"/>
              <a:ext cx="1764206" cy="165735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36145" y="2906973"/>
              <a:ext cx="2880762" cy="76967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7757" y="3684327"/>
              <a:ext cx="1511404" cy="12191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4701653" y="3835305"/>
              <a:ext cx="559559" cy="463740"/>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3" name="Straight Connector 12"/>
            <p:cNvCxnSpPr/>
            <p:nvPr/>
          </p:nvCxnSpPr>
          <p:spPr>
            <a:xfrm>
              <a:off x="4701653" y="4299045"/>
              <a:ext cx="1786104" cy="60448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4" name="Footer Placeholder 13"/>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3134219496"/>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itle 1"/>
          <p:cNvSpPr>
            <a:spLocks noGrp="1"/>
          </p:cNvSpPr>
          <p:nvPr>
            <p:ph type="title"/>
          </p:nvPr>
        </p:nvSpPr>
        <p:spPr>
          <a:xfrm>
            <a:off x="158750" y="520995"/>
            <a:ext cx="8985250" cy="542630"/>
          </a:xfrm>
        </p:spPr>
        <p:txBody>
          <a:bodyPr/>
          <a:lstStyle/>
          <a:p>
            <a:r>
              <a:rPr lang="en-US" dirty="0" smtClean="0">
                <a:latin typeface="Arial" charset="0"/>
                <a:cs typeface="Arial" charset="0"/>
              </a:rPr>
              <a:t>Agenda: Texture compression improvements</a:t>
            </a:r>
            <a:br>
              <a:rPr lang="en-US" dirty="0" smtClean="0">
                <a:latin typeface="Arial" charset="0"/>
                <a:cs typeface="Arial" charset="0"/>
              </a:rPr>
            </a:br>
            <a:endParaRPr lang="en-GB" dirty="0" smtClean="0">
              <a:latin typeface="Arial" charset="0"/>
              <a:cs typeface="Arial" charset="0"/>
            </a:endParaRPr>
          </a:p>
        </p:txBody>
      </p:sp>
      <p:sp>
        <p:nvSpPr>
          <p:cNvPr id="3" name="Content Placeholder 2"/>
          <p:cNvSpPr>
            <a:spLocks noGrp="1"/>
          </p:cNvSpPr>
          <p:nvPr>
            <p:ph idx="1"/>
          </p:nvPr>
        </p:nvSpPr>
        <p:spPr/>
        <p:txBody>
          <a:bodyPr/>
          <a:lstStyle/>
          <a:p>
            <a:pPr marL="72000" indent="-504000">
              <a:spcBef>
                <a:spcPts val="0"/>
              </a:spcBef>
              <a:buFont typeface="+mj-lt"/>
              <a:buAutoNum type="arabicPeriod"/>
              <a:defRPr/>
            </a:pPr>
            <a:r>
              <a:rPr lang="en-US" dirty="0"/>
              <a:t>Color textures</a:t>
            </a:r>
          </a:p>
          <a:p>
            <a:pPr lvl="1">
              <a:defRPr/>
            </a:pPr>
            <a:r>
              <a:rPr lang="en-US" dirty="0" smtClean="0"/>
              <a:t>Authoring precision</a:t>
            </a:r>
          </a:p>
          <a:p>
            <a:pPr lvl="1">
              <a:defRPr/>
            </a:pPr>
            <a:r>
              <a:rPr lang="en-US" dirty="0" smtClean="0"/>
              <a:t>Best color space</a:t>
            </a:r>
          </a:p>
          <a:p>
            <a:pPr lvl="1">
              <a:defRPr/>
            </a:pPr>
            <a:r>
              <a:rPr lang="en-US" dirty="0" smtClean="0"/>
              <a:t>Improvements to the DXT block compression</a:t>
            </a:r>
          </a:p>
          <a:p>
            <a:pPr marL="72000" indent="-504000">
              <a:spcBef>
                <a:spcPts val="1200"/>
              </a:spcBef>
              <a:buFont typeface="+mj-lt"/>
              <a:buAutoNum type="arabicPeriod"/>
              <a:defRPr/>
            </a:pPr>
            <a:r>
              <a:rPr lang="en-US" dirty="0" smtClean="0"/>
              <a:t>Normal map textures</a:t>
            </a:r>
          </a:p>
          <a:p>
            <a:pPr lvl="1">
              <a:defRPr/>
            </a:pPr>
            <a:r>
              <a:rPr lang="en-US" dirty="0" smtClean="0"/>
              <a:t>Normals precision</a:t>
            </a:r>
          </a:p>
          <a:p>
            <a:pPr lvl="1">
              <a:defRPr/>
            </a:pPr>
            <a:r>
              <a:rPr lang="en-US" dirty="0" smtClean="0"/>
              <a:t>Improvements to the 3Dc normal maps compression</a:t>
            </a:r>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5696059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Physically-based BRDFs</a:t>
            </a:r>
            <a:endParaRPr lang="en-US" dirty="0"/>
          </a:p>
        </p:txBody>
      </p:sp>
      <p:sp>
        <p:nvSpPr>
          <p:cNvPr id="3" name="Footer Placeholder 2"/>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15849610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smtClean="0">
                <a:latin typeface="Arial" charset="0"/>
                <a:cs typeface="Arial" charset="0"/>
              </a:rPr>
              <a:t>Lighting consistency: Phong BRDF</a:t>
            </a:r>
          </a:p>
        </p:txBody>
      </p:sp>
      <mc:AlternateContent xmlns:mc="http://schemas.openxmlformats.org/markup-compatibility/2006" xmlns:a14="http://schemas.microsoft.com/office/drawing/2010/main">
        <mc:Choice Requires="a14">
          <p:sp>
            <p:nvSpPr>
              <p:cNvPr id="40963" name="Content Placeholder 2"/>
              <p:cNvSpPr>
                <a:spLocks noGrp="1"/>
              </p:cNvSpPr>
              <p:nvPr>
                <p:ph idx="1"/>
              </p:nvPr>
            </p:nvSpPr>
            <p:spPr>
              <a:xfrm>
                <a:off x="457200" y="1200150"/>
                <a:ext cx="8413668" cy="3644982"/>
              </a:xfrm>
            </p:spPr>
            <p:txBody>
              <a:bodyPr/>
              <a:lstStyle/>
              <a:p>
                <a:r>
                  <a:rPr lang="de-DE" dirty="0" smtClean="0">
                    <a:latin typeface="Arial" charset="0"/>
                    <a:ea typeface="ＭＳ Ｐゴシック" pitchFamily="34" charset="-128"/>
                    <a:cs typeface="Arial" charset="0"/>
                  </a:rPr>
                  <a:t>What‘s your Phong BRDF? </a:t>
                </a:r>
                <a14:m>
                  <m:oMath xmlns:m="http://schemas.openxmlformats.org/officeDocument/2006/math">
                    <m:r>
                      <a:rPr lang="en-US" b="1" i="1" smtClean="0">
                        <a:latin typeface="Cambria Math"/>
                        <a:ea typeface="ＭＳ Ｐゴシック" pitchFamily="34" charset="-128"/>
                        <a:cs typeface="Arial" charset="0"/>
                      </a:rPr>
                      <m:t>𝒔</m:t>
                    </m:r>
                    <m:r>
                      <a:rPr lang="en-US" b="1" i="1" smtClean="0">
                        <a:latin typeface="Cambria Math"/>
                        <a:ea typeface="ＭＳ Ｐゴシック" pitchFamily="34" charset="-128"/>
                        <a:cs typeface="Arial" charset="0"/>
                      </a:rPr>
                      <m:t>=</m:t>
                    </m:r>
                    <m:sSubSup>
                      <m:sSubSupPr>
                        <m:ctrlPr>
                          <a:rPr lang="en-US" b="1" i="1" smtClean="0">
                            <a:latin typeface="Cambria Math"/>
                            <a:ea typeface="ＭＳ Ｐゴシック" pitchFamily="34" charset="-128"/>
                            <a:cs typeface="Arial" charset="0"/>
                          </a:rPr>
                        </m:ctrlPr>
                      </m:sSubSupPr>
                      <m:e>
                        <m:sSubSup>
                          <m:sSubSupPr>
                            <m:ctrlPr>
                              <a:rPr lang="en-US" b="1" i="1">
                                <a:latin typeface="Cambria Math"/>
                                <a:ea typeface="ＭＳ Ｐゴシック" pitchFamily="34" charset="-128"/>
                                <a:cs typeface="Arial" charset="0"/>
                              </a:rPr>
                            </m:ctrlPr>
                          </m:sSubSupPr>
                          <m:e>
                            <m:r>
                              <a:rPr lang="en-US" b="1" i="1" smtClean="0">
                                <a:latin typeface="Cambria Math"/>
                                <a:ea typeface="ＭＳ Ｐゴシック" pitchFamily="34" charset="-128"/>
                                <a:cs typeface="Arial" charset="0"/>
                              </a:rPr>
                              <m:t>(</m:t>
                            </m:r>
                            <m:r>
                              <a:rPr lang="en-US" b="1" i="1" smtClean="0">
                                <a:latin typeface="Cambria Math"/>
                                <a:ea typeface="ＭＳ Ｐゴシック" pitchFamily="34" charset="-128"/>
                                <a:cs typeface="Arial" charset="0"/>
                              </a:rPr>
                              <m:t>𝒓</m:t>
                            </m:r>
                            <m:r>
                              <a:rPr lang="en-US" b="1" i="1" smtClean="0">
                                <a:latin typeface="Cambria Math"/>
                                <a:ea typeface="Cambria Math"/>
                                <a:cs typeface="Arial" charset="0"/>
                              </a:rPr>
                              <m:t>∙</m:t>
                            </m:r>
                            <m:r>
                              <a:rPr lang="en-US" b="1" i="1" smtClean="0">
                                <a:latin typeface="Cambria Math"/>
                                <a:ea typeface="ＭＳ Ｐゴシック" pitchFamily="34" charset="-128"/>
                                <a:cs typeface="Arial" charset="0"/>
                              </a:rPr>
                              <m:t>𝒍</m:t>
                            </m:r>
                            <m:r>
                              <a:rPr lang="en-US" b="1" i="1" smtClean="0">
                                <a:latin typeface="Cambria Math"/>
                                <a:ea typeface="ＭＳ Ｐゴシック" pitchFamily="34" charset="-128"/>
                                <a:cs typeface="Arial" charset="0"/>
                              </a:rPr>
                              <m:t>)</m:t>
                            </m:r>
                          </m:e>
                          <m:sub>
                            <m:r>
                              <a:rPr lang="en-US" b="1" i="1">
                                <a:latin typeface="Cambria Math"/>
                                <a:ea typeface="ＭＳ Ｐゴシック" pitchFamily="34" charset="-128"/>
                                <a:cs typeface="Arial" charset="0"/>
                              </a:rPr>
                              <m:t>+</m:t>
                            </m:r>
                          </m:sub>
                          <m:sup/>
                        </m:sSubSup>
                      </m:e>
                      <m:sub/>
                      <m:sup>
                        <m:r>
                          <a:rPr lang="en-US" b="1" i="1" smtClean="0">
                            <a:latin typeface="Cambria Math"/>
                            <a:ea typeface="ＭＳ Ｐゴシック" pitchFamily="34" charset="-128"/>
                            <a:cs typeface="Arial" charset="0"/>
                          </a:rPr>
                          <m:t>𝒏</m:t>
                        </m:r>
                      </m:sup>
                    </m:sSubSup>
                  </m:oMath>
                </a14:m>
                <a:r>
                  <a:rPr lang="en-US" b="0" dirty="0" smtClean="0">
                    <a:latin typeface="Arial" charset="0"/>
                    <a:ea typeface="ＭＳ Ｐゴシック" pitchFamily="34" charset="-128"/>
                    <a:cs typeface="Arial" charset="0"/>
                  </a:rPr>
                  <a:t>?</a:t>
                </a:r>
              </a:p>
              <a:p>
                <a:pPr lvl="1"/>
                <a:r>
                  <a:rPr lang="de-DE" dirty="0" smtClean="0">
                    <a:latin typeface="Arial" charset="0"/>
                    <a:ea typeface="ＭＳ Ｐゴシック" pitchFamily="34" charset="-128"/>
                    <a:cs typeface="Arial" charset="0"/>
                  </a:rPr>
                  <a:t>Make sure you normalize it: </a:t>
                </a:r>
                <a14:m>
                  <m:oMath xmlns:m="http://schemas.openxmlformats.org/officeDocument/2006/math">
                    <m:r>
                      <a:rPr lang="en-US" sz="2400" i="1">
                        <a:latin typeface="Cambria Math"/>
                        <a:ea typeface="ＭＳ Ｐゴシック" pitchFamily="34" charset="-128"/>
                        <a:cs typeface="Arial" charset="0"/>
                      </a:rPr>
                      <m:t>𝑠</m:t>
                    </m:r>
                    <m:r>
                      <a:rPr lang="en-US" sz="2400" i="1">
                        <a:latin typeface="Cambria Math"/>
                        <a:ea typeface="ＭＳ Ｐゴシック" pitchFamily="34" charset="-128"/>
                        <a:cs typeface="Arial" charset="0"/>
                      </a:rPr>
                      <m:t>=</m:t>
                    </m:r>
                    <m:f>
                      <m:fPr>
                        <m:ctrlPr>
                          <a:rPr lang="en-US" sz="2400" b="1" i="1" smtClean="0">
                            <a:solidFill>
                              <a:srgbClr val="FF0000"/>
                            </a:solidFill>
                            <a:latin typeface="Cambria Math"/>
                            <a:ea typeface="ＭＳ Ｐゴシック" pitchFamily="34" charset="-128"/>
                            <a:cs typeface="Arial" charset="0"/>
                          </a:rPr>
                        </m:ctrlPr>
                      </m:fPr>
                      <m:num>
                        <m:r>
                          <a:rPr lang="en-US" sz="2400" b="1" i="1" smtClean="0">
                            <a:solidFill>
                              <a:srgbClr val="FF0000"/>
                            </a:solidFill>
                            <a:latin typeface="Cambria Math"/>
                            <a:ea typeface="ＭＳ Ｐゴシック" pitchFamily="34" charset="-128"/>
                            <a:cs typeface="Arial" charset="0"/>
                          </a:rPr>
                          <m:t>𝒏</m:t>
                        </m:r>
                        <m:r>
                          <a:rPr lang="en-US" sz="2400" b="1" i="1" smtClean="0">
                            <a:solidFill>
                              <a:srgbClr val="FF0000"/>
                            </a:solidFill>
                            <a:latin typeface="Cambria Math"/>
                            <a:ea typeface="ＭＳ Ｐゴシック" pitchFamily="34" charset="-128"/>
                            <a:cs typeface="Arial" charset="0"/>
                          </a:rPr>
                          <m:t>+</m:t>
                        </m:r>
                        <m:r>
                          <a:rPr lang="en-US" sz="2400" b="1" i="1" smtClean="0">
                            <a:solidFill>
                              <a:srgbClr val="FF0000"/>
                            </a:solidFill>
                            <a:latin typeface="Cambria Math"/>
                            <a:ea typeface="ＭＳ Ｐゴシック" pitchFamily="34" charset="-128"/>
                            <a:cs typeface="Arial" charset="0"/>
                          </a:rPr>
                          <m:t>𝟐</m:t>
                        </m:r>
                      </m:num>
                      <m:den>
                        <m:r>
                          <a:rPr lang="en-US" sz="2400" b="1" i="1" smtClean="0">
                            <a:solidFill>
                              <a:srgbClr val="FF0000"/>
                            </a:solidFill>
                            <a:latin typeface="Cambria Math"/>
                            <a:ea typeface="ＭＳ Ｐゴシック" pitchFamily="34" charset="-128"/>
                            <a:cs typeface="Arial" charset="0"/>
                          </a:rPr>
                          <m:t>𝟐</m:t>
                        </m:r>
                        <m:r>
                          <a:rPr lang="en-US" sz="2400" b="1" i="1" smtClean="0">
                            <a:solidFill>
                              <a:srgbClr val="FF0000"/>
                            </a:solidFill>
                            <a:latin typeface="Cambria Math"/>
                            <a:ea typeface="Cambria Math"/>
                            <a:cs typeface="Arial" charset="0"/>
                          </a:rPr>
                          <m:t>𝝅</m:t>
                        </m:r>
                      </m:den>
                    </m:f>
                    <m:sSubSup>
                      <m:sSubSupPr>
                        <m:ctrlPr>
                          <a:rPr lang="en-US" sz="2400" i="1">
                            <a:latin typeface="Cambria Math"/>
                            <a:ea typeface="ＭＳ Ｐゴシック" pitchFamily="34" charset="-128"/>
                            <a:cs typeface="Arial" charset="0"/>
                          </a:rPr>
                        </m:ctrlPr>
                      </m:sSubSupPr>
                      <m:e>
                        <m:sSubSup>
                          <m:sSubSupPr>
                            <m:ctrlPr>
                              <a:rPr lang="en-US" sz="2400" i="1">
                                <a:latin typeface="Cambria Math"/>
                                <a:ea typeface="ＭＳ Ｐゴシック" pitchFamily="34" charset="-128"/>
                                <a:cs typeface="Arial" charset="0"/>
                              </a:rPr>
                            </m:ctrlPr>
                          </m:sSubSupPr>
                          <m:e>
                            <m:r>
                              <a:rPr lang="en-US" sz="2400" i="1">
                                <a:latin typeface="Cambria Math"/>
                                <a:ea typeface="ＭＳ Ｐゴシック" pitchFamily="34" charset="-128"/>
                                <a:cs typeface="Arial" charset="0"/>
                              </a:rPr>
                              <m:t>(</m:t>
                            </m:r>
                            <m:r>
                              <a:rPr lang="en-US" sz="2400" i="1">
                                <a:latin typeface="Cambria Math"/>
                                <a:ea typeface="ＭＳ Ｐゴシック" pitchFamily="34" charset="-128"/>
                                <a:cs typeface="Arial" charset="0"/>
                              </a:rPr>
                              <m:t>𝑟</m:t>
                            </m:r>
                            <m:r>
                              <a:rPr lang="en-US" sz="2400" i="1">
                                <a:latin typeface="Cambria Math"/>
                                <a:ea typeface="Cambria Math"/>
                                <a:cs typeface="Arial" charset="0"/>
                              </a:rPr>
                              <m:t>∙</m:t>
                            </m:r>
                            <m:r>
                              <a:rPr lang="en-US" sz="2400" i="1">
                                <a:latin typeface="Cambria Math"/>
                                <a:ea typeface="ＭＳ Ｐゴシック" pitchFamily="34" charset="-128"/>
                                <a:cs typeface="Arial" charset="0"/>
                              </a:rPr>
                              <m:t>𝑙</m:t>
                            </m:r>
                            <m:r>
                              <a:rPr lang="en-US" sz="2400" i="1">
                                <a:latin typeface="Cambria Math"/>
                                <a:ea typeface="ＭＳ Ｐゴシック" pitchFamily="34" charset="-128"/>
                                <a:cs typeface="Arial" charset="0"/>
                              </a:rPr>
                              <m:t>)</m:t>
                            </m:r>
                          </m:e>
                          <m:sub>
                            <m:r>
                              <a:rPr lang="en-US" sz="2400" i="1">
                                <a:latin typeface="Cambria Math"/>
                                <a:ea typeface="ＭＳ Ｐゴシック" pitchFamily="34" charset="-128"/>
                                <a:cs typeface="Arial" charset="0"/>
                              </a:rPr>
                              <m:t>+</m:t>
                            </m:r>
                          </m:sub>
                          <m:sup/>
                        </m:sSubSup>
                      </m:e>
                      <m:sub/>
                      <m:sup>
                        <m:r>
                          <a:rPr lang="en-US" sz="2400" i="1">
                            <a:latin typeface="Cambria Math"/>
                            <a:ea typeface="ＭＳ Ｐゴシック" pitchFamily="34" charset="-128"/>
                            <a:cs typeface="Arial" charset="0"/>
                          </a:rPr>
                          <m:t>𝑛</m:t>
                        </m:r>
                      </m:sup>
                    </m:sSubSup>
                  </m:oMath>
                </a14:m>
                <a:endParaRPr lang="de-DE" dirty="0" smtClean="0">
                  <a:latin typeface="Arial" charset="0"/>
                  <a:ea typeface="ＭＳ Ｐゴシック" pitchFamily="34" charset="-128"/>
                  <a:cs typeface="Arial" charset="0"/>
                </a:endParaRPr>
              </a:p>
              <a:p>
                <a:pPr marL="1141650" lvl="2" indent="-284400"/>
                <a:r>
                  <a:rPr lang="de-DE" dirty="0" smtClean="0">
                    <a:latin typeface="Arial" charset="0"/>
                    <a:ea typeface="ＭＳ Ｐゴシック" pitchFamily="34" charset="-128"/>
                    <a:cs typeface="Arial" charset="0"/>
                  </a:rPr>
                  <a:t>Energy preserving: very important for HDR post-processing</a:t>
                </a:r>
                <a:endParaRPr lang="de-DE" dirty="0">
                  <a:latin typeface="Arial" charset="0"/>
                  <a:ea typeface="ＭＳ Ｐゴシック" pitchFamily="34" charset="-128"/>
                  <a:cs typeface="Arial" charset="0"/>
                </a:endParaRPr>
              </a:p>
              <a:p>
                <a:pPr marL="1141650" lvl="2" indent="-284400"/>
                <a:r>
                  <a:rPr lang="de-DE" dirty="0" smtClean="0">
                    <a:latin typeface="Arial" charset="0"/>
                    <a:ea typeface="ＭＳ Ｐゴシック" pitchFamily="34" charset="-128"/>
                    <a:cs typeface="Arial" charset="0"/>
                  </a:rPr>
                  <a:t>Consistent with non-analytical lighting, such as environment mapping</a:t>
                </a:r>
              </a:p>
              <a:p>
                <a:pPr marL="1141650" lvl="2" indent="-284400"/>
                <a:r>
                  <a:rPr lang="de-DE" dirty="0" smtClean="0">
                    <a:latin typeface="Arial" charset="0"/>
                    <a:ea typeface="ＭＳ Ｐゴシック" pitchFamily="34" charset="-128"/>
                    <a:cs typeface="Arial" charset="0"/>
                  </a:rPr>
                  <a:t>Simpler artistic control over specular</a:t>
                </a:r>
              </a:p>
              <a:p>
                <a:r>
                  <a:rPr lang="de-DE" sz="2400" dirty="0" smtClean="0">
                    <a:latin typeface="Arial" charset="0"/>
                    <a:ea typeface="ＭＳ Ｐゴシック" pitchFamily="34" charset="-128"/>
                    <a:cs typeface="Arial" charset="0"/>
                  </a:rPr>
                  <a:t>Learn more </a:t>
                </a:r>
                <a:r>
                  <a:rPr lang="de-DE" sz="2400" dirty="0">
                    <a:latin typeface="Arial" charset="0"/>
                    <a:ea typeface="ＭＳ Ｐゴシック" pitchFamily="34" charset="-128"/>
                    <a:cs typeface="Arial" charset="0"/>
                  </a:rPr>
                  <a:t>details at </a:t>
                </a:r>
                <a:r>
                  <a:rPr lang="de-DE" sz="2400" dirty="0" smtClean="0">
                    <a:latin typeface="Arial" charset="0"/>
                    <a:ea typeface="ＭＳ Ｐゴシック" pitchFamily="34" charset="-128"/>
                    <a:cs typeface="Arial" charset="0"/>
                  </a:rPr>
                  <a:t>„Physically </a:t>
                </a:r>
                <a:r>
                  <a:rPr lang="de-DE" sz="2400" dirty="0">
                    <a:latin typeface="Arial" charset="0"/>
                    <a:ea typeface="ＭＳ Ｐゴシック" pitchFamily="34" charset="-128"/>
                    <a:cs typeface="Arial" charset="0"/>
                  </a:rPr>
                  <a:t>Based Shading </a:t>
                </a:r>
                <a:r>
                  <a:rPr lang="de-DE" sz="2400" dirty="0" smtClean="0">
                    <a:latin typeface="Arial" charset="0"/>
                    <a:ea typeface="ＭＳ Ｐゴシック" pitchFamily="34" charset="-128"/>
                    <a:cs typeface="Arial" charset="0"/>
                  </a:rPr>
                  <a:t>Models“ course from Nauty Hoffman</a:t>
                </a:r>
                <a:endParaRPr lang="de-DE" sz="2400" dirty="0">
                  <a:latin typeface="Arial" charset="0"/>
                  <a:ea typeface="ＭＳ Ｐゴシック" pitchFamily="34" charset="-128"/>
                  <a:cs typeface="Arial" charset="0"/>
                </a:endParaRPr>
              </a:p>
              <a:p>
                <a:endParaRPr lang="de-DE" dirty="0" smtClean="0">
                  <a:latin typeface="Arial" charset="0"/>
                  <a:ea typeface="ＭＳ Ｐゴシック" pitchFamily="34" charset="-128"/>
                  <a:cs typeface="Arial" charset="0"/>
                </a:endParaRPr>
              </a:p>
            </p:txBody>
          </p:sp>
        </mc:Choice>
        <mc:Fallback xmlns="">
          <p:sp>
            <p:nvSpPr>
              <p:cNvPr id="40963" name="Content Placeholder 2"/>
              <p:cNvSpPr>
                <a:spLocks noGrp="1" noRot="1" noChangeAspect="1" noMove="1" noResize="1" noEditPoints="1" noAdjustHandles="1" noChangeArrowheads="1" noChangeShapeType="1" noTextEdit="1"/>
              </p:cNvSpPr>
              <p:nvPr>
                <p:ph idx="1"/>
              </p:nvPr>
            </p:nvSpPr>
            <p:spPr>
              <a:xfrm>
                <a:off x="457200" y="1200150"/>
                <a:ext cx="8413668" cy="3644982"/>
              </a:xfrm>
              <a:blipFill rotWithShape="1">
                <a:blip r:embed="rId3"/>
                <a:stretch>
                  <a:fillRect l="-1232" t="-1505" r="-217"/>
                </a:stretch>
              </a:blipFill>
            </p:spPr>
            <p:txBody>
              <a:bodyPr/>
              <a:lstStyle/>
              <a:p>
                <a:r>
                  <a:rPr lang="en-US">
                    <a:noFill/>
                  </a:rPr>
                  <a:t> </a:t>
                </a:r>
              </a:p>
            </p:txBody>
          </p:sp>
        </mc:Fallback>
      </mc:AlternateContent>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mtClean="0">
                <a:latin typeface="Arial" charset="0"/>
                <a:cs typeface="Arial" charset="0"/>
              </a:rPr>
              <a:t>Consistent lighting example</a:t>
            </a:r>
          </a:p>
        </p:txBody>
      </p:sp>
      <p:grpSp>
        <p:nvGrpSpPr>
          <p:cNvPr id="3" name="Group 2"/>
          <p:cNvGrpSpPr/>
          <p:nvPr/>
        </p:nvGrpSpPr>
        <p:grpSpPr>
          <a:xfrm>
            <a:off x="1078442" y="1063623"/>
            <a:ext cx="3014134" cy="1695450"/>
            <a:chOff x="238125" y="1695449"/>
            <a:chExt cx="3014134" cy="1695450"/>
          </a:xfrm>
        </p:grpSpPr>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8125" y="1695449"/>
              <a:ext cx="3014134" cy="1695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702" y="1695451"/>
              <a:ext cx="1941557" cy="307777"/>
            </a:xfrm>
            <a:prstGeom prst="rect">
              <a:avLst/>
            </a:prstGeom>
            <a:noFill/>
          </p:spPr>
          <p:txBody>
            <a:bodyPr wrap="none" rtlCol="0">
              <a:spAutoFit/>
            </a:bodyPr>
            <a:lstStyle/>
            <a:p>
              <a:r>
                <a:rPr lang="en-US" sz="1400" dirty="0" smtClean="0"/>
                <a:t>Phong, glossiness = 5</a:t>
              </a:r>
              <a:endParaRPr lang="en-GB" sz="1400" dirty="0"/>
            </a:p>
          </p:txBody>
        </p:sp>
      </p:grpSp>
      <p:grpSp>
        <p:nvGrpSpPr>
          <p:cNvPr id="8" name="Group 7"/>
          <p:cNvGrpSpPr/>
          <p:nvPr/>
        </p:nvGrpSpPr>
        <p:grpSpPr>
          <a:xfrm>
            <a:off x="1078442" y="2978148"/>
            <a:ext cx="3014134" cy="1695450"/>
            <a:chOff x="238125" y="1695449"/>
            <a:chExt cx="3014134" cy="1695450"/>
          </a:xfrm>
        </p:grpSpPr>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8125" y="1695449"/>
              <a:ext cx="3014134" cy="16954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11316" y="1695450"/>
              <a:ext cx="2040943" cy="307777"/>
            </a:xfrm>
            <a:prstGeom prst="rect">
              <a:avLst/>
            </a:prstGeom>
            <a:noFill/>
          </p:spPr>
          <p:txBody>
            <a:bodyPr wrap="none" rtlCol="0">
              <a:spAutoFit/>
            </a:bodyPr>
            <a:lstStyle/>
            <a:p>
              <a:r>
                <a:rPr lang="en-US" sz="1400" dirty="0" smtClean="0"/>
                <a:t>Phong, </a:t>
              </a:r>
              <a:r>
                <a:rPr lang="en-US" sz="1400" dirty="0"/>
                <a:t>glossiness </a:t>
              </a:r>
              <a:r>
                <a:rPr lang="en-US" sz="1400" dirty="0" smtClean="0"/>
                <a:t>= 20</a:t>
              </a:r>
              <a:endParaRPr lang="en-GB" sz="1400" dirty="0"/>
            </a:p>
          </p:txBody>
        </p:sp>
      </p:grpSp>
      <p:grpSp>
        <p:nvGrpSpPr>
          <p:cNvPr id="11" name="Group 10"/>
          <p:cNvGrpSpPr/>
          <p:nvPr/>
        </p:nvGrpSpPr>
        <p:grpSpPr>
          <a:xfrm>
            <a:off x="4650317" y="1063624"/>
            <a:ext cx="3014134" cy="1695450"/>
            <a:chOff x="238125" y="1695449"/>
            <a:chExt cx="3014134" cy="1695450"/>
          </a:xfrm>
        </p:grpSpPr>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38125" y="1695449"/>
              <a:ext cx="3014134" cy="16954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111929" y="1695450"/>
              <a:ext cx="2140330" cy="307777"/>
            </a:xfrm>
            <a:prstGeom prst="rect">
              <a:avLst/>
            </a:prstGeom>
            <a:noFill/>
          </p:spPr>
          <p:txBody>
            <a:bodyPr wrap="none" rtlCol="0">
              <a:spAutoFit/>
            </a:bodyPr>
            <a:lstStyle/>
            <a:p>
              <a:r>
                <a:rPr lang="en-US" sz="1400" dirty="0" smtClean="0"/>
                <a:t>Phong, </a:t>
              </a:r>
              <a:r>
                <a:rPr lang="en-US" sz="1400" dirty="0"/>
                <a:t>glossiness </a:t>
              </a:r>
              <a:r>
                <a:rPr lang="en-US" sz="1400" dirty="0" smtClean="0"/>
                <a:t>= 120</a:t>
              </a:r>
              <a:endParaRPr lang="en-GB" sz="1400" dirty="0"/>
            </a:p>
          </p:txBody>
        </p:sp>
      </p:grpSp>
      <p:grpSp>
        <p:nvGrpSpPr>
          <p:cNvPr id="14" name="Group 13"/>
          <p:cNvGrpSpPr/>
          <p:nvPr/>
        </p:nvGrpSpPr>
        <p:grpSpPr>
          <a:xfrm>
            <a:off x="4650317" y="2975590"/>
            <a:ext cx="3014134" cy="1698009"/>
            <a:chOff x="238125" y="1692890"/>
            <a:chExt cx="3014134" cy="1698009"/>
          </a:xfrm>
        </p:grpSpPr>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38125" y="1695449"/>
              <a:ext cx="3014134" cy="16954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111929" y="1692890"/>
              <a:ext cx="2140330" cy="307777"/>
            </a:xfrm>
            <a:prstGeom prst="rect">
              <a:avLst/>
            </a:prstGeom>
            <a:noFill/>
          </p:spPr>
          <p:txBody>
            <a:bodyPr wrap="none" rtlCol="0">
              <a:spAutoFit/>
            </a:bodyPr>
            <a:lstStyle/>
            <a:p>
              <a:r>
                <a:rPr lang="en-US" sz="1400" dirty="0" smtClean="0"/>
                <a:t>Phong, </a:t>
              </a:r>
              <a:r>
                <a:rPr lang="en-US" sz="1400" dirty="0"/>
                <a:t>glossiness </a:t>
              </a:r>
              <a:r>
                <a:rPr lang="en-US" sz="1400" dirty="0" smtClean="0"/>
                <a:t>= 250</a:t>
              </a:r>
              <a:endParaRPr lang="en-GB" sz="1400" dirty="0"/>
            </a:p>
          </p:txBody>
        </p:sp>
      </p:grpSp>
      <p:sp>
        <p:nvSpPr>
          <p:cNvPr id="4" name="Footer Placeholder 3"/>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mtClean="0">
                <a:latin typeface="Arial" charset="0"/>
                <a:cs typeface="Arial" charset="0"/>
              </a:rPr>
              <a:t>Consistent lighting example</a:t>
            </a:r>
          </a:p>
        </p:txBody>
      </p:sp>
      <p:pic>
        <p:nvPicPr>
          <p:cNvPr id="69634" name="Picture 2" descr="F:\~SIGGraph10\Advanced Real-time rendering\Screenshots\screenshots_07_07_2010\Image 06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685" y="943784"/>
            <a:ext cx="7677150" cy="41224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SIGGraph10\Advanced Real-time rendering\Screenshots\screenshots_07_07_2010\Image 069.png"/>
          <p:cNvPicPr>
            <a:picLocks noChangeAspect="1" noChangeArrowheads="1"/>
          </p:cNvPicPr>
          <p:nvPr/>
        </p:nvPicPr>
        <p:blipFill rotWithShape="1">
          <a:blip r:embed="rId3">
            <a:extLst>
              <a:ext uri="{28A0092B-C50C-407E-A947-70E740481C1C}">
                <a14:useLocalDpi xmlns:a14="http://schemas.microsoft.com/office/drawing/2010/main" val="0"/>
              </a:ext>
            </a:extLst>
          </a:blip>
          <a:srcRect l="30124" t="61471" r="53948" b="25183"/>
          <a:stretch/>
        </p:blipFill>
        <p:spPr bwMode="auto">
          <a:xfrm>
            <a:off x="832511" y="1063625"/>
            <a:ext cx="2504367" cy="112684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Rectangle 7"/>
          <p:cNvSpPr/>
          <p:nvPr/>
        </p:nvSpPr>
        <p:spPr>
          <a:xfrm>
            <a:off x="3034804" y="3473355"/>
            <a:ext cx="1236945" cy="545911"/>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9" name="Straight Connector 8"/>
          <p:cNvCxnSpPr/>
          <p:nvPr/>
        </p:nvCxnSpPr>
        <p:spPr>
          <a:xfrm flipH="1" flipV="1">
            <a:off x="832511" y="2190466"/>
            <a:ext cx="2202293" cy="18288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3336878" y="1063625"/>
            <a:ext cx="934871" cy="240973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3671398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mtClean="0">
                <a:latin typeface="Arial" charset="0"/>
                <a:cs typeface="Arial" charset="0"/>
              </a:rPr>
              <a:t>Consistent lighting example</a:t>
            </a:r>
          </a:p>
        </p:txBody>
      </p:sp>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1686" y="943784"/>
            <a:ext cx="7677148" cy="41224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168" t="42435" r="59121" b="30915"/>
          <a:stretch/>
        </p:blipFill>
        <p:spPr bwMode="auto">
          <a:xfrm>
            <a:off x="6305266" y="2760238"/>
            <a:ext cx="1978926" cy="22280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2893325" y="2668138"/>
            <a:ext cx="968992" cy="1139587"/>
          </a:xfrm>
          <a:prstGeom prst="rect">
            <a:avLst/>
          </a:prstGeom>
          <a:no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6" name="Straight Connector 5"/>
          <p:cNvCxnSpPr/>
          <p:nvPr/>
        </p:nvCxnSpPr>
        <p:spPr>
          <a:xfrm>
            <a:off x="2893325" y="3807725"/>
            <a:ext cx="3411941" cy="118053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862317" y="2668138"/>
            <a:ext cx="4421875" cy="921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23245388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22312" y="3305176"/>
            <a:ext cx="8184181" cy="1338076"/>
          </a:xfrm>
        </p:spPr>
        <p:txBody>
          <a:bodyPr/>
          <a:lstStyle/>
          <a:p>
            <a:r>
              <a:rPr lang="en-US" dirty="0" smtClean="0"/>
              <a:t>HDR…</a:t>
            </a:r>
            <a:br>
              <a:rPr lang="en-US" dirty="0" smtClean="0"/>
            </a:br>
            <a:r>
              <a:rPr lang="en-US" dirty="0" smtClean="0"/>
              <a:t>VS bandwidth </a:t>
            </a:r>
            <a:r>
              <a:rPr lang="en-US" dirty="0" err="1" smtClean="0"/>
              <a:t>vs</a:t>
            </a:r>
            <a:r>
              <a:rPr lang="en-US" dirty="0" smtClean="0"/>
              <a:t> Precision</a:t>
            </a:r>
            <a:endParaRPr lang="en-US" dirty="0"/>
          </a:p>
        </p:txBody>
      </p:sp>
      <p:sp>
        <p:nvSpPr>
          <p:cNvPr id="3" name="Footer Placeholder 2"/>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34714080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smtClean="0">
                <a:latin typeface="Arial" charset="0"/>
                <a:cs typeface="Arial" charset="0"/>
              </a:rPr>
              <a:t>HDR on consoles</a:t>
            </a:r>
          </a:p>
        </p:txBody>
      </p:sp>
      <p:sp>
        <p:nvSpPr>
          <p:cNvPr id="43011" name="Content Placeholder 2"/>
          <p:cNvSpPr>
            <a:spLocks noGrp="1"/>
          </p:cNvSpPr>
          <p:nvPr>
            <p:ph idx="1"/>
          </p:nvPr>
        </p:nvSpPr>
        <p:spPr>
          <a:xfrm>
            <a:off x="457200" y="1200150"/>
            <a:ext cx="8366166" cy="3829050"/>
          </a:xfrm>
        </p:spPr>
        <p:txBody>
          <a:bodyPr/>
          <a:lstStyle/>
          <a:p>
            <a:r>
              <a:rPr lang="en-US" dirty="0" smtClean="0">
                <a:latin typeface="Arial" charset="0"/>
                <a:ea typeface="ＭＳ Ｐゴシック" pitchFamily="34" charset="-128"/>
                <a:cs typeface="Arial" charset="0"/>
              </a:rPr>
              <a:t>Can we achieve bandwidth the same as for LDR?</a:t>
            </a:r>
          </a:p>
          <a:p>
            <a:r>
              <a:rPr lang="en-US" b="1" dirty="0" smtClean="0">
                <a:latin typeface="Arial" charset="0"/>
                <a:ea typeface="ＭＳ Ｐゴシック" pitchFamily="34" charset="-128"/>
                <a:cs typeface="Arial" charset="0"/>
              </a:rPr>
              <a:t>PS3</a:t>
            </a:r>
            <a:r>
              <a:rPr lang="en-US" dirty="0" smtClean="0">
                <a:latin typeface="Arial" charset="0"/>
                <a:ea typeface="ＭＳ Ｐゴシック" pitchFamily="34" charset="-128"/>
                <a:cs typeface="Arial" charset="0"/>
              </a:rPr>
              <a:t>: RGBK (aka RGBM) compression</a:t>
            </a:r>
          </a:p>
          <a:p>
            <a:pPr lvl="1"/>
            <a:r>
              <a:rPr lang="en-US" dirty="0" smtClean="0">
                <a:latin typeface="Arial" charset="0"/>
                <a:ea typeface="ＭＳ Ｐゴシック" pitchFamily="34" charset="-128"/>
                <a:cs typeface="Arial" charset="0"/>
              </a:rPr>
              <a:t>RGBA8 texture – the same bandwidth</a:t>
            </a:r>
          </a:p>
          <a:p>
            <a:pPr lvl="1"/>
            <a:r>
              <a:rPr lang="en-US" dirty="0" smtClean="0">
                <a:latin typeface="Arial" charset="0"/>
                <a:ea typeface="ＭＳ Ｐゴシック" pitchFamily="34" charset="-128"/>
                <a:cs typeface="Arial" charset="0"/>
              </a:rPr>
              <a:t>RT read-backs solves blending problem</a:t>
            </a:r>
          </a:p>
          <a:p>
            <a:r>
              <a:rPr lang="en-US" b="1" dirty="0" smtClean="0">
                <a:latin typeface="Arial" charset="0"/>
                <a:ea typeface="ＭＳ Ｐゴシック" pitchFamily="34" charset="-128"/>
                <a:cs typeface="Arial" charset="0"/>
              </a:rPr>
              <a:t>Xbox360</a:t>
            </a:r>
            <a:r>
              <a:rPr lang="en-US" dirty="0" smtClean="0">
                <a:latin typeface="Arial" charset="0"/>
                <a:ea typeface="ＭＳ Ｐゴシック" pitchFamily="34" charset="-128"/>
                <a:cs typeface="Arial" charset="0"/>
              </a:rPr>
              <a:t>: Use R11G11B10 texture for HDR</a:t>
            </a:r>
          </a:p>
          <a:p>
            <a:pPr lvl="1"/>
            <a:r>
              <a:rPr lang="en-US" dirty="0" smtClean="0">
                <a:latin typeface="Arial" charset="0"/>
                <a:ea typeface="ＭＳ Ｐゴシック" pitchFamily="34" charset="-128"/>
                <a:cs typeface="Arial" charset="0"/>
              </a:rPr>
              <a:t>Same bandwidth as for LDR </a:t>
            </a:r>
          </a:p>
          <a:p>
            <a:pPr lvl="2"/>
            <a:r>
              <a:rPr lang="en-US" dirty="0">
                <a:latin typeface="Arial" charset="0"/>
                <a:ea typeface="ＭＳ Ｐゴシック" pitchFamily="34" charset="-128"/>
                <a:cs typeface="Arial" charset="0"/>
              </a:rPr>
              <a:t>R</a:t>
            </a:r>
            <a:r>
              <a:rPr lang="en-US" dirty="0" smtClean="0">
                <a:latin typeface="Arial" charset="0"/>
                <a:ea typeface="ＭＳ Ｐゴシック" pitchFamily="34" charset="-128"/>
                <a:cs typeface="Arial" charset="0"/>
              </a:rPr>
              <a:t>emove _AS16 suffix for this format for better cache utilization</a:t>
            </a:r>
          </a:p>
          <a:p>
            <a:pPr lvl="1"/>
            <a:r>
              <a:rPr lang="en-US" dirty="0" smtClean="0">
                <a:latin typeface="Arial" charset="0"/>
                <a:ea typeface="ＭＳ Ｐゴシック" pitchFamily="34" charset="-128"/>
                <a:cs typeface="Arial" charset="0"/>
              </a:rPr>
              <a:t>Not enough precision for linear HDR lighting!</a:t>
            </a:r>
          </a:p>
          <a:p>
            <a:pPr lvl="1"/>
            <a:endParaRPr lang="de-DE" dirty="0" smtClean="0">
              <a:latin typeface="Arial" charset="0"/>
              <a:ea typeface="ＭＳ Ｐゴシック" pitchFamily="34" charset="-128"/>
              <a:cs typeface="Arial" charset="0"/>
            </a:endParaRPr>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4498143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smtClean="0">
                <a:latin typeface="Arial" charset="0"/>
                <a:cs typeface="Arial" charset="0"/>
              </a:rPr>
              <a:t>HDR on consoles: dynamic range</a:t>
            </a:r>
          </a:p>
        </p:txBody>
      </p:sp>
      <p:sp>
        <p:nvSpPr>
          <p:cNvPr id="43011" name="Content Placeholder 2"/>
          <p:cNvSpPr>
            <a:spLocks noGrp="1"/>
          </p:cNvSpPr>
          <p:nvPr>
            <p:ph idx="1"/>
          </p:nvPr>
        </p:nvSpPr>
        <p:spPr>
          <a:xfrm>
            <a:off x="457200" y="1200150"/>
            <a:ext cx="8686800" cy="3829050"/>
          </a:xfrm>
        </p:spPr>
        <p:txBody>
          <a:bodyPr/>
          <a:lstStyle/>
          <a:p>
            <a:r>
              <a:rPr lang="en-US" dirty="0" smtClean="0">
                <a:latin typeface="Arial" charset="0"/>
                <a:ea typeface="ＭＳ Ｐゴシック" pitchFamily="34" charset="-128"/>
                <a:cs typeface="Arial" charset="0"/>
              </a:rPr>
              <a:t>Use dynamic range scaling to improve precision</a:t>
            </a:r>
          </a:p>
          <a:p>
            <a:r>
              <a:rPr lang="en-US" dirty="0" smtClean="0">
                <a:latin typeface="Arial" charset="0"/>
                <a:ea typeface="ＭＳ Ｐゴシック" pitchFamily="34" charset="-128"/>
                <a:cs typeface="Arial" charset="0"/>
              </a:rPr>
              <a:t>Use average luminance </a:t>
            </a:r>
            <a:r>
              <a:rPr lang="en-US" dirty="0">
                <a:latin typeface="Arial" charset="0"/>
                <a:ea typeface="ＭＳ Ｐゴシック" pitchFamily="34" charset="-128"/>
                <a:cs typeface="Arial" charset="0"/>
              </a:rPr>
              <a:t>to detect the efficient range</a:t>
            </a:r>
            <a:endParaRPr lang="en-US" dirty="0" smtClean="0">
              <a:latin typeface="Arial" charset="0"/>
              <a:ea typeface="ＭＳ Ｐゴシック" pitchFamily="34" charset="-128"/>
              <a:cs typeface="Arial" charset="0"/>
            </a:endParaRPr>
          </a:p>
          <a:p>
            <a:pPr lvl="1"/>
            <a:r>
              <a:rPr lang="en-US" dirty="0" smtClean="0">
                <a:latin typeface="Arial" charset="0"/>
                <a:ea typeface="ＭＳ Ｐゴシック" pitchFamily="34" charset="-128"/>
                <a:cs typeface="Arial" charset="0"/>
              </a:rPr>
              <a:t>Already </a:t>
            </a:r>
            <a:r>
              <a:rPr lang="en-US" dirty="0">
                <a:latin typeface="Arial" charset="0"/>
                <a:ea typeface="ＭＳ Ｐゴシック" pitchFamily="34" charset="-128"/>
                <a:cs typeface="Arial" charset="0"/>
              </a:rPr>
              <a:t>computed </a:t>
            </a:r>
            <a:r>
              <a:rPr lang="en-US" dirty="0" smtClean="0">
                <a:latin typeface="Arial" charset="0"/>
                <a:ea typeface="ＭＳ Ｐゴシック" pitchFamily="34" charset="-128"/>
                <a:cs typeface="Arial" charset="0"/>
              </a:rPr>
              <a:t>from previous frame</a:t>
            </a:r>
          </a:p>
          <a:p>
            <a:r>
              <a:rPr lang="en-US" dirty="0" smtClean="0">
                <a:latin typeface="Arial" charset="0"/>
                <a:ea typeface="ＭＳ Ｐゴシック" pitchFamily="34" charset="-128"/>
                <a:cs typeface="Arial" charset="0"/>
              </a:rPr>
              <a:t>Detect lower bound for HDR image intensity</a:t>
            </a:r>
          </a:p>
          <a:p>
            <a:pPr lvl="1"/>
            <a:r>
              <a:rPr lang="en-US" dirty="0" smtClean="0">
                <a:latin typeface="Arial" charset="0"/>
                <a:ea typeface="ＭＳ Ｐゴシック" pitchFamily="34" charset="-128"/>
                <a:cs typeface="Arial" charset="0"/>
              </a:rPr>
              <a:t>The final picture is LDR after tone mapping</a:t>
            </a:r>
          </a:p>
          <a:p>
            <a:pPr lvl="1"/>
            <a:r>
              <a:rPr lang="en-US" dirty="0" smtClean="0">
                <a:latin typeface="Arial" charset="0"/>
                <a:ea typeface="ＭＳ Ｐゴシック" pitchFamily="34" charset="-128"/>
                <a:cs typeface="Arial" charset="0"/>
              </a:rPr>
              <a:t>The LDR threshold is 0.5/255=1/510</a:t>
            </a:r>
          </a:p>
          <a:p>
            <a:pPr lvl="1"/>
            <a:r>
              <a:rPr lang="en-US" dirty="0" smtClean="0">
                <a:latin typeface="Arial" charset="0"/>
                <a:ea typeface="ＭＳ Ｐゴシック" pitchFamily="34" charset="-128"/>
                <a:cs typeface="Arial" charset="0"/>
              </a:rPr>
              <a:t>Use inverse tone mapping as estimator</a:t>
            </a:r>
          </a:p>
          <a:p>
            <a:endParaRPr lang="de-DE" dirty="0" smtClean="0">
              <a:latin typeface="Arial" charset="0"/>
              <a:ea typeface="ＭＳ Ｐゴシック" pitchFamily="34" charset="-128"/>
              <a:cs typeface="Arial" charset="0"/>
            </a:endParaRPr>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9043359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smtClean="0">
                <a:latin typeface="Arial" charset="0"/>
                <a:cs typeface="Arial" charset="0"/>
              </a:rPr>
              <a:t>HDR on consoles: lower bound estimator</a:t>
            </a:r>
          </a:p>
        </p:txBody>
      </p:sp>
      <mc:AlternateContent xmlns:mc="http://schemas.openxmlformats.org/markup-compatibility/2006" xmlns:a14="http://schemas.microsoft.com/office/drawing/2010/main">
        <mc:Choice Requires="a14">
          <p:sp>
            <p:nvSpPr>
              <p:cNvPr id="43011" name="Content Placeholder 2"/>
              <p:cNvSpPr>
                <a:spLocks noGrp="1"/>
              </p:cNvSpPr>
              <p:nvPr>
                <p:ph idx="1"/>
              </p:nvPr>
            </p:nvSpPr>
            <p:spPr>
              <a:xfrm>
                <a:off x="457200" y="1200150"/>
                <a:ext cx="8550322" cy="3829050"/>
              </a:xfrm>
            </p:spPr>
            <p:txBody>
              <a:bodyPr/>
              <a:lstStyle/>
              <a:p>
                <a:r>
                  <a:rPr lang="en-US" dirty="0" smtClean="0">
                    <a:latin typeface="Arial" charset="0"/>
                    <a:ea typeface="ＭＳ Ｐゴシック" pitchFamily="34" charset="-128"/>
                    <a:cs typeface="Arial" charset="0"/>
                  </a:rPr>
                  <a:t>Some examples (</a:t>
                </a:r>
                <a14:m>
                  <m:oMath xmlns:m="http://schemas.openxmlformats.org/officeDocument/2006/math">
                    <m:r>
                      <a:rPr lang="en-US" i="1" dirty="0">
                        <a:latin typeface="Cambria Math"/>
                        <a:ea typeface="ＭＳ Ｐゴシック" pitchFamily="34" charset="-128"/>
                        <a:cs typeface="Arial" charset="0"/>
                      </a:rPr>
                      <m:t>𝑙</m:t>
                    </m:r>
                  </m:oMath>
                </a14:m>
                <a:r>
                  <a:rPr lang="en-US" dirty="0" smtClean="0">
                    <a:solidFill>
                      <a:schemeClr val="tx1"/>
                    </a:solidFill>
                    <a:latin typeface="Arial" charset="0"/>
                    <a:ea typeface="ＭＳ Ｐゴシック" pitchFamily="34" charset="-128"/>
                    <a:cs typeface="Arial" charset="0"/>
                  </a:rPr>
                  <a:t> – average frame luminance):</a:t>
                </a:r>
              </a:p>
              <a:p>
                <a:pPr lvl="1">
                  <a:spcBef>
                    <a:spcPts val="1200"/>
                  </a:spcBef>
                </a:pPr>
                <a:r>
                  <a:rPr lang="en-US" dirty="0" smtClean="0">
                    <a:solidFill>
                      <a:schemeClr val="tx1"/>
                    </a:solidFill>
                    <a:latin typeface="Arial" charset="0"/>
                    <a:ea typeface="ＭＳ Ｐゴシック" pitchFamily="34" charset="-128"/>
                    <a:cs typeface="Arial" charset="0"/>
                  </a:rPr>
                  <a:t>Exponential tone mapping  </a:t>
                </a:r>
                <a14:m>
                  <m:oMath xmlns:m="http://schemas.openxmlformats.org/officeDocument/2006/math">
                    <m:r>
                      <a:rPr lang="en-US" sz="2000" b="0" i="1" smtClean="0">
                        <a:solidFill>
                          <a:schemeClr val="tx1"/>
                        </a:solidFill>
                        <a:latin typeface="Cambria Math"/>
                        <a:ea typeface="ＭＳ Ｐゴシック" pitchFamily="34" charset="-128"/>
                        <a:cs typeface="Arial" charset="0"/>
                      </a:rPr>
                      <m:t>𝑇</m:t>
                    </m:r>
                    <m:d>
                      <m:dPr>
                        <m:ctrlPr>
                          <a:rPr lang="en-US" sz="2000" b="0" i="1" smtClean="0">
                            <a:solidFill>
                              <a:schemeClr val="tx1"/>
                            </a:solidFill>
                            <a:latin typeface="Cambria Math"/>
                            <a:ea typeface="ＭＳ Ｐゴシック" pitchFamily="34" charset="-128"/>
                            <a:cs typeface="Arial" charset="0"/>
                          </a:rPr>
                        </m:ctrlPr>
                      </m:dPr>
                      <m:e>
                        <m:r>
                          <a:rPr lang="en-US" sz="2000" b="0" i="1" smtClean="0">
                            <a:solidFill>
                              <a:schemeClr val="tx1"/>
                            </a:solidFill>
                            <a:latin typeface="Cambria Math"/>
                            <a:ea typeface="ＭＳ Ｐゴシック" pitchFamily="34" charset="-128"/>
                            <a:cs typeface="Arial" charset="0"/>
                          </a:rPr>
                          <m:t>𝑐</m:t>
                        </m:r>
                      </m:e>
                    </m:d>
                    <m:r>
                      <a:rPr lang="en-US" sz="2000" b="0" i="1" smtClean="0">
                        <a:solidFill>
                          <a:schemeClr val="tx1"/>
                        </a:solidFill>
                        <a:latin typeface="Cambria Math"/>
                        <a:ea typeface="ＭＳ Ｐゴシック" pitchFamily="34" charset="-128"/>
                        <a:cs typeface="Arial" charset="0"/>
                      </a:rPr>
                      <m:t>=1−</m:t>
                    </m:r>
                    <m:sSup>
                      <m:sSupPr>
                        <m:ctrlPr>
                          <a:rPr lang="en-US" sz="2000" b="0" i="1" smtClean="0">
                            <a:solidFill>
                              <a:schemeClr val="tx1"/>
                            </a:solidFill>
                            <a:latin typeface="Cambria Math"/>
                            <a:ea typeface="ＭＳ Ｐゴシック" pitchFamily="34" charset="-128"/>
                            <a:cs typeface="Arial" charset="0"/>
                          </a:rPr>
                        </m:ctrlPr>
                      </m:sSupPr>
                      <m:e>
                        <m:r>
                          <a:rPr lang="en-US" sz="2000" i="1">
                            <a:solidFill>
                              <a:schemeClr val="tx1"/>
                            </a:solidFill>
                            <a:latin typeface="Cambria Math"/>
                            <a:ea typeface="ＭＳ Ｐゴシック" pitchFamily="34" charset="-128"/>
                            <a:cs typeface="Arial" charset="0"/>
                          </a:rPr>
                          <m:t>𝑒</m:t>
                        </m:r>
                      </m:e>
                      <m:sup>
                        <m:r>
                          <a:rPr lang="en-US" sz="2000" b="0" i="1" smtClean="0">
                            <a:solidFill>
                              <a:schemeClr val="tx1"/>
                            </a:solidFill>
                            <a:latin typeface="Cambria Math"/>
                            <a:ea typeface="ＭＳ Ｐゴシック" pitchFamily="34" charset="-128"/>
                            <a:cs typeface="Arial" charset="0"/>
                          </a:rPr>
                          <m:t>−</m:t>
                        </m:r>
                        <m:f>
                          <m:fPr>
                            <m:ctrlPr>
                              <a:rPr lang="en-US" sz="2000" b="0" i="1" smtClean="0">
                                <a:solidFill>
                                  <a:schemeClr val="tx1"/>
                                </a:solidFill>
                                <a:latin typeface="Cambria Math"/>
                                <a:ea typeface="ＭＳ Ｐゴシック" pitchFamily="34" charset="-128"/>
                                <a:cs typeface="Arial" charset="0"/>
                              </a:rPr>
                            </m:ctrlPr>
                          </m:fPr>
                          <m:num>
                            <m:r>
                              <a:rPr lang="en-US" sz="2000" b="0" i="1" smtClean="0">
                                <a:solidFill>
                                  <a:schemeClr val="tx1"/>
                                </a:solidFill>
                                <a:latin typeface="Cambria Math"/>
                                <a:ea typeface="ＭＳ Ｐゴシック" pitchFamily="34" charset="-128"/>
                                <a:cs typeface="Arial" charset="0"/>
                              </a:rPr>
                              <m:t>𝑐</m:t>
                            </m:r>
                          </m:num>
                          <m:den>
                            <m:r>
                              <a:rPr lang="en-US" sz="2000" b="0" i="1" smtClean="0">
                                <a:solidFill>
                                  <a:schemeClr val="tx1"/>
                                </a:solidFill>
                                <a:latin typeface="Cambria Math"/>
                                <a:ea typeface="ＭＳ Ｐゴシック" pitchFamily="34" charset="-128"/>
                                <a:cs typeface="Arial" charset="0"/>
                              </a:rPr>
                              <m:t>𝑙</m:t>
                            </m:r>
                          </m:den>
                        </m:f>
                      </m:sup>
                    </m:sSup>
                  </m:oMath>
                </a14:m>
                <a:endParaRPr lang="en-US" b="0" dirty="0" smtClean="0">
                  <a:solidFill>
                    <a:schemeClr val="tx1"/>
                  </a:solidFill>
                  <a:latin typeface="Arial" charset="0"/>
                  <a:ea typeface="ＭＳ Ｐゴシック" pitchFamily="34" charset="-128"/>
                  <a:cs typeface="Arial" charset="0"/>
                </a:endParaRPr>
              </a:p>
              <a:p>
                <a:pPr lvl="2">
                  <a:spcBef>
                    <a:spcPts val="600"/>
                  </a:spcBef>
                </a:pPr>
                <a14:m>
                  <m:oMath xmlns:m="http://schemas.openxmlformats.org/officeDocument/2006/math">
                    <m:r>
                      <m:rPr>
                        <m:nor/>
                      </m:rPr>
                      <a:rPr lang="en-US" b="1" dirty="0">
                        <a:solidFill>
                          <a:schemeClr val="tx1"/>
                        </a:solidFill>
                        <a:latin typeface="Arial" charset="0"/>
                        <a:ea typeface="ＭＳ Ｐゴシック" pitchFamily="34" charset="-128"/>
                        <a:cs typeface="Arial" charset="0"/>
                      </a:rPr>
                      <m:t>Estimator</m:t>
                    </m:r>
                    <m:r>
                      <a:rPr lang="en-US" i="1" dirty="0">
                        <a:solidFill>
                          <a:schemeClr val="tx1"/>
                        </a:solidFill>
                        <a:latin typeface="Cambria Math"/>
                        <a:ea typeface="ＭＳ Ｐゴシック" pitchFamily="34" charset="-128"/>
                        <a:cs typeface="Arial" charset="0"/>
                      </a:rPr>
                      <m:t> </m:t>
                    </m:r>
                    <m:sSub>
                      <m:sSubPr>
                        <m:ctrlPr>
                          <a:rPr lang="en-US" b="1" i="1" dirty="0" smtClean="0">
                            <a:solidFill>
                              <a:schemeClr val="tx1"/>
                            </a:solidFill>
                            <a:latin typeface="Cambria Math"/>
                            <a:ea typeface="ＭＳ Ｐゴシック" pitchFamily="34" charset="-128"/>
                            <a:cs typeface="Arial" charset="0"/>
                          </a:rPr>
                        </m:ctrlPr>
                      </m:sSubPr>
                      <m:e>
                        <m:r>
                          <m:rPr>
                            <m:nor/>
                          </m:rPr>
                          <a:rPr lang="en-US" b="1" dirty="0">
                            <a:solidFill>
                              <a:schemeClr val="tx1"/>
                            </a:solidFill>
                            <a:latin typeface="Arial" charset="0"/>
                            <a:ea typeface="ＭＳ Ｐゴシック" pitchFamily="34" charset="-128"/>
                            <a:cs typeface="Arial" charset="0"/>
                          </a:rPr>
                          <m:t> </m:t>
                        </m:r>
                        <m:r>
                          <a:rPr lang="en-US" b="1" i="1" dirty="0">
                            <a:solidFill>
                              <a:schemeClr val="tx1"/>
                            </a:solidFill>
                            <a:latin typeface="Cambria Math"/>
                            <a:ea typeface="ＭＳ Ｐゴシック" pitchFamily="34" charset="-128"/>
                            <a:cs typeface="Arial" charset="0"/>
                          </a:rPr>
                          <m:t>𝒄</m:t>
                        </m:r>
                      </m:e>
                      <m:sub>
                        <m:r>
                          <a:rPr lang="en-US" b="1" i="1" dirty="0" smtClean="0">
                            <a:solidFill>
                              <a:schemeClr val="tx1"/>
                            </a:solidFill>
                            <a:latin typeface="Cambria Math"/>
                            <a:ea typeface="ＭＳ Ｐゴシック" pitchFamily="34" charset="-128"/>
                            <a:cs typeface="Arial" charset="0"/>
                          </a:rPr>
                          <m:t>𝒎𝒊𝒏</m:t>
                        </m:r>
                      </m:sub>
                    </m:sSub>
                    <m:r>
                      <a:rPr lang="en-US" b="0" i="1" dirty="0" smtClean="0">
                        <a:solidFill>
                          <a:schemeClr val="tx1"/>
                        </a:solidFill>
                        <a:latin typeface="Cambria Math"/>
                        <a:ea typeface="ＭＳ Ｐゴシック" pitchFamily="34" charset="-128"/>
                        <a:cs typeface="Arial" charset="0"/>
                      </a:rPr>
                      <m:t>=−</m:t>
                    </m:r>
                    <m:r>
                      <a:rPr lang="en-US" b="0" i="1" dirty="0" smtClean="0">
                        <a:solidFill>
                          <a:schemeClr val="tx1"/>
                        </a:solidFill>
                        <a:latin typeface="Cambria Math"/>
                        <a:ea typeface="ＭＳ Ｐゴシック" pitchFamily="34" charset="-128"/>
                        <a:cs typeface="Arial" charset="0"/>
                      </a:rPr>
                      <m:t>𝑙</m:t>
                    </m:r>
                    <m:r>
                      <a:rPr lang="en-US" b="0" i="1" dirty="0" smtClean="0">
                        <a:solidFill>
                          <a:schemeClr val="tx1"/>
                        </a:solidFill>
                        <a:latin typeface="Cambria Math"/>
                        <a:ea typeface="ＭＳ Ｐゴシック" pitchFamily="34" charset="-128"/>
                        <a:cs typeface="Arial" charset="0"/>
                      </a:rPr>
                      <m:t> </m:t>
                    </m:r>
                    <m:r>
                      <m:rPr>
                        <m:sty m:val="p"/>
                      </m:rPr>
                      <a:rPr lang="en-US" b="0" i="0" dirty="0" smtClean="0">
                        <a:solidFill>
                          <a:schemeClr val="tx1"/>
                        </a:solidFill>
                        <a:latin typeface="Cambria Math"/>
                        <a:ea typeface="ＭＳ Ｐゴシック" pitchFamily="34" charset="-128"/>
                        <a:cs typeface="Arial" charset="0"/>
                      </a:rPr>
                      <m:t>ln</m:t>
                    </m:r>
                    <m:r>
                      <a:rPr lang="en-US" b="0" i="1" dirty="0" smtClean="0">
                        <a:solidFill>
                          <a:schemeClr val="tx1"/>
                        </a:solidFill>
                        <a:latin typeface="Cambria Math"/>
                        <a:ea typeface="ＭＳ Ｐゴシック" pitchFamily="34" charset="-128"/>
                        <a:cs typeface="Arial" charset="0"/>
                      </a:rPr>
                      <m:t>⁡(</m:t>
                    </m:r>
                    <m:f>
                      <m:fPr>
                        <m:ctrlPr>
                          <a:rPr lang="en-US" b="0" i="1" dirty="0" smtClean="0">
                            <a:solidFill>
                              <a:schemeClr val="tx1"/>
                            </a:solidFill>
                            <a:latin typeface="Cambria Math"/>
                            <a:ea typeface="ＭＳ Ｐゴシック" pitchFamily="34" charset="-128"/>
                            <a:cs typeface="Arial" charset="0"/>
                          </a:rPr>
                        </m:ctrlPr>
                      </m:fPr>
                      <m:num>
                        <m:r>
                          <a:rPr lang="en-US" b="0" i="1" dirty="0" smtClean="0">
                            <a:solidFill>
                              <a:schemeClr val="tx1"/>
                            </a:solidFill>
                            <a:latin typeface="Cambria Math"/>
                            <a:ea typeface="ＭＳ Ｐゴシック" pitchFamily="34" charset="-128"/>
                            <a:cs typeface="Arial" charset="0"/>
                          </a:rPr>
                          <m:t>510</m:t>
                        </m:r>
                      </m:num>
                      <m:den>
                        <m:r>
                          <a:rPr lang="en-US" b="0" i="1" dirty="0" smtClean="0">
                            <a:solidFill>
                              <a:schemeClr val="tx1"/>
                            </a:solidFill>
                            <a:latin typeface="Cambria Math"/>
                            <a:ea typeface="ＭＳ Ｐゴシック" pitchFamily="34" charset="-128"/>
                            <a:cs typeface="Arial" charset="0"/>
                          </a:rPr>
                          <m:t>509</m:t>
                        </m:r>
                      </m:den>
                    </m:f>
                    <m:r>
                      <a:rPr lang="en-US" b="0" i="1" dirty="0" smtClean="0">
                        <a:solidFill>
                          <a:schemeClr val="tx1"/>
                        </a:solidFill>
                        <a:latin typeface="Cambria Math"/>
                        <a:ea typeface="ＭＳ Ｐゴシック" pitchFamily="34" charset="-128"/>
                        <a:cs typeface="Arial" charset="0"/>
                      </a:rPr>
                      <m:t>)</m:t>
                    </m:r>
                    <m:r>
                      <a:rPr lang="en-US" b="0" i="1" dirty="0" smtClean="0">
                        <a:solidFill>
                          <a:schemeClr val="tx1"/>
                        </a:solidFill>
                        <a:latin typeface="Cambria Math"/>
                        <a:ea typeface="Cambria Math"/>
                        <a:cs typeface="Arial" charset="0"/>
                      </a:rPr>
                      <m:t>≈0.</m:t>
                    </m:r>
                    <m:r>
                      <a:rPr lang="en-US" i="1" dirty="0">
                        <a:latin typeface="Cambria Math"/>
                        <a:ea typeface="Cambria Math"/>
                        <a:cs typeface="Arial" charset="0"/>
                      </a:rPr>
                      <m:t>00196271</m:t>
                    </m:r>
                    <m:r>
                      <a:rPr lang="en-US" b="0" i="1" dirty="0" smtClean="0">
                        <a:solidFill>
                          <a:schemeClr val="tx1"/>
                        </a:solidFill>
                        <a:latin typeface="Cambria Math"/>
                        <a:ea typeface="Cambria Math"/>
                        <a:cs typeface="Arial" charset="0"/>
                      </a:rPr>
                      <m:t>𝑙</m:t>
                    </m:r>
                  </m:oMath>
                </a14:m>
                <a:endParaRPr lang="de-DE" sz="2400" dirty="0" smtClean="0">
                  <a:solidFill>
                    <a:schemeClr val="tx1"/>
                  </a:solidFill>
                  <a:latin typeface="Arial" charset="0"/>
                  <a:ea typeface="ＭＳ Ｐゴシック" pitchFamily="34" charset="-128"/>
                  <a:cs typeface="Arial" charset="0"/>
                </a:endParaRPr>
              </a:p>
              <a:p>
                <a:pPr lvl="1">
                  <a:spcBef>
                    <a:spcPts val="2400"/>
                  </a:spcBef>
                </a:pPr>
                <a:r>
                  <a:rPr lang="en-US" dirty="0" smtClean="0">
                    <a:solidFill>
                      <a:schemeClr val="tx1"/>
                    </a:solidFill>
                    <a:latin typeface="Arial" charset="0"/>
                    <a:ea typeface="ＭＳ Ｐゴシック" pitchFamily="34" charset="-128"/>
                    <a:cs typeface="Arial" charset="0"/>
                  </a:rPr>
                  <a:t>Filmic tone </a:t>
                </a:r>
                <a:r>
                  <a:rPr lang="en-US" dirty="0">
                    <a:solidFill>
                      <a:schemeClr val="tx1"/>
                    </a:solidFill>
                    <a:latin typeface="Arial" charset="0"/>
                    <a:ea typeface="ＭＳ Ｐゴシック" pitchFamily="34" charset="-128"/>
                    <a:cs typeface="Arial" charset="0"/>
                  </a:rPr>
                  <a:t>mapping</a:t>
                </a:r>
                <a:r>
                  <a:rPr lang="en-US" dirty="0" smtClean="0">
                    <a:solidFill>
                      <a:schemeClr val="tx1"/>
                    </a:solidFill>
                    <a:latin typeface="Arial" charset="0"/>
                    <a:ea typeface="ＭＳ Ｐゴシック" pitchFamily="34" charset="-128"/>
                    <a:cs typeface="Arial" charset="0"/>
                  </a:rPr>
                  <a:t> </a:t>
                </a:r>
                <a14:m>
                  <m:oMath xmlns:m="http://schemas.openxmlformats.org/officeDocument/2006/math">
                    <m:r>
                      <a:rPr lang="en-US" sz="2000" i="1">
                        <a:solidFill>
                          <a:schemeClr val="tx1"/>
                        </a:solidFill>
                        <a:latin typeface="Cambria Math"/>
                        <a:ea typeface="ＭＳ Ｐゴシック" pitchFamily="34" charset="-128"/>
                        <a:cs typeface="Arial" charset="0"/>
                      </a:rPr>
                      <m:t>𝑇</m:t>
                    </m:r>
                    <m:d>
                      <m:dPr>
                        <m:ctrlPr>
                          <a:rPr lang="en-US" sz="2000" i="1">
                            <a:solidFill>
                              <a:schemeClr val="tx1"/>
                            </a:solidFill>
                            <a:latin typeface="Cambria Math"/>
                            <a:ea typeface="ＭＳ Ｐゴシック" pitchFamily="34" charset="-128"/>
                            <a:cs typeface="Arial" charset="0"/>
                          </a:rPr>
                        </m:ctrlPr>
                      </m:dPr>
                      <m:e>
                        <m:r>
                          <a:rPr lang="en-US" sz="2000" b="0" i="1" smtClean="0">
                            <a:solidFill>
                              <a:schemeClr val="tx1"/>
                            </a:solidFill>
                            <a:latin typeface="Cambria Math"/>
                            <a:ea typeface="ＭＳ Ｐゴシック" pitchFamily="34" charset="-128"/>
                            <a:cs typeface="Arial" charset="0"/>
                          </a:rPr>
                          <m:t>𝑐</m:t>
                        </m:r>
                        <m:r>
                          <a:rPr lang="en-US" sz="2000" b="0" i="1" smtClean="0">
                            <a:solidFill>
                              <a:schemeClr val="tx1"/>
                            </a:solidFill>
                            <a:latin typeface="Cambria Math"/>
                            <a:ea typeface="ＭＳ Ｐゴシック" pitchFamily="34" charset="-128"/>
                            <a:cs typeface="Arial" charset="0"/>
                          </a:rPr>
                          <m:t>′≡</m:t>
                        </m:r>
                        <m:r>
                          <a:rPr lang="en-US" sz="2000" i="1">
                            <a:solidFill>
                              <a:schemeClr val="tx1"/>
                            </a:solidFill>
                            <a:latin typeface="Cambria Math"/>
                            <a:ea typeface="ＭＳ Ｐゴシック" pitchFamily="34" charset="-128"/>
                            <a:cs typeface="Arial" charset="0"/>
                          </a:rPr>
                          <m:t>𝑐</m:t>
                        </m:r>
                        <m:r>
                          <a:rPr lang="en-US" sz="2000" b="0" i="1" smtClean="0">
                            <a:solidFill>
                              <a:schemeClr val="tx1"/>
                            </a:solidFill>
                            <a:latin typeface="Cambria Math"/>
                            <a:ea typeface="ＭＳ Ｐゴシック" pitchFamily="34" charset="-128"/>
                            <a:cs typeface="Arial" charset="0"/>
                          </a:rPr>
                          <m:t>/</m:t>
                        </m:r>
                        <m:r>
                          <a:rPr lang="en-US" sz="2000" b="0" i="1" smtClean="0">
                            <a:solidFill>
                              <a:schemeClr val="tx1"/>
                            </a:solidFill>
                            <a:latin typeface="Cambria Math"/>
                            <a:ea typeface="ＭＳ Ｐゴシック" pitchFamily="34" charset="-128"/>
                            <a:cs typeface="Arial" charset="0"/>
                          </a:rPr>
                          <m:t>𝑙</m:t>
                        </m:r>
                        <m:r>
                          <a:rPr lang="en-US" sz="2000" b="0" i="1" smtClean="0">
                            <a:solidFill>
                              <a:schemeClr val="tx1"/>
                            </a:solidFill>
                            <a:latin typeface="Cambria Math"/>
                            <a:ea typeface="ＭＳ Ｐゴシック" pitchFamily="34" charset="-128"/>
                            <a:cs typeface="Arial" charset="0"/>
                          </a:rPr>
                          <m:t>−0.004</m:t>
                        </m:r>
                      </m:e>
                    </m:d>
                    <m:r>
                      <a:rPr lang="en-US" sz="2000" i="1">
                        <a:latin typeface="Cambria Math"/>
                        <a:ea typeface="ＭＳ Ｐゴシック" pitchFamily="34" charset="-128"/>
                        <a:cs typeface="Arial" charset="0"/>
                      </a:rPr>
                      <m:t>≈</m:t>
                    </m:r>
                    <m:r>
                      <a:rPr lang="en-US" sz="2000" b="0" i="1" smtClean="0">
                        <a:latin typeface="Cambria Math"/>
                        <a:ea typeface="ＭＳ Ｐゴシック" pitchFamily="34" charset="-128"/>
                        <a:cs typeface="Arial" charset="0"/>
                      </a:rPr>
                      <m:t>(</m:t>
                    </m:r>
                    <m:sSup>
                      <m:sSupPr>
                        <m:ctrlPr>
                          <a:rPr lang="en-US" sz="2000" i="1" smtClean="0">
                            <a:solidFill>
                              <a:schemeClr val="tx1"/>
                            </a:solidFill>
                            <a:latin typeface="Cambria Math"/>
                            <a:ea typeface="ＭＳ Ｐゴシック" pitchFamily="34" charset="-128"/>
                            <a:cs typeface="Arial" charset="0"/>
                          </a:rPr>
                        </m:ctrlPr>
                      </m:sSupPr>
                      <m:e>
                        <m:f>
                          <m:fPr>
                            <m:ctrlPr>
                              <a:rPr lang="en-US" sz="2000" i="1" smtClean="0">
                                <a:solidFill>
                                  <a:schemeClr val="tx1"/>
                                </a:solidFill>
                                <a:latin typeface="Cambria Math"/>
                                <a:ea typeface="ＭＳ Ｐゴシック" pitchFamily="34" charset="-128"/>
                                <a:cs typeface="Arial" charset="0"/>
                              </a:rPr>
                            </m:ctrlPr>
                          </m:fPr>
                          <m:num>
                            <m:sSup>
                              <m:sSupPr>
                                <m:ctrlPr>
                                  <a:rPr lang="en-US" sz="2000" b="0" i="1" smtClean="0">
                                    <a:solidFill>
                                      <a:schemeClr val="tx1"/>
                                    </a:solidFill>
                                    <a:latin typeface="Cambria Math"/>
                                    <a:ea typeface="ＭＳ Ｐゴシック" pitchFamily="34" charset="-128"/>
                                    <a:cs typeface="Arial" charset="0"/>
                                  </a:rPr>
                                </m:ctrlPr>
                              </m:sSupPr>
                              <m:e>
                                <m:r>
                                  <a:rPr lang="en-US" sz="2000" b="0" i="1" smtClean="0">
                                    <a:solidFill>
                                      <a:schemeClr val="tx1"/>
                                    </a:solidFill>
                                    <a:latin typeface="Cambria Math"/>
                                    <a:ea typeface="ＭＳ Ｐゴシック" pitchFamily="34" charset="-128"/>
                                    <a:cs typeface="Arial" charset="0"/>
                                  </a:rPr>
                                  <m:t>𝑐</m:t>
                                </m:r>
                              </m:e>
                              <m:sup>
                                <m:r>
                                  <a:rPr lang="en-US" sz="2000" b="0" i="1" smtClean="0">
                                    <a:solidFill>
                                      <a:schemeClr val="tx1"/>
                                    </a:solidFill>
                                    <a:latin typeface="Cambria Math"/>
                                    <a:ea typeface="ＭＳ Ｐゴシック" pitchFamily="34" charset="-128"/>
                                    <a:cs typeface="Arial" charset="0"/>
                                  </a:rPr>
                                  <m:t>′</m:t>
                                </m:r>
                              </m:sup>
                            </m:sSup>
                            <m:r>
                              <a:rPr lang="en-US" sz="2000" b="0" i="1" smtClean="0">
                                <a:solidFill>
                                  <a:schemeClr val="tx1"/>
                                </a:solidFill>
                                <a:latin typeface="Cambria Math"/>
                                <a:ea typeface="ＭＳ Ｐゴシック" pitchFamily="34" charset="-128"/>
                                <a:cs typeface="Arial" charset="0"/>
                              </a:rPr>
                              <m:t>(6.2 </m:t>
                            </m:r>
                            <m:sSup>
                              <m:sSupPr>
                                <m:ctrlPr>
                                  <a:rPr lang="en-US" sz="2000" b="0" i="1" smtClean="0">
                                    <a:solidFill>
                                      <a:schemeClr val="tx1"/>
                                    </a:solidFill>
                                    <a:latin typeface="Cambria Math"/>
                                    <a:ea typeface="ＭＳ Ｐゴシック" pitchFamily="34" charset="-128"/>
                                    <a:cs typeface="Arial" charset="0"/>
                                  </a:rPr>
                                </m:ctrlPr>
                              </m:sSupPr>
                              <m:e>
                                <m:r>
                                  <a:rPr lang="en-US" sz="2000" b="0" i="1" smtClean="0">
                                    <a:solidFill>
                                      <a:schemeClr val="tx1"/>
                                    </a:solidFill>
                                    <a:latin typeface="Cambria Math"/>
                                    <a:ea typeface="ＭＳ Ｐゴシック" pitchFamily="34" charset="-128"/>
                                    <a:cs typeface="Arial" charset="0"/>
                                  </a:rPr>
                                  <m:t>𝑐</m:t>
                                </m:r>
                              </m:e>
                              <m:sup>
                                <m:r>
                                  <a:rPr lang="en-US" sz="2000" b="0" i="1" smtClean="0">
                                    <a:solidFill>
                                      <a:schemeClr val="tx1"/>
                                    </a:solidFill>
                                    <a:latin typeface="Cambria Math"/>
                                    <a:ea typeface="ＭＳ Ｐゴシック" pitchFamily="34" charset="-128"/>
                                    <a:cs typeface="Arial" charset="0"/>
                                  </a:rPr>
                                  <m:t>′</m:t>
                                </m:r>
                              </m:sup>
                            </m:sSup>
                            <m:r>
                              <a:rPr lang="en-US" sz="2000" b="0" i="1" smtClean="0">
                                <a:solidFill>
                                  <a:schemeClr val="tx1"/>
                                </a:solidFill>
                                <a:latin typeface="Cambria Math"/>
                                <a:ea typeface="ＭＳ Ｐゴシック" pitchFamily="34" charset="-128"/>
                                <a:cs typeface="Arial" charset="0"/>
                              </a:rPr>
                              <m:t>+0.5)</m:t>
                            </m:r>
                          </m:num>
                          <m:den>
                            <m:sSup>
                              <m:sSupPr>
                                <m:ctrlPr>
                                  <a:rPr lang="en-US" sz="2000" i="1">
                                    <a:solidFill>
                                      <a:schemeClr val="tx1"/>
                                    </a:solidFill>
                                    <a:latin typeface="Cambria Math"/>
                                    <a:ea typeface="ＭＳ Ｐゴシック" pitchFamily="34" charset="-128"/>
                                    <a:cs typeface="Arial" charset="0"/>
                                  </a:rPr>
                                </m:ctrlPr>
                              </m:sSupPr>
                              <m:e>
                                <m:r>
                                  <a:rPr lang="en-US" sz="2000" i="1">
                                    <a:solidFill>
                                      <a:schemeClr val="tx1"/>
                                    </a:solidFill>
                                    <a:latin typeface="Cambria Math"/>
                                    <a:ea typeface="ＭＳ Ｐゴシック" pitchFamily="34" charset="-128"/>
                                    <a:cs typeface="Arial" charset="0"/>
                                  </a:rPr>
                                  <m:t>𝑐</m:t>
                                </m:r>
                              </m:e>
                              <m:sup>
                                <m:r>
                                  <a:rPr lang="en-US" sz="2000" i="1">
                                    <a:solidFill>
                                      <a:schemeClr val="tx1"/>
                                    </a:solidFill>
                                    <a:latin typeface="Cambria Math"/>
                                    <a:ea typeface="ＭＳ Ｐゴシック" pitchFamily="34" charset="-128"/>
                                    <a:cs typeface="Arial" charset="0"/>
                                  </a:rPr>
                                  <m:t>′</m:t>
                                </m:r>
                              </m:sup>
                            </m:sSup>
                            <m:d>
                              <m:dPr>
                                <m:ctrlPr>
                                  <a:rPr lang="en-US" sz="2000" i="1">
                                    <a:solidFill>
                                      <a:schemeClr val="tx1"/>
                                    </a:solidFill>
                                    <a:latin typeface="Cambria Math"/>
                                    <a:ea typeface="ＭＳ Ｐゴシック" pitchFamily="34" charset="-128"/>
                                    <a:cs typeface="Arial" charset="0"/>
                                  </a:rPr>
                                </m:ctrlPr>
                              </m:dPr>
                              <m:e>
                                <m:r>
                                  <a:rPr lang="en-US" sz="2000" i="1">
                                    <a:solidFill>
                                      <a:schemeClr val="tx1"/>
                                    </a:solidFill>
                                    <a:latin typeface="Cambria Math"/>
                                    <a:ea typeface="ＭＳ Ｐゴシック" pitchFamily="34" charset="-128"/>
                                    <a:cs typeface="Arial" charset="0"/>
                                  </a:rPr>
                                  <m:t>6.2 </m:t>
                                </m:r>
                                <m:sSup>
                                  <m:sSupPr>
                                    <m:ctrlPr>
                                      <a:rPr lang="en-US" sz="2000" i="1">
                                        <a:solidFill>
                                          <a:schemeClr val="tx1"/>
                                        </a:solidFill>
                                        <a:latin typeface="Cambria Math"/>
                                        <a:ea typeface="ＭＳ Ｐゴシック" pitchFamily="34" charset="-128"/>
                                        <a:cs typeface="Arial" charset="0"/>
                                      </a:rPr>
                                    </m:ctrlPr>
                                  </m:sSupPr>
                                  <m:e>
                                    <m:r>
                                      <a:rPr lang="en-US" sz="2000" b="0" i="1" smtClean="0">
                                        <a:solidFill>
                                          <a:schemeClr val="tx1"/>
                                        </a:solidFill>
                                        <a:latin typeface="Cambria Math"/>
                                        <a:ea typeface="ＭＳ Ｐゴシック" pitchFamily="34" charset="-128"/>
                                        <a:cs typeface="Arial" charset="0"/>
                                      </a:rPr>
                                      <m:t>(</m:t>
                                    </m:r>
                                    <m:r>
                                      <a:rPr lang="en-US" sz="2000" i="1">
                                        <a:solidFill>
                                          <a:schemeClr val="tx1"/>
                                        </a:solidFill>
                                        <a:latin typeface="Cambria Math"/>
                                        <a:ea typeface="ＭＳ Ｐゴシック" pitchFamily="34" charset="-128"/>
                                        <a:cs typeface="Arial" charset="0"/>
                                      </a:rPr>
                                      <m:t>𝑐</m:t>
                                    </m:r>
                                  </m:e>
                                  <m:sup>
                                    <m:r>
                                      <a:rPr lang="en-US" sz="2000" i="1">
                                        <a:solidFill>
                                          <a:schemeClr val="tx1"/>
                                        </a:solidFill>
                                        <a:latin typeface="Cambria Math"/>
                                        <a:ea typeface="ＭＳ Ｐゴシック" pitchFamily="34" charset="-128"/>
                                        <a:cs typeface="Arial" charset="0"/>
                                      </a:rPr>
                                      <m:t>′</m:t>
                                    </m:r>
                                  </m:sup>
                                </m:sSup>
                                <m:r>
                                  <a:rPr lang="en-US" sz="2000" i="1">
                                    <a:solidFill>
                                      <a:schemeClr val="tx1"/>
                                    </a:solidFill>
                                    <a:latin typeface="Cambria Math"/>
                                    <a:ea typeface="ＭＳ Ｐゴシック" pitchFamily="34" charset="-128"/>
                                    <a:cs typeface="Arial" charset="0"/>
                                  </a:rPr>
                                  <m:t>+1.7</m:t>
                                </m:r>
                              </m:e>
                            </m:d>
                            <m:r>
                              <a:rPr lang="en-US" sz="2000" b="0" i="1" smtClean="0">
                                <a:solidFill>
                                  <a:schemeClr val="tx1"/>
                                </a:solidFill>
                                <a:latin typeface="Cambria Math"/>
                                <a:ea typeface="ＭＳ Ｐゴシック" pitchFamily="34" charset="-128"/>
                                <a:cs typeface="Arial" charset="0"/>
                              </a:rPr>
                              <m:t>+0.06</m:t>
                            </m:r>
                          </m:den>
                        </m:f>
                        <m:r>
                          <a:rPr lang="en-US" sz="2000" i="1">
                            <a:solidFill>
                              <a:schemeClr val="tx1"/>
                            </a:solidFill>
                            <a:latin typeface="Cambria Math"/>
                            <a:ea typeface="ＭＳ Ｐゴシック" pitchFamily="34" charset="-128"/>
                            <a:cs typeface="Arial" charset="0"/>
                          </a:rPr>
                          <m:t>)</m:t>
                        </m:r>
                      </m:e>
                      <m:sup>
                        <m:r>
                          <a:rPr lang="en-US" sz="2000" b="0" i="1" smtClean="0">
                            <a:solidFill>
                              <a:schemeClr val="tx1"/>
                            </a:solidFill>
                            <a:latin typeface="Cambria Math"/>
                            <a:ea typeface="ＭＳ Ｐゴシック" pitchFamily="34" charset="-128"/>
                            <a:cs typeface="Arial" charset="0"/>
                          </a:rPr>
                          <m:t>2.2</m:t>
                        </m:r>
                      </m:sup>
                    </m:sSup>
                  </m:oMath>
                </a14:m>
                <a:endParaRPr lang="en-US" sz="2000" dirty="0" smtClean="0">
                  <a:solidFill>
                    <a:schemeClr val="tx1"/>
                  </a:solidFill>
                  <a:latin typeface="Arial" charset="0"/>
                  <a:ea typeface="ＭＳ Ｐゴシック" pitchFamily="34" charset="-128"/>
                  <a:cs typeface="Arial" charset="0"/>
                </a:endParaRPr>
              </a:p>
              <a:p>
                <a:pPr lvl="2">
                  <a:spcBef>
                    <a:spcPts val="600"/>
                  </a:spcBef>
                </a:pPr>
                <a:r>
                  <a:rPr lang="en-US" b="1" dirty="0">
                    <a:solidFill>
                      <a:schemeClr val="tx1"/>
                    </a:solidFill>
                    <a:latin typeface="Arial" charset="0"/>
                    <a:ea typeface="ＭＳ Ｐゴシック" pitchFamily="34" charset="-128"/>
                    <a:cs typeface="Arial" charset="0"/>
                  </a:rPr>
                  <a:t>Estimator</a:t>
                </a:r>
                <a:r>
                  <a:rPr lang="en-US" dirty="0">
                    <a:solidFill>
                      <a:schemeClr val="tx1"/>
                    </a:solidFill>
                    <a:latin typeface="Arial" charset="0"/>
                    <a:ea typeface="ＭＳ Ｐゴシック" pitchFamily="34" charset="-128"/>
                    <a:cs typeface="Arial" charset="0"/>
                  </a:rPr>
                  <a:t> </a:t>
                </a:r>
                <a14:m>
                  <m:oMath xmlns:m="http://schemas.openxmlformats.org/officeDocument/2006/math">
                    <m:sSub>
                      <m:sSubPr>
                        <m:ctrlPr>
                          <a:rPr lang="en-US" sz="2400" b="1" i="1" dirty="0">
                            <a:solidFill>
                              <a:schemeClr val="tx1"/>
                            </a:solidFill>
                            <a:latin typeface="Cambria Math"/>
                            <a:ea typeface="ＭＳ Ｐゴシック" pitchFamily="34" charset="-128"/>
                            <a:cs typeface="Arial" charset="0"/>
                          </a:rPr>
                        </m:ctrlPr>
                      </m:sSubPr>
                      <m:e>
                        <m:r>
                          <a:rPr lang="en-US" sz="2400" b="1" i="1" dirty="0">
                            <a:solidFill>
                              <a:schemeClr val="tx1"/>
                            </a:solidFill>
                            <a:latin typeface="Cambria Math"/>
                            <a:ea typeface="ＭＳ Ｐゴシック" pitchFamily="34" charset="-128"/>
                            <a:cs typeface="Arial" charset="0"/>
                          </a:rPr>
                          <m:t>𝒄</m:t>
                        </m:r>
                      </m:e>
                      <m:sub>
                        <m:r>
                          <a:rPr lang="en-US" sz="2400" b="1" i="1" dirty="0">
                            <a:solidFill>
                              <a:schemeClr val="tx1"/>
                            </a:solidFill>
                            <a:latin typeface="Cambria Math"/>
                            <a:ea typeface="ＭＳ Ｐゴシック" pitchFamily="34" charset="-128"/>
                            <a:cs typeface="Arial" charset="0"/>
                          </a:rPr>
                          <m:t>𝒎𝒊𝒏</m:t>
                        </m:r>
                      </m:sub>
                    </m:sSub>
                    <m:r>
                      <a:rPr lang="en-US" sz="2400" i="1" dirty="0">
                        <a:solidFill>
                          <a:schemeClr val="tx1"/>
                        </a:solidFill>
                        <a:latin typeface="Cambria Math"/>
                        <a:ea typeface="Cambria Math"/>
                        <a:cs typeface="Arial" charset="0"/>
                      </a:rPr>
                      <m:t>≈0.</m:t>
                    </m:r>
                    <m:r>
                      <a:rPr lang="en-US" sz="2400" i="1" dirty="0">
                        <a:latin typeface="Cambria Math"/>
                        <a:ea typeface="Cambria Math"/>
                        <a:cs typeface="Arial" charset="0"/>
                      </a:rPr>
                      <m:t>0119052</m:t>
                    </m:r>
                    <m:r>
                      <a:rPr lang="en-US" sz="2400" i="1" dirty="0">
                        <a:solidFill>
                          <a:schemeClr val="tx1"/>
                        </a:solidFill>
                        <a:latin typeface="Cambria Math"/>
                        <a:ea typeface="Cambria Math"/>
                        <a:cs typeface="Arial" charset="0"/>
                      </a:rPr>
                      <m:t>𝑙</m:t>
                    </m:r>
                  </m:oMath>
                </a14:m>
                <a:endParaRPr lang="en-US" sz="2400" dirty="0" smtClean="0">
                  <a:solidFill>
                    <a:schemeClr val="tx1"/>
                  </a:solidFill>
                  <a:latin typeface="Arial" charset="0"/>
                  <a:ea typeface="Cambria Math"/>
                  <a:cs typeface="Arial" charset="0"/>
                </a:endParaRPr>
              </a:p>
              <a:p>
                <a:pPr lvl="1">
                  <a:spcBef>
                    <a:spcPts val="2400"/>
                  </a:spcBef>
                </a:pPr>
                <a:r>
                  <a:rPr lang="de-DE" dirty="0" smtClean="0">
                    <a:latin typeface="Arial" charset="0"/>
                    <a:ea typeface="ＭＳ Ｐゴシック" pitchFamily="34" charset="-128"/>
                    <a:cs typeface="Arial" charset="0"/>
                  </a:rPr>
                  <a:t>Filmic tonemapping is much less sensitive to dark colors</a:t>
                </a:r>
                <a:endParaRPr lang="de-DE" dirty="0" smtClean="0">
                  <a:solidFill>
                    <a:schemeClr val="tx1"/>
                  </a:solidFill>
                  <a:latin typeface="Arial" charset="0"/>
                  <a:ea typeface="ＭＳ Ｐゴシック" pitchFamily="34" charset="-128"/>
                  <a:cs typeface="Arial" charset="0"/>
                </a:endParaRPr>
              </a:p>
            </p:txBody>
          </p:sp>
        </mc:Choice>
        <mc:Fallback xmlns="">
          <p:sp>
            <p:nvSpPr>
              <p:cNvPr id="43011" name="Content Placeholder 2"/>
              <p:cNvSpPr>
                <a:spLocks noGrp="1" noRot="1" noChangeAspect="1" noMove="1" noResize="1" noEditPoints="1" noAdjustHandles="1" noChangeArrowheads="1" noChangeShapeType="1" noTextEdit="1"/>
              </p:cNvSpPr>
              <p:nvPr>
                <p:ph idx="1"/>
              </p:nvPr>
            </p:nvSpPr>
            <p:spPr>
              <a:xfrm>
                <a:off x="457200" y="1200150"/>
                <a:ext cx="8550322" cy="3829050"/>
              </a:xfrm>
              <a:blipFill rotWithShape="1">
                <a:blip r:embed="rId3"/>
                <a:stretch>
                  <a:fillRect l="-1212" t="-1592" r="-784"/>
                </a:stretch>
              </a:blipFill>
            </p:spPr>
            <p:txBody>
              <a:bodyPr/>
              <a:lstStyle/>
              <a:p>
                <a:r>
                  <a:rPr lang="en-GB">
                    <a:noFill/>
                  </a:rPr>
                  <a:t> </a:t>
                </a:r>
              </a:p>
            </p:txBody>
          </p:sp>
        </mc:Fallback>
      </mc:AlternateContent>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dirty="0" smtClean="0">
                <a:latin typeface="Arial" charset="0"/>
                <a:cs typeface="Arial" charset="0"/>
              </a:rPr>
              <a:t>HDR dynamic range example</a:t>
            </a:r>
          </a:p>
        </p:txBody>
      </p:sp>
      <p:pic>
        <p:nvPicPr>
          <p:cNvPr id="70658" name="Picture 2"/>
          <p:cNvPicPr preferRelativeResize="0">
            <a:picLocks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a:off x="432000" y="930882"/>
            <a:ext cx="8136000" cy="3974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930883"/>
            <a:ext cx="6877204" cy="584775"/>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rPr>
              <a:t>Dynamic range scaling is disabled</a:t>
            </a:r>
            <a:endParaRPr lang="en-GB" sz="3200" b="1" dirty="0">
              <a:solidFill>
                <a:schemeClr val="bg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4266" y="3520427"/>
            <a:ext cx="1728766" cy="13081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3505278" y="3042664"/>
            <a:ext cx="295198" cy="272036"/>
          </a:xfrm>
          <a:prstGeom prst="rect">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a:solidFill>
                  <a:schemeClr val="accent2">
                    <a:lumMod val="60000"/>
                    <a:lumOff val="40000"/>
                  </a:schemeClr>
                </a:solidFill>
              </a:ln>
              <a:noFill/>
            </a:endParaRPr>
          </a:p>
        </p:txBody>
      </p:sp>
      <p:cxnSp>
        <p:nvCxnSpPr>
          <p:cNvPr id="12" name="Straight Connector 11"/>
          <p:cNvCxnSpPr/>
          <p:nvPr/>
        </p:nvCxnSpPr>
        <p:spPr>
          <a:xfrm>
            <a:off x="3800476" y="3042664"/>
            <a:ext cx="2022556" cy="47776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505278" y="3314700"/>
            <a:ext cx="588988" cy="151382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36836732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latin typeface="Arial" charset="0"/>
                <a:cs typeface="Arial" charset="0"/>
              </a:rPr>
              <a:t>Color textures</a:t>
            </a:r>
          </a:p>
        </p:txBody>
      </p:sp>
      <p:sp>
        <p:nvSpPr>
          <p:cNvPr id="23555" name="Content Placeholder 2"/>
          <p:cNvSpPr>
            <a:spLocks noGrp="1"/>
          </p:cNvSpPr>
          <p:nvPr>
            <p:ph idx="1"/>
          </p:nvPr>
        </p:nvSpPr>
        <p:spPr>
          <a:xfrm>
            <a:off x="457200" y="1200150"/>
            <a:ext cx="8044249" cy="3701459"/>
          </a:xfrm>
        </p:spPr>
        <p:txBody>
          <a:bodyPr/>
          <a:lstStyle/>
          <a:p>
            <a:r>
              <a:rPr lang="en-US" sz="2400" dirty="0" smtClean="0"/>
              <a:t>What is color texture? Image? Albedo!</a:t>
            </a:r>
          </a:p>
          <a:p>
            <a:pPr lvl="1"/>
            <a:r>
              <a:rPr lang="en-US" sz="2000" dirty="0" smtClean="0"/>
              <a:t>What  color depth is enough for texture? 8 bits/channel?</a:t>
            </a:r>
          </a:p>
          <a:p>
            <a:pPr lvl="1"/>
            <a:r>
              <a:rPr lang="en-US" sz="2000" dirty="0" smtClean="0"/>
              <a:t>Depends on lighting conditions, tone-mapping and display etc.</a:t>
            </a:r>
          </a:p>
          <a:p>
            <a:r>
              <a:rPr lang="en-US" sz="2400" b="1" dirty="0" smtClean="0"/>
              <a:t>16-bits/channel </a:t>
            </a:r>
            <a:r>
              <a:rPr lang="en-US" sz="2400" dirty="0" smtClean="0"/>
              <a:t>authoring is a </a:t>
            </a:r>
            <a:r>
              <a:rPr lang="en-US" sz="2400" b="1" dirty="0" smtClean="0"/>
              <a:t>MANDATORY</a:t>
            </a:r>
          </a:p>
          <a:p>
            <a:pPr lvl="1"/>
            <a:r>
              <a:rPr lang="en-US" sz="2000" dirty="0" smtClean="0"/>
              <a:t>Major authoring tools are available in Photoshop in 16 bits / channel mode</a:t>
            </a:r>
          </a:p>
          <a:p>
            <a:pPr marL="342900" lvl="2" indent="-342900"/>
            <a:r>
              <a:rPr lang="en-US" sz="2200" dirty="0" smtClean="0"/>
              <a:t>All </a:t>
            </a:r>
            <a:r>
              <a:rPr lang="en-US" sz="2200" dirty="0"/>
              <a:t>manipulations </a:t>
            </a:r>
            <a:r>
              <a:rPr lang="en-US" sz="2200" dirty="0" smtClean="0"/>
              <a:t>mentioned </a:t>
            </a:r>
            <a:r>
              <a:rPr lang="en-US" sz="2200" dirty="0"/>
              <a:t>below </a:t>
            </a:r>
            <a:r>
              <a:rPr lang="en-US" sz="2200" b="1" dirty="0" smtClean="0"/>
              <a:t>don’t make sense </a:t>
            </a:r>
            <a:r>
              <a:rPr lang="en-US" sz="2200" dirty="0" smtClean="0"/>
              <a:t>with 8 b/channel source textures!</a:t>
            </a:r>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13225093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dirty="0" smtClean="0">
                <a:latin typeface="Arial" charset="0"/>
                <a:cs typeface="Arial" charset="0"/>
              </a:rPr>
              <a:t>HDR dynamic range example</a:t>
            </a:r>
          </a:p>
        </p:txBody>
      </p:sp>
      <p:pic>
        <p:nvPicPr>
          <p:cNvPr id="70658" name="Picture 2"/>
          <p:cNvPicPr preferRelativeResize="0">
            <a:picLocks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a:off x="432000" y="930883"/>
            <a:ext cx="8136000" cy="39739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930883"/>
            <a:ext cx="6763390" cy="584775"/>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rPr>
              <a:t>Dynamic range scaling is enabled</a:t>
            </a:r>
            <a:endParaRPr lang="en-GB" sz="3200" b="1" dirty="0">
              <a:solidFill>
                <a:schemeClr val="bg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4266" y="3520428"/>
            <a:ext cx="1728766" cy="1308099"/>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3505278" y="3042664"/>
            <a:ext cx="295198" cy="272036"/>
          </a:xfrm>
          <a:prstGeom prst="rect">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a:solidFill>
                  <a:schemeClr val="accent2">
                    <a:lumMod val="60000"/>
                    <a:lumOff val="40000"/>
                  </a:schemeClr>
                </a:solidFill>
              </a:ln>
              <a:noFill/>
            </a:endParaRPr>
          </a:p>
        </p:txBody>
      </p:sp>
      <p:cxnSp>
        <p:nvCxnSpPr>
          <p:cNvPr id="6" name="Straight Connector 5"/>
          <p:cNvCxnSpPr/>
          <p:nvPr/>
        </p:nvCxnSpPr>
        <p:spPr>
          <a:xfrm>
            <a:off x="3800476" y="3042664"/>
            <a:ext cx="2022556" cy="47776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505278" y="3314700"/>
            <a:ext cx="588988" cy="151382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8493255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dirty="0" smtClean="0">
                <a:latin typeface="Arial" charset="0"/>
                <a:cs typeface="Arial" charset="0"/>
              </a:rPr>
              <a:t>HDR dynamic range example</a:t>
            </a:r>
          </a:p>
        </p:txBody>
      </p:sp>
      <p:pic>
        <p:nvPicPr>
          <p:cNvPr id="70658" name="Picture 2" descr="F:\~SIGGraph10\Advanced Real-time rendering\6. Other\HDR range\off.jpg"/>
          <p:cNvPicPr preferRelativeResize="0">
            <a:picLocks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7199" y="930882"/>
            <a:ext cx="8136000" cy="396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930883"/>
            <a:ext cx="6877204" cy="584775"/>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rPr>
              <a:t>Dynamic range scaling is disabled</a:t>
            </a:r>
            <a:endParaRPr lang="en-GB" sz="3200" b="1" dirty="0">
              <a:solidFill>
                <a:schemeClr val="bg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098" y="1825052"/>
            <a:ext cx="1775701" cy="13081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6267450" y="3400425"/>
            <a:ext cx="285750" cy="180975"/>
          </a:xfrm>
          <a:prstGeom prst="rect">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a:solidFill>
                  <a:schemeClr val="accent2">
                    <a:lumMod val="60000"/>
                    <a:lumOff val="40000"/>
                  </a:schemeClr>
                </a:solidFill>
              </a:ln>
              <a:noFill/>
            </a:endParaRPr>
          </a:p>
        </p:txBody>
      </p:sp>
      <p:cxnSp>
        <p:nvCxnSpPr>
          <p:cNvPr id="6" name="Straight Connector 5"/>
          <p:cNvCxnSpPr/>
          <p:nvPr/>
        </p:nvCxnSpPr>
        <p:spPr>
          <a:xfrm>
            <a:off x="4114799" y="1825052"/>
            <a:ext cx="2438401" cy="157537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339098" y="3133152"/>
            <a:ext cx="3928352" cy="44824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5" name="Footer Placeholder 4"/>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dirty="0" smtClean="0">
                <a:latin typeface="Arial" charset="0"/>
                <a:cs typeface="Arial" charset="0"/>
              </a:rPr>
              <a:t>HDR dynamic range example</a:t>
            </a:r>
          </a:p>
        </p:txBody>
      </p:sp>
      <p:pic>
        <p:nvPicPr>
          <p:cNvPr id="70658" name="Picture 2"/>
          <p:cNvPicPr preferRelativeResize="0">
            <a:picLocks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bwMode="auto">
          <a:xfrm>
            <a:off x="457199" y="930883"/>
            <a:ext cx="8136000" cy="396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930883"/>
            <a:ext cx="6763390" cy="584775"/>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rPr>
              <a:t>Dynamic range scaling is enabled</a:t>
            </a:r>
            <a:endParaRPr lang="en-GB" sz="3200" b="1" dirty="0">
              <a:solidFill>
                <a:schemeClr val="bg1"/>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098" y="1825052"/>
            <a:ext cx="1775701" cy="1308099"/>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6267450" y="3400425"/>
            <a:ext cx="285750" cy="180975"/>
          </a:xfrm>
          <a:prstGeom prst="rect">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a:solidFill>
                  <a:schemeClr val="accent2">
                    <a:lumMod val="60000"/>
                    <a:lumOff val="40000"/>
                  </a:schemeClr>
                </a:solidFill>
              </a:ln>
              <a:noFill/>
            </a:endParaRPr>
          </a:p>
        </p:txBody>
      </p:sp>
      <p:cxnSp>
        <p:nvCxnSpPr>
          <p:cNvPr id="8" name="Straight Connector 7"/>
          <p:cNvCxnSpPr/>
          <p:nvPr/>
        </p:nvCxnSpPr>
        <p:spPr>
          <a:xfrm>
            <a:off x="4114799" y="1825052"/>
            <a:ext cx="2438401" cy="157537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339098" y="3133152"/>
            <a:ext cx="3928352" cy="44824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15300729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278699"/>
          </a:xfrm>
        </p:spPr>
        <p:txBody>
          <a:bodyPr/>
          <a:lstStyle/>
          <a:p>
            <a:r>
              <a:rPr lang="en-US" dirty="0" smtClean="0"/>
              <a:t>Lighting tools:</a:t>
            </a:r>
            <a:br>
              <a:rPr lang="en-US" dirty="0" smtClean="0"/>
            </a:br>
            <a:r>
              <a:rPr lang="en-US" dirty="0" smtClean="0"/>
              <a:t>Clip volumes</a:t>
            </a:r>
            <a:endParaRPr lang="en-US" dirty="0"/>
          </a:p>
        </p:txBody>
      </p:sp>
      <p:sp>
        <p:nvSpPr>
          <p:cNvPr id="3" name="Footer Placeholder 2"/>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28972320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dirty="0" smtClean="0">
                <a:latin typeface="Arial" charset="0"/>
                <a:cs typeface="Arial" charset="0"/>
              </a:rPr>
              <a:t>Clip Volumes for Deferred Lighting</a:t>
            </a:r>
          </a:p>
        </p:txBody>
      </p:sp>
      <p:sp>
        <p:nvSpPr>
          <p:cNvPr id="46083" name="Content Placeholder 2"/>
          <p:cNvSpPr>
            <a:spLocks noGrp="1"/>
          </p:cNvSpPr>
          <p:nvPr>
            <p:ph idx="1"/>
          </p:nvPr>
        </p:nvSpPr>
        <p:spPr>
          <a:xfrm>
            <a:off x="218365" y="1200150"/>
            <a:ext cx="8792764" cy="3394075"/>
          </a:xfrm>
        </p:spPr>
        <p:txBody>
          <a:bodyPr/>
          <a:lstStyle/>
          <a:p>
            <a:r>
              <a:rPr lang="de-DE" dirty="0" smtClean="0">
                <a:latin typeface="Arial" charset="0"/>
                <a:ea typeface="ＭＳ Ｐゴシック" pitchFamily="34" charset="-128"/>
                <a:cs typeface="Arial" charset="0"/>
              </a:rPr>
              <a:t>Deferred light source </a:t>
            </a:r>
            <a:br>
              <a:rPr lang="de-DE" dirty="0" smtClean="0">
                <a:latin typeface="Arial" charset="0"/>
                <a:ea typeface="ＭＳ Ｐゴシック" pitchFamily="34" charset="-128"/>
                <a:cs typeface="Arial" charset="0"/>
              </a:rPr>
            </a:br>
            <a:r>
              <a:rPr lang="de-DE" dirty="0" smtClean="0">
                <a:latin typeface="Arial" charset="0"/>
                <a:ea typeface="ＭＳ Ｐゴシック" pitchFamily="34" charset="-128"/>
                <a:cs typeface="Arial" charset="0"/>
              </a:rPr>
              <a:t>w/o shadows tend to bleed:</a:t>
            </a:r>
          </a:p>
          <a:p>
            <a:pPr lvl="1"/>
            <a:r>
              <a:rPr lang="de-DE" dirty="0" smtClean="0">
                <a:latin typeface="Arial" charset="0"/>
                <a:ea typeface="ＭＳ Ｐゴシック" pitchFamily="34" charset="-128"/>
                <a:cs typeface="Arial" charset="0"/>
              </a:rPr>
              <a:t>Shadows are expensive</a:t>
            </a:r>
          </a:p>
          <a:p>
            <a:r>
              <a:rPr lang="de-DE" dirty="0" smtClean="0">
                <a:latin typeface="Arial" charset="0"/>
                <a:ea typeface="ＭＳ Ｐゴシック" pitchFamily="34" charset="-128"/>
                <a:cs typeface="Arial" charset="0"/>
              </a:rPr>
              <a:t>Solution: use artist-defined</a:t>
            </a:r>
            <a:br>
              <a:rPr lang="de-DE" dirty="0" smtClean="0">
                <a:latin typeface="Arial" charset="0"/>
                <a:ea typeface="ＭＳ Ｐゴシック" pitchFamily="34" charset="-128"/>
                <a:cs typeface="Arial" charset="0"/>
              </a:rPr>
            </a:br>
            <a:r>
              <a:rPr lang="de-DE" dirty="0" smtClean="0">
                <a:latin typeface="Arial" charset="0"/>
                <a:ea typeface="ＭＳ Ｐゴシック" pitchFamily="34" charset="-128"/>
                <a:cs typeface="Arial" charset="0"/>
              </a:rPr>
              <a:t>clipping geometry: </a:t>
            </a:r>
            <a:r>
              <a:rPr lang="de-DE" b="1" dirty="0" smtClean="0">
                <a:latin typeface="Arial" charset="0"/>
                <a:ea typeface="ＭＳ Ｐゴシック" pitchFamily="34" charset="-128"/>
                <a:cs typeface="Arial" charset="0"/>
              </a:rPr>
              <a:t>clip volumes</a:t>
            </a:r>
          </a:p>
          <a:p>
            <a:pPr lvl="1"/>
            <a:r>
              <a:rPr lang="de-DE" dirty="0" smtClean="0">
                <a:latin typeface="Arial" charset="0"/>
                <a:ea typeface="ＭＳ Ｐゴシック" pitchFamily="34" charset="-128"/>
                <a:cs typeface="Arial" charset="0"/>
              </a:rPr>
              <a:t>Mask the stencil in addition to light volume masking</a:t>
            </a:r>
          </a:p>
          <a:p>
            <a:pPr lvl="1"/>
            <a:r>
              <a:rPr lang="de-DE" dirty="0" smtClean="0">
                <a:latin typeface="Arial" charset="0"/>
                <a:ea typeface="ＭＳ Ｐゴシック" pitchFamily="34" charset="-128"/>
                <a:cs typeface="Arial" charset="0"/>
              </a:rPr>
              <a:t>Very cheap </a:t>
            </a:r>
            <a:r>
              <a:rPr lang="de-DE" smtClean="0">
                <a:latin typeface="Arial" charset="0"/>
                <a:ea typeface="ＭＳ Ｐゴシック" pitchFamily="34" charset="-128"/>
                <a:cs typeface="Arial" charset="0"/>
              </a:rPr>
              <a:t>providing fourfold </a:t>
            </a:r>
            <a:r>
              <a:rPr lang="de-DE" dirty="0" smtClean="0">
                <a:latin typeface="Arial" charset="0"/>
                <a:ea typeface="ＭＳ Ｐゴシック" pitchFamily="34" charset="-128"/>
                <a:cs typeface="Arial" charset="0"/>
              </a:rPr>
              <a:t>stencil tagging speed</a:t>
            </a:r>
          </a:p>
        </p:txBody>
      </p:sp>
      <p:grpSp>
        <p:nvGrpSpPr>
          <p:cNvPr id="17" name="Group 16"/>
          <p:cNvGrpSpPr/>
          <p:nvPr/>
        </p:nvGrpSpPr>
        <p:grpSpPr>
          <a:xfrm>
            <a:off x="5104263" y="905821"/>
            <a:ext cx="3906865" cy="2105814"/>
            <a:chOff x="5321913" y="905821"/>
            <a:chExt cx="3689216" cy="2195584"/>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275" y="905821"/>
              <a:ext cx="3674854" cy="2195584"/>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Freeform 14"/>
            <p:cNvSpPr/>
            <p:nvPr/>
          </p:nvSpPr>
          <p:spPr>
            <a:xfrm>
              <a:off x="6741994" y="2115403"/>
              <a:ext cx="1161742" cy="423157"/>
            </a:xfrm>
            <a:custGeom>
              <a:avLst/>
              <a:gdLst>
                <a:gd name="connsiteX0" fmla="*/ 0 w 1161742"/>
                <a:gd name="connsiteY0" fmla="*/ 27296 h 423157"/>
                <a:gd name="connsiteX1" fmla="*/ 1132764 w 1161742"/>
                <a:gd name="connsiteY1" fmla="*/ 423081 h 423157"/>
                <a:gd name="connsiteX2" fmla="*/ 832513 w 1161742"/>
                <a:gd name="connsiteY2" fmla="*/ 0 h 423157"/>
              </a:gdLst>
              <a:ahLst/>
              <a:cxnLst>
                <a:cxn ang="0">
                  <a:pos x="connsiteX0" y="connsiteY0"/>
                </a:cxn>
                <a:cxn ang="0">
                  <a:pos x="connsiteX1" y="connsiteY1"/>
                </a:cxn>
                <a:cxn ang="0">
                  <a:pos x="connsiteX2" y="connsiteY2"/>
                </a:cxn>
              </a:cxnLst>
              <a:rect l="l" t="t" r="r" b="b"/>
              <a:pathLst>
                <a:path w="1161742" h="423157">
                  <a:moveTo>
                    <a:pt x="0" y="27296"/>
                  </a:moveTo>
                  <a:cubicBezTo>
                    <a:pt x="497006" y="227463"/>
                    <a:pt x="994012" y="427630"/>
                    <a:pt x="1132764" y="423081"/>
                  </a:cubicBezTo>
                  <a:cubicBezTo>
                    <a:pt x="1271516" y="418532"/>
                    <a:pt x="868907" y="59140"/>
                    <a:pt x="832513" y="0"/>
                  </a:cubicBezTo>
                </a:path>
              </a:pathLst>
            </a:custGeom>
            <a:ln w="76200">
              <a:solidFill>
                <a:schemeClr val="bg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5321913" y="1513925"/>
              <a:ext cx="1851789" cy="646331"/>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Light source is</a:t>
              </a:r>
            </a:p>
            <a:p>
              <a:r>
                <a:rPr lang="en-US" b="1" dirty="0" smtClean="0">
                  <a:solidFill>
                    <a:schemeClr val="bg1"/>
                  </a:solidFill>
                  <a:effectLst>
                    <a:outerShdw blurRad="38100" dist="38100" dir="2700000" algn="tl">
                      <a:srgbClr val="000000">
                        <a:alpha val="43137"/>
                      </a:srgbClr>
                    </a:outerShdw>
                  </a:effectLst>
                </a:rPr>
                <a:t>behind the wall</a:t>
              </a:r>
              <a:endParaRPr lang="en-US" b="1" dirty="0">
                <a:solidFill>
                  <a:schemeClr val="bg1"/>
                </a:solidFill>
                <a:effectLst>
                  <a:outerShdw blurRad="38100" dist="38100" dir="2700000" algn="tl">
                    <a:srgbClr val="000000">
                      <a:alpha val="43137"/>
                    </a:srgbClr>
                  </a:outerShdw>
                </a:effectLst>
              </a:endParaRPr>
            </a:p>
          </p:txBody>
        </p:sp>
      </p:gr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smtClean="0">
                <a:latin typeface="Arial" charset="0"/>
                <a:cs typeface="Arial" charset="0"/>
              </a:rPr>
              <a:t>Clip Volumes example</a:t>
            </a:r>
          </a:p>
        </p:txBody>
      </p:sp>
      <p:pic>
        <p:nvPicPr>
          <p:cNvPr id="7168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59985" y="920747"/>
            <a:ext cx="6357329" cy="39733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59985" y="920747"/>
            <a:ext cx="3692036" cy="707886"/>
          </a:xfrm>
          <a:prstGeom prst="rect">
            <a:avLst/>
          </a:prstGeom>
          <a:noFill/>
        </p:spPr>
        <p:txBody>
          <a:bodyPr wrap="none" rtlCol="0">
            <a:spAutoFit/>
          </a:bodyPr>
          <a:lstStyle/>
          <a:p>
            <a:r>
              <a:rPr lang="en-US" sz="4000" dirty="0" smtClean="0">
                <a:solidFill>
                  <a:schemeClr val="bg1"/>
                </a:solidFill>
                <a:effectLst>
                  <a:outerShdw blurRad="38100" dist="38100" dir="2700000" algn="tl">
                    <a:srgbClr val="000000">
                      <a:alpha val="43137"/>
                    </a:srgbClr>
                  </a:outerShdw>
                </a:effectLst>
              </a:rPr>
              <a:t>Example scene</a:t>
            </a:r>
            <a:endParaRPr lang="en-GB" sz="4000" dirty="0">
              <a:solidFill>
                <a:schemeClr val="bg1"/>
              </a:solidFill>
              <a:effectLst>
                <a:outerShdw blurRad="38100" dist="38100" dir="2700000" algn="tl">
                  <a:srgbClr val="000000">
                    <a:alpha val="43137"/>
                  </a:srgbClr>
                </a:outerShdw>
              </a:effectLst>
            </a:endParaRPr>
          </a:p>
        </p:txBody>
      </p:sp>
      <p:sp>
        <p:nvSpPr>
          <p:cNvPr id="3" name="Footer Placeholder 2"/>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1820551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smtClean="0">
                <a:latin typeface="Arial" charset="0"/>
                <a:cs typeface="Arial" charset="0"/>
              </a:rPr>
              <a:t>Clip Volumes example</a:t>
            </a:r>
          </a:p>
        </p:txBody>
      </p:sp>
      <p:pic>
        <p:nvPicPr>
          <p:cNvPr id="71683" name="Picture 3" descr="F:\~SIGGraph10\Advanced Real-time rendering\6. Other\Advanced deferred pipeline\Clip volumes\Clip volu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920747"/>
            <a:ext cx="6362700" cy="39733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59985" y="920747"/>
            <a:ext cx="5147563" cy="707886"/>
          </a:xfrm>
          <a:prstGeom prst="rect">
            <a:avLst/>
          </a:prstGeom>
          <a:noFill/>
        </p:spPr>
        <p:txBody>
          <a:bodyPr wrap="none" rtlCol="0">
            <a:spAutoFit/>
          </a:bodyPr>
          <a:lstStyle/>
          <a:p>
            <a:r>
              <a:rPr lang="en-US" sz="4000" dirty="0" smtClean="0">
                <a:solidFill>
                  <a:schemeClr val="bg1"/>
                </a:solidFill>
                <a:effectLst>
                  <a:outerShdw blurRad="38100" dist="38100" dir="2700000" algn="tl">
                    <a:srgbClr val="000000">
                      <a:alpha val="43137"/>
                    </a:srgbClr>
                  </a:outerShdw>
                </a:effectLst>
              </a:rPr>
              <a:t>Clip volume geometry</a:t>
            </a:r>
            <a:endParaRPr lang="en-GB" sz="4000" dirty="0">
              <a:solidFill>
                <a:schemeClr val="bg1"/>
              </a:solidFill>
              <a:effectLst>
                <a:outerShdw blurRad="38100" dist="38100" dir="2700000" algn="tl">
                  <a:srgbClr val="000000">
                    <a:alpha val="43137"/>
                  </a:srgbClr>
                </a:outerShdw>
              </a:effectLst>
            </a:endParaRPr>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smtClean="0">
                <a:latin typeface="Arial" charset="0"/>
                <a:cs typeface="Arial" charset="0"/>
              </a:rPr>
              <a:t>Clip Volumes example</a:t>
            </a:r>
          </a:p>
        </p:txBody>
      </p:sp>
      <p:pic>
        <p:nvPicPr>
          <p:cNvPr id="7168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59985" y="920747"/>
            <a:ext cx="6357329" cy="39733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59985" y="920747"/>
            <a:ext cx="3549370" cy="707886"/>
          </a:xfrm>
          <a:prstGeom prst="rect">
            <a:avLst/>
          </a:prstGeom>
          <a:noFill/>
        </p:spPr>
        <p:txBody>
          <a:bodyPr wrap="none" rtlCol="0">
            <a:spAutoFit/>
          </a:bodyPr>
          <a:lstStyle/>
          <a:p>
            <a:r>
              <a:rPr lang="en-US" sz="4000" dirty="0" smtClean="0">
                <a:solidFill>
                  <a:schemeClr val="bg1"/>
                </a:solidFill>
                <a:effectLst>
                  <a:outerShdw blurRad="38100" dist="38100" dir="2700000" algn="tl">
                    <a:srgbClr val="000000">
                      <a:alpha val="43137"/>
                    </a:srgbClr>
                  </a:outerShdw>
                </a:effectLst>
              </a:rPr>
              <a:t>Stencil tagging</a:t>
            </a:r>
            <a:endParaRPr lang="en-GB" sz="4000" dirty="0">
              <a:solidFill>
                <a:schemeClr val="bg1"/>
              </a:solidFill>
              <a:effectLst>
                <a:outerShdw blurRad="38100" dist="38100" dir="2700000" algn="tl">
                  <a:srgbClr val="000000">
                    <a:alpha val="43137"/>
                  </a:srgbClr>
                </a:outerShdw>
              </a:effectLst>
            </a:endParaRPr>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2418067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smtClean="0">
                <a:latin typeface="Arial" charset="0"/>
                <a:cs typeface="Arial" charset="0"/>
              </a:rPr>
              <a:t>Clip Volumes example</a:t>
            </a:r>
          </a:p>
        </p:txBody>
      </p:sp>
      <p:pic>
        <p:nvPicPr>
          <p:cNvPr id="7168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59985" y="920747"/>
            <a:ext cx="6357329" cy="39733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59985" y="920747"/>
            <a:ext cx="5993244" cy="707886"/>
          </a:xfrm>
          <a:prstGeom prst="rect">
            <a:avLst/>
          </a:prstGeom>
          <a:noFill/>
        </p:spPr>
        <p:txBody>
          <a:bodyPr wrap="none" rtlCol="0">
            <a:spAutoFit/>
          </a:bodyPr>
          <a:lstStyle/>
          <a:p>
            <a:r>
              <a:rPr lang="en-US" sz="4000" dirty="0" smtClean="0">
                <a:solidFill>
                  <a:schemeClr val="bg1"/>
                </a:solidFill>
                <a:effectLst>
                  <a:outerShdw blurRad="38100" dist="38100" dir="2700000" algn="tl">
                    <a:srgbClr val="000000">
                      <a:alpha val="43137"/>
                    </a:srgbClr>
                  </a:outerShdw>
                </a:effectLst>
              </a:rPr>
              <a:t>Light Accumulation Buffer</a:t>
            </a:r>
            <a:endParaRPr lang="en-GB" sz="4000" dirty="0">
              <a:solidFill>
                <a:schemeClr val="bg1"/>
              </a:solidFill>
              <a:effectLst>
                <a:outerShdw blurRad="38100" dist="38100" dir="2700000" algn="tl">
                  <a:srgbClr val="000000">
                    <a:alpha val="43137"/>
                  </a:srgbClr>
                </a:outerShdw>
              </a:effectLst>
            </a:endParaRPr>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63581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smtClean="0">
                <a:latin typeface="Arial" charset="0"/>
                <a:cs typeface="Arial" charset="0"/>
              </a:rPr>
              <a:t>Clip Volumes example</a:t>
            </a:r>
          </a:p>
        </p:txBody>
      </p:sp>
      <p:pic>
        <p:nvPicPr>
          <p:cNvPr id="7168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59985" y="920747"/>
            <a:ext cx="6357329" cy="39733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59985" y="920747"/>
            <a:ext cx="2693366" cy="707886"/>
          </a:xfrm>
          <a:prstGeom prst="rect">
            <a:avLst/>
          </a:prstGeom>
          <a:noFill/>
        </p:spPr>
        <p:txBody>
          <a:bodyPr wrap="none" rtlCol="0">
            <a:spAutoFit/>
          </a:bodyPr>
          <a:lstStyle/>
          <a:p>
            <a:r>
              <a:rPr lang="en-US" sz="4000" dirty="0" smtClean="0">
                <a:solidFill>
                  <a:schemeClr val="bg1"/>
                </a:solidFill>
                <a:effectLst>
                  <a:outerShdw blurRad="38100" dist="38100" dir="2700000" algn="tl">
                    <a:srgbClr val="000000">
                      <a:alpha val="43137"/>
                    </a:srgbClr>
                  </a:outerShdw>
                </a:effectLst>
              </a:rPr>
              <a:t>Final result</a:t>
            </a:r>
            <a:endParaRPr lang="en-GB" sz="4000" dirty="0">
              <a:solidFill>
                <a:schemeClr val="bg1"/>
              </a:solidFill>
              <a:effectLst>
                <a:outerShdw blurRad="38100" dist="38100" dir="2700000" algn="tl">
                  <a:srgbClr val="000000">
                    <a:alpha val="43137"/>
                  </a:srgbClr>
                </a:outerShdw>
              </a:effectLst>
            </a:endParaRPr>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42256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smtClean="0">
                <a:latin typeface="Arial" charset="0"/>
                <a:cs typeface="Arial" charset="0"/>
              </a:rPr>
              <a:t>Histogram renormalization</a:t>
            </a:r>
          </a:p>
        </p:txBody>
      </p:sp>
      <p:sp>
        <p:nvSpPr>
          <p:cNvPr id="24579" name="Content Placeholder 2"/>
          <p:cNvSpPr>
            <a:spLocks noGrp="1"/>
          </p:cNvSpPr>
          <p:nvPr>
            <p:ph idx="1"/>
          </p:nvPr>
        </p:nvSpPr>
        <p:spPr/>
        <p:txBody>
          <a:bodyPr/>
          <a:lstStyle/>
          <a:p>
            <a:r>
              <a:rPr lang="de-DE" dirty="0" smtClean="0">
                <a:latin typeface="Arial" charset="0"/>
                <a:ea typeface="ＭＳ Ｐゴシック" pitchFamily="34" charset="-128"/>
                <a:cs typeface="Arial" charset="0"/>
              </a:rPr>
              <a:t>Normalize color range before compression</a:t>
            </a:r>
          </a:p>
          <a:p>
            <a:pPr lvl="1"/>
            <a:r>
              <a:rPr lang="de-DE" dirty="0" smtClean="0">
                <a:latin typeface="Arial" charset="0"/>
                <a:ea typeface="ＭＳ Ｐゴシック" pitchFamily="34" charset="-128"/>
                <a:cs typeface="Arial" charset="0"/>
              </a:rPr>
              <a:t>Rescale in shader: two more constants per texture</a:t>
            </a:r>
          </a:p>
          <a:p>
            <a:pPr lvl="1"/>
            <a:r>
              <a:rPr lang="de-DE" dirty="0" smtClean="0">
                <a:latin typeface="Arial" charset="0"/>
                <a:ea typeface="ＭＳ Ｐゴシック" pitchFamily="34" charset="-128"/>
                <a:cs typeface="Arial" charset="0"/>
              </a:rPr>
              <a:t>Or premultiply with material color on CPU</a:t>
            </a:r>
          </a:p>
          <a:p>
            <a:endParaRPr lang="de-DE" dirty="0" smtClean="0">
              <a:latin typeface="Arial" charset="0"/>
              <a:ea typeface="ＭＳ Ｐゴシック" pitchFamily="34" charset="-128"/>
              <a:cs typeface="Arial" charset="0"/>
            </a:endParaRPr>
          </a:p>
          <a:p>
            <a:pPr lvl="1"/>
            <a:endParaRPr lang="de-DE" dirty="0" smtClean="0">
              <a:latin typeface="Arial" charset="0"/>
              <a:ea typeface="ＭＳ Ｐゴシック" pitchFamily="34" charset="-128"/>
              <a:cs typeface="Arial" charset="0"/>
            </a:endParaRPr>
          </a:p>
        </p:txBody>
      </p:sp>
      <p:grpSp>
        <p:nvGrpSpPr>
          <p:cNvPr id="2" name="Group 1"/>
          <p:cNvGrpSpPr/>
          <p:nvPr/>
        </p:nvGrpSpPr>
        <p:grpSpPr>
          <a:xfrm>
            <a:off x="1853151" y="2685628"/>
            <a:ext cx="4464521" cy="1993250"/>
            <a:chOff x="6068892" y="3962400"/>
            <a:chExt cx="2770308" cy="1120588"/>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00" r="2805"/>
            <a:stretch/>
          </p:blipFill>
          <p:spPr>
            <a:xfrm>
              <a:off x="6068892" y="3962400"/>
              <a:ext cx="2770308" cy="1120588"/>
            </a:xfrm>
            <a:prstGeom prst="rect">
              <a:avLst/>
            </a:prstGeom>
          </p:spPr>
        </p:pic>
        <p:cxnSp>
          <p:nvCxnSpPr>
            <p:cNvPr id="5" name="Straight Connector 4"/>
            <p:cNvCxnSpPr/>
            <p:nvPr/>
          </p:nvCxnSpPr>
          <p:spPr bwMode="auto">
            <a:xfrm>
              <a:off x="7793237" y="3962400"/>
              <a:ext cx="0" cy="1120588"/>
            </a:xfrm>
            <a:prstGeom prst="line">
              <a:avLst/>
            </a:prstGeom>
            <a:ln>
              <a:solidFill>
                <a:srgbClr val="FF0000"/>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6" name="Straight Connector 5"/>
            <p:cNvCxnSpPr/>
            <p:nvPr/>
          </p:nvCxnSpPr>
          <p:spPr bwMode="auto">
            <a:xfrm>
              <a:off x="6068892" y="3962400"/>
              <a:ext cx="0" cy="1120588"/>
            </a:xfrm>
            <a:prstGeom prst="line">
              <a:avLst/>
            </a:prstGeom>
            <a:ln>
              <a:solidFill>
                <a:srgbClr val="FF0000"/>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grpSp>
      <p:sp>
        <p:nvSpPr>
          <p:cNvPr id="3" name="Right Arrow 2"/>
          <p:cNvSpPr/>
          <p:nvPr/>
        </p:nvSpPr>
        <p:spPr>
          <a:xfrm>
            <a:off x="4632039" y="3289916"/>
            <a:ext cx="1685633" cy="7846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pPr>
              <a:defRPr/>
            </a:pPr>
            <a:r>
              <a:rPr lang="en-US" smtClean="0"/>
              <a:t>Advances in Real-Time Rendering Course Siggraph 2010, Los Angeles, CA</a:t>
            </a:r>
            <a:endParaRPr lang="en-US"/>
          </a:p>
        </p:txBody>
      </p:sp>
      <p:sp>
        <p:nvSpPr>
          <p:cNvPr id="10" name="Right Arrow 9"/>
          <p:cNvSpPr/>
          <p:nvPr/>
        </p:nvSpPr>
        <p:spPr>
          <a:xfrm rot="10800000">
            <a:off x="1593839" y="3182824"/>
            <a:ext cx="259311" cy="7846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5338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22312" y="3305175"/>
            <a:ext cx="8207931" cy="1361827"/>
          </a:xfrm>
        </p:spPr>
        <p:txBody>
          <a:bodyPr/>
          <a:lstStyle/>
          <a:p>
            <a:r>
              <a:rPr lang="en-US" dirty="0" smtClean="0"/>
              <a:t>Deferred lighting</a:t>
            </a:r>
            <a:br>
              <a:rPr lang="en-US" dirty="0" smtClean="0"/>
            </a:br>
            <a:r>
              <a:rPr lang="en-US" dirty="0" smtClean="0"/>
              <a:t>and Anisotropic materials</a:t>
            </a:r>
            <a:endParaRPr lang="en-US" dirty="0"/>
          </a:p>
        </p:txBody>
      </p:sp>
      <p:sp>
        <p:nvSpPr>
          <p:cNvPr id="3" name="Footer Placeholder 2"/>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16989284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Anisotropic </a:t>
            </a:r>
            <a:r>
              <a:rPr lang="en-US" dirty="0"/>
              <a:t>deferred </a:t>
            </a:r>
            <a:r>
              <a:rPr lang="en-US" dirty="0" smtClean="0"/>
              <a:t>materials</a:t>
            </a:r>
            <a:endParaRPr lang="en-GB" dirty="0"/>
          </a:p>
        </p:txBody>
      </p:sp>
      <p:sp>
        <p:nvSpPr>
          <p:cNvPr id="3" name="Content Placeholder 2"/>
          <p:cNvSpPr>
            <a:spLocks noGrp="1"/>
          </p:cNvSpPr>
          <p:nvPr>
            <p:ph idx="1"/>
          </p:nvPr>
        </p:nvSpPr>
        <p:spPr>
          <a:xfrm>
            <a:off x="457200" y="1200150"/>
            <a:ext cx="8686800" cy="3886200"/>
          </a:xfrm>
        </p:spPr>
        <p:txBody>
          <a:bodyPr>
            <a:normAutofit/>
          </a:bodyPr>
          <a:lstStyle/>
          <a:p>
            <a:r>
              <a:rPr lang="en-US" sz="2600" dirty="0" smtClean="0"/>
              <a:t>G-Buffer stores only </a:t>
            </a:r>
            <a:r>
              <a:rPr lang="en-US" sz="2600" b="1" dirty="0" smtClean="0"/>
              <a:t>normal</a:t>
            </a:r>
            <a:r>
              <a:rPr lang="en-US" sz="2600" dirty="0" smtClean="0"/>
              <a:t> and </a:t>
            </a:r>
            <a:r>
              <a:rPr lang="en-US" sz="2600" b="1" dirty="0" smtClean="0"/>
              <a:t>glossiness</a:t>
            </a:r>
          </a:p>
          <a:p>
            <a:pPr lvl="1"/>
            <a:r>
              <a:rPr lang="en-US" sz="2000" dirty="0" smtClean="0"/>
              <a:t>That defines a BRDF with a </a:t>
            </a:r>
            <a:r>
              <a:rPr lang="en-US" sz="2000" b="1" dirty="0" smtClean="0"/>
              <a:t>single </a:t>
            </a:r>
            <a:r>
              <a:rPr lang="en-US" sz="2000" b="1" dirty="0"/>
              <a:t>Phong </a:t>
            </a:r>
            <a:r>
              <a:rPr lang="en-US" sz="2000" b="1" dirty="0" smtClean="0"/>
              <a:t>lobe</a:t>
            </a:r>
          </a:p>
          <a:p>
            <a:r>
              <a:rPr lang="en-US" sz="2600" dirty="0" smtClean="0"/>
              <a:t>We need </a:t>
            </a:r>
            <a:r>
              <a:rPr lang="en-US" sz="2600" b="1" dirty="0" smtClean="0"/>
              <a:t>more lobes </a:t>
            </a:r>
            <a:r>
              <a:rPr lang="en-US" sz="2600" dirty="0" smtClean="0"/>
              <a:t>to represent anisotropic BRDF</a:t>
            </a:r>
          </a:p>
          <a:p>
            <a:pPr marL="742950" lvl="2" indent="-342900"/>
            <a:r>
              <a:rPr lang="en-US" dirty="0"/>
              <a:t>Could be extended with </a:t>
            </a:r>
            <a:r>
              <a:rPr lang="en-US" b="1" dirty="0"/>
              <a:t>fat G-Buffer </a:t>
            </a:r>
            <a:r>
              <a:rPr lang="en-US" dirty="0"/>
              <a:t>(</a:t>
            </a:r>
            <a:r>
              <a:rPr lang="en-US" b="1" dirty="0"/>
              <a:t>too heavy </a:t>
            </a:r>
            <a:r>
              <a:rPr lang="en-US" dirty="0"/>
              <a:t>for production</a:t>
            </a:r>
            <a:r>
              <a:rPr lang="en-US" dirty="0" smtClean="0"/>
              <a:t>)</a:t>
            </a:r>
            <a:endParaRPr lang="en-US" sz="3200" dirty="0" smtClean="0"/>
          </a:p>
          <a:p>
            <a:r>
              <a:rPr lang="en-US" sz="2600" dirty="0" smtClean="0"/>
              <a:t>Consider one </a:t>
            </a:r>
            <a:r>
              <a:rPr lang="en-US" sz="2600" b="1" dirty="0" smtClean="0"/>
              <a:t>screen pixel</a:t>
            </a:r>
          </a:p>
          <a:p>
            <a:pPr lvl="1"/>
            <a:r>
              <a:rPr lang="en-US" sz="2000" dirty="0"/>
              <a:t>We have </a:t>
            </a:r>
            <a:r>
              <a:rPr lang="en-US" sz="2000" b="1" dirty="0"/>
              <a:t>normal</a:t>
            </a:r>
            <a:r>
              <a:rPr lang="en-US" sz="2000" dirty="0"/>
              <a:t> and </a:t>
            </a:r>
            <a:r>
              <a:rPr lang="en-US" sz="2000" b="1" dirty="0"/>
              <a:t>view vector</a:t>
            </a:r>
            <a:r>
              <a:rPr lang="en-US" sz="2000" dirty="0"/>
              <a:t>, thus BRDF is defined on </a:t>
            </a:r>
            <a:r>
              <a:rPr lang="en-US" sz="2000" dirty="0" smtClean="0"/>
              <a:t>sphere</a:t>
            </a:r>
          </a:p>
          <a:p>
            <a:pPr lvl="1"/>
            <a:r>
              <a:rPr lang="en-US" sz="2000" dirty="0" smtClean="0"/>
              <a:t>Do we need all these lobes to illuminate this pixel?</a:t>
            </a:r>
          </a:p>
          <a:p>
            <a:pPr lvl="1"/>
            <a:r>
              <a:rPr lang="en-US" sz="2000" dirty="0" smtClean="0"/>
              <a:t>Lighting distribution is </a:t>
            </a:r>
            <a:r>
              <a:rPr lang="en-US" sz="2000" b="1" dirty="0" smtClean="0"/>
              <a:t>unknown</a:t>
            </a:r>
            <a:r>
              <a:rPr lang="en-US" sz="2000" dirty="0" smtClean="0"/>
              <a:t> though</a:t>
            </a:r>
          </a:p>
        </p:txBody>
      </p:sp>
      <p:sp>
        <p:nvSpPr>
          <p:cNvPr id="4" name="Footer Placeholder 3"/>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321282883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Anisotropic </a:t>
            </a:r>
            <a:r>
              <a:rPr lang="en-US" dirty="0"/>
              <a:t>deferred </a:t>
            </a:r>
            <a:r>
              <a:rPr lang="en-US" dirty="0" smtClean="0"/>
              <a:t>materials, part I</a:t>
            </a:r>
            <a:endParaRPr lang="en-GB" dirty="0"/>
          </a:p>
        </p:txBody>
      </p:sp>
      <p:sp>
        <p:nvSpPr>
          <p:cNvPr id="3" name="Content Placeholder 2"/>
          <p:cNvSpPr>
            <a:spLocks noGrp="1"/>
          </p:cNvSpPr>
          <p:nvPr>
            <p:ph idx="1"/>
          </p:nvPr>
        </p:nvSpPr>
        <p:spPr>
          <a:xfrm>
            <a:off x="368135" y="1200150"/>
            <a:ext cx="8775865" cy="3886200"/>
          </a:xfrm>
        </p:spPr>
        <p:txBody>
          <a:bodyPr>
            <a:normAutofit/>
          </a:bodyPr>
          <a:lstStyle/>
          <a:p>
            <a:r>
              <a:rPr lang="en-US" dirty="0"/>
              <a:t>Idea: Extract the major Phong lobe from </a:t>
            </a:r>
            <a:r>
              <a:rPr lang="en-US" dirty="0" smtClean="0"/>
              <a:t>NDF</a:t>
            </a:r>
          </a:p>
          <a:p>
            <a:pPr lvl="1"/>
            <a:r>
              <a:rPr lang="en-US" sz="2000" dirty="0" smtClean="0"/>
              <a:t>Use microfacet BRDF model </a:t>
            </a:r>
            <a:r>
              <a:rPr lang="en-GB" sz="2000" dirty="0" smtClean="0">
                <a:latin typeface="Arial" charset="0"/>
                <a:ea typeface="ＭＳ Ｐゴシック" pitchFamily="34" charset="-128"/>
                <a:cs typeface="Arial" charset="0"/>
              </a:rPr>
              <a:t>[CT82]</a:t>
            </a:r>
            <a:r>
              <a:rPr lang="en-US" sz="2000" dirty="0" smtClean="0"/>
              <a:t>:</a:t>
            </a:r>
          </a:p>
          <a:p>
            <a:pPr lvl="1"/>
            <a:endParaRPr lang="en-US" sz="2000" dirty="0"/>
          </a:p>
          <a:p>
            <a:pPr lvl="1"/>
            <a:r>
              <a:rPr lang="en-US" sz="2000" dirty="0"/>
              <a:t>Fresnel and </a:t>
            </a:r>
            <a:r>
              <a:rPr lang="en-US" sz="2000" dirty="0" smtClean="0"/>
              <a:t>geometry terms </a:t>
            </a:r>
            <a:r>
              <a:rPr lang="en-US" sz="2000" dirty="0"/>
              <a:t>can </a:t>
            </a:r>
            <a:r>
              <a:rPr lang="en-US" sz="2000" dirty="0" smtClean="0"/>
              <a:t>be deferred</a:t>
            </a:r>
            <a:endParaRPr lang="en-US" sz="2000" dirty="0"/>
          </a:p>
          <a:p>
            <a:pPr lvl="1"/>
            <a:r>
              <a:rPr lang="en-US" sz="2000" dirty="0" smtClean="0"/>
              <a:t>Lighting-implied </a:t>
            </a:r>
            <a:r>
              <a:rPr lang="en-US" sz="2000" dirty="0"/>
              <a:t>BRDF is proportional to the NDF:</a:t>
            </a:r>
          </a:p>
          <a:p>
            <a:r>
              <a:rPr lang="en-US" dirty="0"/>
              <a:t>Approximate </a:t>
            </a:r>
            <a:r>
              <a:rPr lang="en-US" dirty="0" smtClean="0"/>
              <a:t>NDF </a:t>
            </a:r>
            <a:r>
              <a:rPr lang="en-US" dirty="0"/>
              <a:t>with </a:t>
            </a:r>
            <a:r>
              <a:rPr lang="en-US" b="1" dirty="0"/>
              <a:t>Spherical Gaussians </a:t>
            </a:r>
            <a:r>
              <a:rPr lang="en-GB" dirty="0">
                <a:cs typeface="Arial" charset="0"/>
              </a:rPr>
              <a:t>[WRGSG09]</a:t>
            </a:r>
          </a:p>
          <a:p>
            <a:pPr lvl="1"/>
            <a:r>
              <a:rPr lang="en-GB" dirty="0">
                <a:cs typeface="Arial" charset="0"/>
              </a:rPr>
              <a:t>Need only ~7 lobes for Anisotropic Ward </a:t>
            </a:r>
            <a:r>
              <a:rPr lang="en-GB" dirty="0" smtClean="0">
                <a:cs typeface="Arial" charset="0"/>
              </a:rPr>
              <a:t>NDF</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5263742" y="1559372"/>
                <a:ext cx="3957851"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700" i="1" smtClean="0">
                          <a:latin typeface="Cambria Math"/>
                          <a:ea typeface="Cambria Math"/>
                        </a:rPr>
                        <m:t>𝜌</m:t>
                      </m:r>
                      <m:d>
                        <m:dPr>
                          <m:ctrlPr>
                            <a:rPr lang="en-US" sz="1700" b="0" i="1" smtClean="0">
                              <a:latin typeface="Cambria Math"/>
                              <a:ea typeface="Cambria Math"/>
                            </a:rPr>
                          </m:ctrlPr>
                        </m:dPr>
                        <m:e>
                          <m:r>
                            <a:rPr lang="en-US" sz="1700" b="0" i="1" smtClean="0">
                              <a:latin typeface="Cambria Math"/>
                              <a:ea typeface="Cambria Math"/>
                            </a:rPr>
                            <m:t>𝑥</m:t>
                          </m:r>
                          <m:r>
                            <a:rPr lang="en-US" sz="1700" b="0" i="1" smtClean="0">
                              <a:latin typeface="Cambria Math"/>
                              <a:ea typeface="Cambria Math"/>
                            </a:rPr>
                            <m:t>,</m:t>
                          </m:r>
                          <m:r>
                            <a:rPr lang="en-US" sz="1700" b="0" i="1" smtClean="0">
                              <a:latin typeface="Cambria Math"/>
                              <a:ea typeface="Cambria Math"/>
                            </a:rPr>
                            <m:t>𝑜</m:t>
                          </m:r>
                          <m:r>
                            <a:rPr lang="en-US" sz="1700" b="0" i="1" smtClean="0">
                              <a:latin typeface="Cambria Math"/>
                              <a:ea typeface="Cambria Math"/>
                            </a:rPr>
                            <m:t>,</m:t>
                          </m:r>
                          <m:r>
                            <a:rPr lang="en-US" sz="1700" b="0" i="1" smtClean="0">
                              <a:latin typeface="Cambria Math"/>
                              <a:ea typeface="Cambria Math"/>
                            </a:rPr>
                            <m:t>𝑖</m:t>
                          </m:r>
                        </m:e>
                      </m:d>
                      <m:r>
                        <a:rPr lang="en-US" sz="1700" b="0" i="1" smtClean="0">
                          <a:latin typeface="Cambria Math"/>
                          <a:ea typeface="Cambria Math"/>
                        </a:rPr>
                        <m:t>=</m:t>
                      </m:r>
                      <m:f>
                        <m:fPr>
                          <m:ctrlPr>
                            <a:rPr lang="en-US" sz="1700" b="0" i="1" smtClean="0">
                              <a:latin typeface="Cambria Math"/>
                              <a:ea typeface="Cambria Math"/>
                            </a:rPr>
                          </m:ctrlPr>
                        </m:fPr>
                        <m:num>
                          <m:r>
                            <a:rPr lang="en-US" sz="1700" b="0" i="1" smtClean="0">
                              <a:latin typeface="Cambria Math"/>
                              <a:ea typeface="Cambria Math"/>
                            </a:rPr>
                            <m:t>𝐷</m:t>
                          </m:r>
                          <m:d>
                            <m:dPr>
                              <m:ctrlPr>
                                <a:rPr lang="en-US" sz="1700" b="0" i="1" smtClean="0">
                                  <a:latin typeface="Cambria Math"/>
                                  <a:ea typeface="Cambria Math"/>
                                </a:rPr>
                              </m:ctrlPr>
                            </m:dPr>
                            <m:e>
                              <m:r>
                                <a:rPr lang="en-US" sz="1700" b="0" i="1" smtClean="0">
                                  <a:latin typeface="Cambria Math"/>
                                  <a:ea typeface="Cambria Math"/>
                                </a:rPr>
                                <m:t>𝑥</m:t>
                              </m:r>
                              <m:r>
                                <a:rPr lang="en-US" sz="1700" b="0" i="1" smtClean="0">
                                  <a:latin typeface="Cambria Math"/>
                                  <a:ea typeface="Cambria Math"/>
                                </a:rPr>
                                <m:t>,</m:t>
                              </m:r>
                              <m:r>
                                <a:rPr lang="en-US" sz="1700" b="0" i="1" smtClean="0">
                                  <a:latin typeface="Cambria Math"/>
                                  <a:ea typeface="Cambria Math"/>
                                </a:rPr>
                                <m:t>h</m:t>
                              </m:r>
                            </m:e>
                          </m:d>
                          <m:r>
                            <a:rPr lang="en-US" sz="1700" b="0" i="1" smtClean="0">
                              <a:latin typeface="Cambria Math"/>
                              <a:ea typeface="Cambria Math"/>
                            </a:rPr>
                            <m:t>𝑆</m:t>
                          </m:r>
                          <m:d>
                            <m:dPr>
                              <m:ctrlPr>
                                <a:rPr lang="en-US" sz="1700" b="0" i="1" smtClean="0">
                                  <a:latin typeface="Cambria Math"/>
                                  <a:ea typeface="Cambria Math"/>
                                </a:rPr>
                              </m:ctrlPr>
                            </m:dPr>
                            <m:e>
                              <m:r>
                                <a:rPr lang="en-US" sz="1700" b="0" i="1" smtClean="0">
                                  <a:latin typeface="Cambria Math"/>
                                  <a:ea typeface="Cambria Math"/>
                                </a:rPr>
                                <m:t>𝑥</m:t>
                              </m:r>
                              <m:r>
                                <a:rPr lang="en-US" sz="1700" b="0" i="1" smtClean="0">
                                  <a:latin typeface="Cambria Math"/>
                                  <a:ea typeface="Cambria Math"/>
                                </a:rPr>
                                <m:t>,</m:t>
                              </m:r>
                              <m:r>
                                <a:rPr lang="en-US" sz="1700" b="0" i="1" smtClean="0">
                                  <a:latin typeface="Cambria Math"/>
                                  <a:ea typeface="Cambria Math"/>
                                </a:rPr>
                                <m:t>𝑜</m:t>
                              </m:r>
                            </m:e>
                          </m:d>
                          <m:r>
                            <a:rPr lang="en-US" sz="1700" b="0" i="1" smtClean="0">
                              <a:latin typeface="Cambria Math"/>
                              <a:ea typeface="Cambria Math"/>
                            </a:rPr>
                            <m:t>𝑆</m:t>
                          </m:r>
                          <m:d>
                            <m:dPr>
                              <m:ctrlPr>
                                <a:rPr lang="en-US" sz="1700" b="0" i="1" smtClean="0">
                                  <a:latin typeface="Cambria Math"/>
                                  <a:ea typeface="Cambria Math"/>
                                </a:rPr>
                              </m:ctrlPr>
                            </m:dPr>
                            <m:e>
                              <m:r>
                                <a:rPr lang="en-US" sz="1700" b="0" i="1" smtClean="0">
                                  <a:latin typeface="Cambria Math"/>
                                  <a:ea typeface="Cambria Math"/>
                                </a:rPr>
                                <m:t>𝑥</m:t>
                              </m:r>
                              <m:r>
                                <a:rPr lang="en-US" sz="1700" b="0" i="1" smtClean="0">
                                  <a:latin typeface="Cambria Math"/>
                                  <a:ea typeface="Cambria Math"/>
                                </a:rPr>
                                <m:t>,</m:t>
                              </m:r>
                              <m:r>
                                <a:rPr lang="en-US" sz="1700" b="0" i="1" smtClean="0">
                                  <a:latin typeface="Cambria Math"/>
                                  <a:ea typeface="Cambria Math"/>
                                </a:rPr>
                                <m:t>𝑖</m:t>
                              </m:r>
                            </m:e>
                          </m:d>
                          <m:r>
                            <a:rPr lang="en-US" sz="1700" b="0" i="1" smtClean="0">
                              <a:latin typeface="Cambria Math"/>
                              <a:ea typeface="Cambria Math"/>
                            </a:rPr>
                            <m:t>𝐹</m:t>
                          </m:r>
                          <m:r>
                            <a:rPr lang="en-US" sz="1700" b="0" i="1" smtClean="0">
                              <a:latin typeface="Cambria Math"/>
                              <a:ea typeface="Cambria Math"/>
                            </a:rPr>
                            <m:t>(</m:t>
                          </m:r>
                          <m:r>
                            <a:rPr lang="en-US" sz="1700" b="0" i="1" smtClean="0">
                              <a:latin typeface="Cambria Math"/>
                              <a:ea typeface="Cambria Math"/>
                            </a:rPr>
                            <m:t>𝑥</m:t>
                          </m:r>
                          <m:r>
                            <a:rPr lang="en-US" sz="1700" b="0" i="1" smtClean="0">
                              <a:latin typeface="Cambria Math"/>
                              <a:ea typeface="Cambria Math"/>
                            </a:rPr>
                            <m:t>,</m:t>
                          </m:r>
                          <m:r>
                            <a:rPr lang="en-US" sz="1700" b="0" i="1" smtClean="0">
                              <a:latin typeface="Cambria Math"/>
                              <a:ea typeface="Cambria Math"/>
                            </a:rPr>
                            <m:t>𝑜</m:t>
                          </m:r>
                          <m:r>
                            <a:rPr lang="en-US" sz="1700" b="0" i="1" smtClean="0">
                              <a:latin typeface="Cambria Math"/>
                              <a:ea typeface="Cambria Math"/>
                            </a:rPr>
                            <m:t>,</m:t>
                          </m:r>
                          <m:r>
                            <a:rPr lang="en-US" sz="1700" b="0" i="1" smtClean="0">
                              <a:latin typeface="Cambria Math"/>
                              <a:ea typeface="Cambria Math"/>
                            </a:rPr>
                            <m:t>𝑖</m:t>
                          </m:r>
                          <m:r>
                            <a:rPr lang="en-US" sz="1700" b="0" i="1" smtClean="0">
                              <a:latin typeface="Cambria Math"/>
                              <a:ea typeface="Cambria Math"/>
                            </a:rPr>
                            <m:t>)</m:t>
                          </m:r>
                        </m:num>
                        <m:den>
                          <m:r>
                            <a:rPr lang="en-US" sz="1700" b="0" i="1" smtClean="0">
                              <a:latin typeface="Cambria Math"/>
                              <a:ea typeface="Cambria Math"/>
                            </a:rPr>
                            <m:t>4(</m:t>
                          </m:r>
                          <m:r>
                            <a:rPr lang="en-US" sz="1700" b="0" i="1" smtClean="0">
                              <a:latin typeface="Cambria Math"/>
                              <a:ea typeface="Cambria Math"/>
                            </a:rPr>
                            <m:t>𝑖</m:t>
                          </m:r>
                          <m:r>
                            <a:rPr lang="en-US" sz="1700" b="0" i="1" smtClean="0">
                              <a:latin typeface="Cambria Math"/>
                              <a:ea typeface="Cambria Math"/>
                            </a:rPr>
                            <m:t>∙</m:t>
                          </m:r>
                          <m:r>
                            <a:rPr lang="en-US" sz="1700" b="0" i="1" smtClean="0">
                              <a:latin typeface="Cambria Math"/>
                              <a:ea typeface="Cambria Math"/>
                            </a:rPr>
                            <m:t>𝑛</m:t>
                          </m:r>
                          <m:r>
                            <a:rPr lang="en-US" sz="1700" b="0" i="1" smtClean="0">
                              <a:latin typeface="Cambria Math"/>
                              <a:ea typeface="Cambria Math"/>
                            </a:rPr>
                            <m:t>)(</m:t>
                          </m:r>
                          <m:r>
                            <a:rPr lang="en-US" sz="1700" b="0" i="1" smtClean="0">
                              <a:latin typeface="Cambria Math"/>
                              <a:ea typeface="Cambria Math"/>
                            </a:rPr>
                            <m:t>𝑜</m:t>
                          </m:r>
                          <m:r>
                            <a:rPr lang="en-US" sz="1700" b="0" i="1" smtClean="0">
                              <a:latin typeface="Cambria Math"/>
                              <a:ea typeface="Cambria Math"/>
                            </a:rPr>
                            <m:t>∙</m:t>
                          </m:r>
                          <m:r>
                            <a:rPr lang="en-US" sz="1700" b="0" i="1" smtClean="0">
                              <a:latin typeface="Cambria Math"/>
                              <a:ea typeface="Cambria Math"/>
                            </a:rPr>
                            <m:t>𝑛</m:t>
                          </m:r>
                          <m:r>
                            <a:rPr lang="en-US" sz="1700" b="0" i="1" smtClean="0">
                              <a:latin typeface="Cambria Math"/>
                              <a:ea typeface="Cambria Math"/>
                            </a:rPr>
                            <m:t>)</m:t>
                          </m:r>
                        </m:den>
                      </m:f>
                    </m:oMath>
                  </m:oMathPara>
                </a14:m>
                <a:endParaRPr lang="en-US" sz="1700" dirty="0"/>
              </a:p>
            </p:txBody>
          </p:sp>
        </mc:Choice>
        <mc:Fallback xmlns="">
          <p:sp>
            <p:nvSpPr>
              <p:cNvPr id="4" name="TextBox 3"/>
              <p:cNvSpPr txBox="1">
                <a:spLocks noRot="1" noChangeAspect="1" noMove="1" noResize="1" noEditPoints="1" noAdjustHandles="1" noChangeArrowheads="1" noChangeShapeType="1" noTextEdit="1"/>
              </p:cNvSpPr>
              <p:nvPr/>
            </p:nvSpPr>
            <p:spPr>
              <a:xfrm>
                <a:off x="5263742" y="1559372"/>
                <a:ext cx="3957851" cy="646331"/>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800031" y="2760655"/>
                <a:ext cx="2200667"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smtClean="0">
                          <a:solidFill>
                            <a:srgbClr val="FF0000"/>
                          </a:solidFill>
                          <a:latin typeface="Cambria Math"/>
                          <a:ea typeface="Cambria Math"/>
                        </a:rPr>
                        <m:t>𝝆</m:t>
                      </m:r>
                      <m:d>
                        <m:dPr>
                          <m:ctrlPr>
                            <a:rPr lang="en-US" sz="2000" b="1" i="1" smtClean="0">
                              <a:solidFill>
                                <a:srgbClr val="FF0000"/>
                              </a:solidFill>
                              <a:latin typeface="Cambria Math"/>
                              <a:ea typeface="Cambria Math"/>
                            </a:rPr>
                          </m:ctrlPr>
                        </m:dPr>
                        <m:e>
                          <m:r>
                            <a:rPr lang="en-US" sz="2000" b="1" i="1" smtClean="0">
                              <a:solidFill>
                                <a:srgbClr val="FF0000"/>
                              </a:solidFill>
                              <a:latin typeface="Cambria Math"/>
                              <a:ea typeface="Cambria Math"/>
                            </a:rPr>
                            <m:t>𝒙</m:t>
                          </m:r>
                          <m:r>
                            <a:rPr lang="en-US" sz="2000" b="1" i="1" smtClean="0">
                              <a:solidFill>
                                <a:srgbClr val="FF0000"/>
                              </a:solidFill>
                              <a:latin typeface="Cambria Math"/>
                              <a:ea typeface="Cambria Math"/>
                            </a:rPr>
                            <m:t>,</m:t>
                          </m:r>
                          <m:r>
                            <a:rPr lang="en-US" sz="2000" b="1" i="1" smtClean="0">
                              <a:solidFill>
                                <a:srgbClr val="FF0000"/>
                              </a:solidFill>
                              <a:latin typeface="Cambria Math"/>
                              <a:ea typeface="Cambria Math"/>
                            </a:rPr>
                            <m:t>𝒐</m:t>
                          </m:r>
                          <m:r>
                            <a:rPr lang="en-US" sz="2000" b="1" i="1" smtClean="0">
                              <a:solidFill>
                                <a:srgbClr val="FF0000"/>
                              </a:solidFill>
                              <a:latin typeface="Cambria Math"/>
                              <a:ea typeface="Cambria Math"/>
                            </a:rPr>
                            <m:t>,</m:t>
                          </m:r>
                          <m:r>
                            <a:rPr lang="en-US" sz="2000" b="1" i="1" smtClean="0">
                              <a:solidFill>
                                <a:srgbClr val="FF0000"/>
                              </a:solidFill>
                              <a:latin typeface="Cambria Math"/>
                              <a:ea typeface="Cambria Math"/>
                            </a:rPr>
                            <m:t>𝒊</m:t>
                          </m:r>
                        </m:e>
                      </m:d>
                      <m:r>
                        <a:rPr lang="en-US" sz="2000" b="1" i="1">
                          <a:solidFill>
                            <a:srgbClr val="FF0000"/>
                          </a:solidFill>
                          <a:latin typeface="Cambria Math"/>
                          <a:ea typeface="Cambria Math"/>
                        </a:rPr>
                        <m:t>~</m:t>
                      </m:r>
                      <m:r>
                        <a:rPr lang="en-US" sz="2000" b="1" i="1">
                          <a:solidFill>
                            <a:srgbClr val="FF0000"/>
                          </a:solidFill>
                          <a:latin typeface="Cambria Math"/>
                          <a:ea typeface="Cambria Math"/>
                        </a:rPr>
                        <m:t>𝑫</m:t>
                      </m:r>
                      <m:d>
                        <m:dPr>
                          <m:ctrlPr>
                            <a:rPr lang="en-US" sz="2000" b="1" i="1">
                              <a:solidFill>
                                <a:srgbClr val="FF0000"/>
                              </a:solidFill>
                              <a:latin typeface="Cambria Math"/>
                              <a:ea typeface="Cambria Math"/>
                            </a:rPr>
                          </m:ctrlPr>
                        </m:dPr>
                        <m:e>
                          <m:r>
                            <a:rPr lang="en-US" sz="2000" b="1" i="1">
                              <a:solidFill>
                                <a:srgbClr val="FF0000"/>
                              </a:solidFill>
                              <a:latin typeface="Cambria Math"/>
                              <a:ea typeface="Cambria Math"/>
                            </a:rPr>
                            <m:t>𝒙</m:t>
                          </m:r>
                          <m:r>
                            <a:rPr lang="en-US" sz="2000" b="1" i="1">
                              <a:solidFill>
                                <a:srgbClr val="FF0000"/>
                              </a:solidFill>
                              <a:latin typeface="Cambria Math"/>
                              <a:ea typeface="Cambria Math"/>
                            </a:rPr>
                            <m:t>,</m:t>
                          </m:r>
                          <m:r>
                            <a:rPr lang="en-US" sz="2000" b="1" i="1">
                              <a:solidFill>
                                <a:srgbClr val="FF0000"/>
                              </a:solidFill>
                              <a:latin typeface="Cambria Math"/>
                              <a:ea typeface="Cambria Math"/>
                            </a:rPr>
                            <m:t>𝒉</m:t>
                          </m:r>
                        </m:e>
                      </m:d>
                    </m:oMath>
                  </m:oMathPara>
                </a14:m>
                <a:endParaRPr lang="en-US" sz="2000" b="1" dirty="0">
                  <a:solidFill>
                    <a:srgbClr val="FF00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800031" y="2760655"/>
                <a:ext cx="2200667" cy="400110"/>
              </a:xfrm>
              <a:prstGeom prst="rect">
                <a:avLst/>
              </a:prstGeom>
              <a:blipFill rotWithShape="1">
                <a:blip r:embed="rId4"/>
                <a:stretch>
                  <a:fillRect b="-12308"/>
                </a:stretch>
              </a:blipFill>
            </p:spPr>
            <p:txBody>
              <a:bodyPr/>
              <a:lstStyle/>
              <a:p>
                <a:r>
                  <a:rPr lang="en-US">
                    <a:noFill/>
                  </a:rPr>
                  <a:t> </a:t>
                </a:r>
              </a:p>
            </p:txBody>
          </p:sp>
        </mc:Fallback>
      </mc:AlternateContent>
      <p:sp>
        <p:nvSpPr>
          <p:cNvPr id="5" name="Footer Placeholder 4"/>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242337688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Anisotropic </a:t>
            </a:r>
            <a:r>
              <a:rPr lang="en-US" dirty="0"/>
              <a:t>deferred </a:t>
            </a:r>
            <a:r>
              <a:rPr lang="en-US" dirty="0" smtClean="0"/>
              <a:t>materials, part II</a:t>
            </a:r>
            <a:endParaRPr lang="en-GB" dirty="0"/>
          </a:p>
        </p:txBody>
      </p:sp>
      <p:sp>
        <p:nvSpPr>
          <p:cNvPr id="3" name="Content Placeholder 2"/>
          <p:cNvSpPr>
            <a:spLocks noGrp="1"/>
          </p:cNvSpPr>
          <p:nvPr>
            <p:ph idx="1"/>
          </p:nvPr>
        </p:nvSpPr>
        <p:spPr>
          <a:xfrm>
            <a:off x="152400" y="1200150"/>
            <a:ext cx="8915400" cy="3886200"/>
          </a:xfrm>
        </p:spPr>
        <p:txBody>
          <a:bodyPr>
            <a:normAutofit/>
          </a:bodyPr>
          <a:lstStyle/>
          <a:p>
            <a:r>
              <a:rPr lang="en-US" dirty="0"/>
              <a:t>Approximate lighting distribution with </a:t>
            </a:r>
            <a:r>
              <a:rPr lang="en-US" b="1" dirty="0"/>
              <a:t>SG</a:t>
            </a:r>
            <a:r>
              <a:rPr lang="en-US" dirty="0"/>
              <a:t> </a:t>
            </a:r>
            <a:r>
              <a:rPr lang="en-US" u="sng" dirty="0"/>
              <a:t>per object</a:t>
            </a:r>
          </a:p>
          <a:p>
            <a:pPr lvl="1"/>
            <a:r>
              <a:rPr lang="en-US" dirty="0"/>
              <a:t>Merge SG functions if appropriate</a:t>
            </a:r>
          </a:p>
          <a:p>
            <a:pPr lvl="1"/>
            <a:r>
              <a:rPr lang="en-US" dirty="0"/>
              <a:t>Prepare several approximations for huge </a:t>
            </a:r>
            <a:r>
              <a:rPr lang="en-US" dirty="0" smtClean="0"/>
              <a:t>objects</a:t>
            </a:r>
          </a:p>
          <a:p>
            <a:r>
              <a:rPr lang="en-US" dirty="0" smtClean="0"/>
              <a:t>Extract </a:t>
            </a:r>
            <a:r>
              <a:rPr lang="en-US" dirty="0"/>
              <a:t>the principal Phong </a:t>
            </a:r>
            <a:r>
              <a:rPr lang="en-US" dirty="0" smtClean="0"/>
              <a:t>lobe into G-Buffer</a:t>
            </a:r>
            <a:endParaRPr lang="en-US" dirty="0"/>
          </a:p>
          <a:p>
            <a:pPr lvl="1"/>
            <a:r>
              <a:rPr lang="en-US" dirty="0" smtClean="0"/>
              <a:t>Convolve lobes and extract the mean normal (next slide)</a:t>
            </a:r>
          </a:p>
          <a:p>
            <a:r>
              <a:rPr lang="en-US" dirty="0" smtClean="0"/>
              <a:t>Do a usual deferred Phong lighting</a:t>
            </a:r>
          </a:p>
          <a:p>
            <a:r>
              <a:rPr lang="en-US" dirty="0" smtClean="0"/>
              <a:t>Do shading, apply Fresnel and geometry term</a:t>
            </a:r>
          </a:p>
        </p:txBody>
      </p:sp>
      <p:sp>
        <p:nvSpPr>
          <p:cNvPr id="4" name="Footer Placeholder 3"/>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374407257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Extracting </a:t>
            </a:r>
            <a:r>
              <a:rPr lang="en-US" dirty="0"/>
              <a:t>the principal Phong lobe</a:t>
            </a:r>
          </a:p>
        </p:txBody>
      </p:sp>
      <p:sp>
        <p:nvSpPr>
          <p:cNvPr id="3" name="Content Placeholder 2"/>
          <p:cNvSpPr>
            <a:spLocks noGrp="1"/>
          </p:cNvSpPr>
          <p:nvPr>
            <p:ph idx="1"/>
          </p:nvPr>
        </p:nvSpPr>
        <p:spPr>
          <a:xfrm>
            <a:off x="152400" y="1073330"/>
            <a:ext cx="8991600" cy="3886200"/>
          </a:xfrm>
        </p:spPr>
        <p:txBody>
          <a:bodyPr>
            <a:normAutofit/>
          </a:bodyPr>
          <a:lstStyle/>
          <a:p>
            <a:r>
              <a:rPr lang="en-US" u="sng" dirty="0" smtClean="0"/>
              <a:t>CPU:</a:t>
            </a:r>
            <a:r>
              <a:rPr lang="en-US" dirty="0" smtClean="0"/>
              <a:t> prepare SG lighting representation per object</a:t>
            </a:r>
          </a:p>
          <a:p>
            <a:r>
              <a:rPr lang="en-US" u="sng" dirty="0" smtClean="0"/>
              <a:t>Vertex shader:</a:t>
            </a:r>
            <a:r>
              <a:rPr lang="en-US" dirty="0"/>
              <a:t>	</a:t>
            </a:r>
            <a:endParaRPr lang="en-US" dirty="0" smtClean="0"/>
          </a:p>
          <a:p>
            <a:pPr lvl="1"/>
            <a:r>
              <a:rPr lang="en-US" dirty="0" smtClean="0"/>
              <a:t>Rotate SG representation of BRDF to local frame</a:t>
            </a:r>
          </a:p>
          <a:p>
            <a:pPr lvl="1"/>
            <a:r>
              <a:rPr lang="en-US" dirty="0" smtClean="0"/>
              <a:t>Cut down number of lighting SG lobes to ~7 by hemisphere</a:t>
            </a:r>
          </a:p>
          <a:p>
            <a:r>
              <a:rPr lang="en-US" u="sng" dirty="0" smtClean="0"/>
              <a:t>Pixel shader:</a:t>
            </a:r>
          </a:p>
          <a:p>
            <a:pPr lvl="1"/>
            <a:r>
              <a:rPr lang="en-US" dirty="0" smtClean="0"/>
              <a:t>Rotate SG-represented BRDF </a:t>
            </a:r>
            <a:r>
              <a:rPr lang="en-US" dirty="0" err="1" smtClean="0"/>
              <a:t>wrt</a:t>
            </a:r>
            <a:r>
              <a:rPr lang="en-US" dirty="0" smtClean="0"/>
              <a:t> tangent space</a:t>
            </a:r>
          </a:p>
          <a:p>
            <a:pPr lvl="1"/>
            <a:r>
              <a:rPr lang="en-US" dirty="0" smtClean="0"/>
              <a:t>Convolve the SG BRDF with SG lighting</a:t>
            </a:r>
          </a:p>
          <a:p>
            <a:pPr lvl="1"/>
            <a:r>
              <a:rPr lang="en-US" dirty="0" smtClean="0"/>
              <a:t>Compute the principal Phong lobe and output it</a:t>
            </a:r>
          </a:p>
        </p:txBody>
      </p:sp>
      <p:sp>
        <p:nvSpPr>
          <p:cNvPr id="4" name="Footer Placeholder 3"/>
          <p:cNvSpPr>
            <a:spLocks noGrp="1"/>
          </p:cNvSpPr>
          <p:nvPr>
            <p:ph type="ftr" sz="quarter" idx="11"/>
          </p:nvPr>
        </p:nvSpPr>
        <p:spPr/>
        <p:txBody>
          <a:bodyPr/>
          <a:lstStyle/>
          <a:p>
            <a:pPr>
              <a:defRPr/>
            </a:pPr>
            <a:r>
              <a:rPr lang="en-US" dirty="0" smtClean="0"/>
              <a:t>Advances in Real-Time Rendering Course Siggraph 2010, Los Angeles, CA</a:t>
            </a:r>
            <a:endParaRPr lang="en-US" dirty="0"/>
          </a:p>
        </p:txBody>
      </p:sp>
    </p:spTree>
    <p:extLst>
      <p:ext uri="{BB962C8B-B14F-4D97-AF65-F5344CB8AC3E}">
        <p14:creationId xmlns:p14="http://schemas.microsoft.com/office/powerpoint/2010/main" val="122062521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p:cNvSpPr txBox="1"/>
              <p:nvPr/>
            </p:nvSpPr>
            <p:spPr>
              <a:xfrm>
                <a:off x="2628220" y="1013112"/>
                <a:ext cx="4011419" cy="6790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𝜌</m:t>
                      </m:r>
                      <m:d>
                        <m:dPr>
                          <m:ctrlPr>
                            <a:rPr lang="en-US" b="0" i="1" smtClean="0">
                              <a:latin typeface="Cambria Math"/>
                              <a:ea typeface="Cambria Math"/>
                            </a:rPr>
                          </m:ctrlPr>
                        </m:dPr>
                        <m:e>
                          <m:r>
                            <a:rPr lang="en-US" b="0" i="1" smtClean="0">
                              <a:latin typeface="Cambria Math"/>
                              <a:ea typeface="Cambria Math"/>
                            </a:rPr>
                            <m:t>𝑥</m:t>
                          </m:r>
                          <m:r>
                            <a:rPr lang="en-US" b="0" i="1" smtClean="0">
                              <a:latin typeface="Cambria Math"/>
                              <a:ea typeface="Cambria Math"/>
                            </a:rPr>
                            <m:t>,</m:t>
                          </m:r>
                          <m:r>
                            <a:rPr lang="en-US" b="0" i="1" smtClean="0">
                              <a:latin typeface="Cambria Math"/>
                              <a:ea typeface="Cambria Math"/>
                            </a:rPr>
                            <m:t>𝑜</m:t>
                          </m:r>
                          <m:r>
                            <a:rPr lang="en-US" b="0" i="1" smtClean="0">
                              <a:latin typeface="Cambria Math"/>
                              <a:ea typeface="Cambria Math"/>
                            </a:rPr>
                            <m:t>,</m:t>
                          </m:r>
                          <m:r>
                            <a:rPr lang="en-US" b="0" i="1" smtClean="0">
                              <a:latin typeface="Cambria Math"/>
                              <a:ea typeface="Cambria Math"/>
                            </a:rPr>
                            <m:t>𝑖</m:t>
                          </m:r>
                        </m:e>
                      </m:d>
                      <m:r>
                        <a:rPr lang="en-US" b="0" i="1" smtClean="0">
                          <a:latin typeface="Cambria Math"/>
                          <a:ea typeface="Cambria Math"/>
                        </a:rPr>
                        <m:t>=</m:t>
                      </m:r>
                      <m:f>
                        <m:fPr>
                          <m:ctrlPr>
                            <a:rPr lang="en-US" b="0" i="1" smtClean="0">
                              <a:latin typeface="Cambria Math"/>
                              <a:ea typeface="Cambria Math"/>
                            </a:rPr>
                          </m:ctrlPr>
                        </m:fPr>
                        <m:num>
                          <m:r>
                            <a:rPr lang="en-US" b="0" i="1" smtClean="0">
                              <a:latin typeface="Cambria Math"/>
                              <a:ea typeface="Cambria Math"/>
                            </a:rPr>
                            <m:t>𝐷</m:t>
                          </m:r>
                          <m:d>
                            <m:dPr>
                              <m:ctrlPr>
                                <a:rPr lang="en-US" b="0" i="1" smtClean="0">
                                  <a:latin typeface="Cambria Math"/>
                                  <a:ea typeface="Cambria Math"/>
                                </a:rPr>
                              </m:ctrlPr>
                            </m:dPr>
                            <m:e>
                              <m:r>
                                <a:rPr lang="en-US" b="0" i="1" smtClean="0">
                                  <a:latin typeface="Cambria Math"/>
                                  <a:ea typeface="Cambria Math"/>
                                </a:rPr>
                                <m:t>𝑥</m:t>
                              </m:r>
                            </m:e>
                          </m:d>
                          <m:r>
                            <a:rPr lang="en-US" b="0" i="1" smtClean="0">
                              <a:latin typeface="Cambria Math"/>
                              <a:ea typeface="Cambria Math"/>
                            </a:rPr>
                            <m:t>𝑆</m:t>
                          </m:r>
                          <m:d>
                            <m:dPr>
                              <m:ctrlPr>
                                <a:rPr lang="en-US" b="0" i="1" smtClean="0">
                                  <a:latin typeface="Cambria Math"/>
                                  <a:ea typeface="Cambria Math"/>
                                </a:rPr>
                              </m:ctrlPr>
                            </m:dPr>
                            <m:e>
                              <m:r>
                                <a:rPr lang="en-US" b="0" i="1" smtClean="0">
                                  <a:latin typeface="Cambria Math"/>
                                  <a:ea typeface="Cambria Math"/>
                                </a:rPr>
                                <m:t>𝑥</m:t>
                              </m:r>
                              <m:r>
                                <a:rPr lang="en-US" b="0" i="1" smtClean="0">
                                  <a:latin typeface="Cambria Math"/>
                                  <a:ea typeface="Cambria Math"/>
                                </a:rPr>
                                <m:t>,</m:t>
                              </m:r>
                              <m:r>
                                <a:rPr lang="en-US" b="0" i="1" smtClean="0">
                                  <a:latin typeface="Cambria Math"/>
                                  <a:ea typeface="Cambria Math"/>
                                </a:rPr>
                                <m:t>𝑜</m:t>
                              </m:r>
                            </m:e>
                          </m:d>
                          <m:r>
                            <a:rPr lang="en-US" b="0" i="1" smtClean="0">
                              <a:latin typeface="Cambria Math"/>
                              <a:ea typeface="Cambria Math"/>
                            </a:rPr>
                            <m:t>𝑆</m:t>
                          </m:r>
                          <m:d>
                            <m:dPr>
                              <m:ctrlPr>
                                <a:rPr lang="en-US" b="0" i="1" smtClean="0">
                                  <a:latin typeface="Cambria Math"/>
                                  <a:ea typeface="Cambria Math"/>
                                </a:rPr>
                              </m:ctrlPr>
                            </m:dPr>
                            <m:e>
                              <m:r>
                                <a:rPr lang="en-US" b="0" i="1" smtClean="0">
                                  <a:latin typeface="Cambria Math"/>
                                  <a:ea typeface="Cambria Math"/>
                                </a:rPr>
                                <m:t>𝑥</m:t>
                              </m:r>
                              <m:r>
                                <a:rPr lang="en-US" b="0" i="1" smtClean="0">
                                  <a:latin typeface="Cambria Math"/>
                                  <a:ea typeface="Cambria Math"/>
                                </a:rPr>
                                <m:t>,</m:t>
                              </m:r>
                              <m:r>
                                <a:rPr lang="en-US" b="0" i="1" smtClean="0">
                                  <a:latin typeface="Cambria Math"/>
                                  <a:ea typeface="Cambria Math"/>
                                </a:rPr>
                                <m:t>𝑖</m:t>
                              </m:r>
                            </m:e>
                          </m:d>
                          <m:r>
                            <a:rPr lang="en-US" b="0" i="1" smtClean="0">
                              <a:latin typeface="Cambria Math"/>
                              <a:ea typeface="Cambria Math"/>
                            </a:rPr>
                            <m:t>𝐹</m:t>
                          </m:r>
                          <m:r>
                            <a:rPr lang="en-US" b="0" i="1" smtClean="0">
                              <a:latin typeface="Cambria Math"/>
                              <a:ea typeface="Cambria Math"/>
                            </a:rPr>
                            <m:t>(</m:t>
                          </m:r>
                          <m:r>
                            <a:rPr lang="en-US" b="0" i="1" smtClean="0">
                              <a:latin typeface="Cambria Math"/>
                              <a:ea typeface="Cambria Math"/>
                            </a:rPr>
                            <m:t>𝑥</m:t>
                          </m:r>
                          <m:r>
                            <a:rPr lang="en-US" b="0" i="1" smtClean="0">
                              <a:latin typeface="Cambria Math"/>
                              <a:ea typeface="Cambria Math"/>
                            </a:rPr>
                            <m:t>,</m:t>
                          </m:r>
                          <m:r>
                            <a:rPr lang="en-US" b="0" i="1" smtClean="0">
                              <a:latin typeface="Cambria Math"/>
                              <a:ea typeface="Cambria Math"/>
                            </a:rPr>
                            <m:t>𝑜</m:t>
                          </m:r>
                          <m:r>
                            <a:rPr lang="en-US" b="0" i="1" smtClean="0">
                              <a:latin typeface="Cambria Math"/>
                              <a:ea typeface="Cambria Math"/>
                            </a:rPr>
                            <m:t>,</m:t>
                          </m:r>
                          <m:r>
                            <a:rPr lang="en-US" b="0" i="1" smtClean="0">
                              <a:latin typeface="Cambria Math"/>
                              <a:ea typeface="Cambria Math"/>
                            </a:rPr>
                            <m:t>𝑖</m:t>
                          </m:r>
                          <m:r>
                            <a:rPr lang="en-US" b="0" i="1" smtClean="0">
                              <a:latin typeface="Cambria Math"/>
                              <a:ea typeface="Cambria Math"/>
                            </a:rPr>
                            <m:t>)</m:t>
                          </m:r>
                        </m:num>
                        <m:den>
                          <m:r>
                            <a:rPr lang="en-US" b="0" i="1" smtClean="0">
                              <a:latin typeface="Cambria Math"/>
                              <a:ea typeface="Cambria Math"/>
                            </a:rPr>
                            <m:t>4(</m:t>
                          </m:r>
                          <m:r>
                            <a:rPr lang="en-US" b="0" i="1" smtClean="0">
                              <a:latin typeface="Cambria Math"/>
                              <a:ea typeface="Cambria Math"/>
                            </a:rPr>
                            <m:t>𝑖</m:t>
                          </m:r>
                          <m:r>
                            <a:rPr lang="en-US" b="0" i="1" smtClean="0">
                              <a:latin typeface="Cambria Math"/>
                              <a:ea typeface="Cambria Math"/>
                            </a:rPr>
                            <m:t>∙</m:t>
                          </m:r>
                          <m:r>
                            <a:rPr lang="en-US" b="0" i="1" smtClean="0">
                              <a:latin typeface="Cambria Math"/>
                              <a:ea typeface="Cambria Math"/>
                            </a:rPr>
                            <m:t>𝑛</m:t>
                          </m:r>
                          <m:r>
                            <a:rPr lang="en-US" b="0" i="1" smtClean="0">
                              <a:latin typeface="Cambria Math"/>
                              <a:ea typeface="Cambria Math"/>
                            </a:rPr>
                            <m:t>)(</m:t>
                          </m:r>
                          <m:r>
                            <a:rPr lang="en-US" b="0" i="1" smtClean="0">
                              <a:latin typeface="Cambria Math"/>
                              <a:ea typeface="Cambria Math"/>
                            </a:rPr>
                            <m:t>𝑜</m:t>
                          </m:r>
                          <m:r>
                            <a:rPr lang="en-US" b="0" i="1" smtClean="0">
                              <a:latin typeface="Cambria Math"/>
                              <a:ea typeface="Cambria Math"/>
                            </a:rPr>
                            <m:t>∙</m:t>
                          </m:r>
                          <m:r>
                            <a:rPr lang="en-US" b="0" i="1" smtClean="0">
                              <a:latin typeface="Cambria Math"/>
                              <a:ea typeface="Cambria Math"/>
                            </a:rPr>
                            <m:t>𝑛</m:t>
                          </m:r>
                          <m:r>
                            <a:rPr lang="en-US" b="0" i="1" smtClean="0">
                              <a:latin typeface="Cambria Math"/>
                              <a:ea typeface="Cambria Math"/>
                            </a:rPr>
                            <m:t>)</m:t>
                          </m:r>
                        </m:den>
                      </m:f>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2628220" y="1013112"/>
                <a:ext cx="4011419" cy="679032"/>
              </a:xfrm>
              <a:prstGeom prst="rect">
                <a:avLst/>
              </a:prstGeom>
              <a:blipFill rotWithShape="1">
                <a:blip r:embed="rId3"/>
                <a:stretch>
                  <a:fillRect/>
                </a:stretch>
              </a:blipFill>
            </p:spPr>
            <p:txBody>
              <a:bodyPr/>
              <a:lstStyle/>
              <a:p>
                <a:r>
                  <a:rPr lang="en-US">
                    <a:noFill/>
                  </a:rPr>
                  <a:t> </a:t>
                </a:r>
              </a:p>
            </p:txBody>
          </p:sp>
        </mc:Fallback>
      </mc:AlternateContent>
      <p:sp>
        <p:nvSpPr>
          <p:cNvPr id="2" name="Title 1"/>
          <p:cNvSpPr>
            <a:spLocks noGrp="1"/>
          </p:cNvSpPr>
          <p:nvPr>
            <p:ph type="title"/>
          </p:nvPr>
        </p:nvSpPr>
        <p:spPr/>
        <p:txBody>
          <a:bodyPr>
            <a:normAutofit/>
          </a:bodyPr>
          <a:lstStyle/>
          <a:p>
            <a:r>
              <a:rPr lang="en-US" dirty="0" smtClean="0"/>
              <a:t>Anisotropic </a:t>
            </a:r>
            <a:r>
              <a:rPr lang="en-US" dirty="0"/>
              <a:t>deferred </a:t>
            </a:r>
            <a:r>
              <a:rPr lang="en-US" dirty="0" smtClean="0"/>
              <a:t>materials</a:t>
            </a:r>
            <a:endParaRPr lang="en-GB" dirty="0"/>
          </a:p>
        </p:txBody>
      </p:sp>
      <p:sp>
        <p:nvSpPr>
          <p:cNvPr id="5" name="Rectangle 4"/>
          <p:cNvSpPr/>
          <p:nvPr/>
        </p:nvSpPr>
        <p:spPr>
          <a:xfrm>
            <a:off x="3890612" y="1063626"/>
            <a:ext cx="466027" cy="259928"/>
          </a:xfrm>
          <a:prstGeom prst="rect">
            <a:avLst/>
          </a:prstGeom>
          <a:solidFill>
            <a:srgbClr val="FF0000">
              <a:alpha val="14118"/>
            </a:srgbClr>
          </a:solidFill>
          <a:ln>
            <a:solidFill>
              <a:srgbClr val="0070C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dirty="0"/>
          </a:p>
        </p:txBody>
      </p:sp>
      <p:sp>
        <p:nvSpPr>
          <p:cNvPr id="6" name="Rectangle 5"/>
          <p:cNvSpPr/>
          <p:nvPr/>
        </p:nvSpPr>
        <p:spPr>
          <a:xfrm>
            <a:off x="1052624" y="1902566"/>
            <a:ext cx="2158410" cy="67686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Norma Distribution Function</a:t>
            </a:r>
            <a:endParaRPr lang="en-GB" dirty="0">
              <a:solidFill>
                <a:schemeClr val="tx1"/>
              </a:solidFill>
            </a:endParaRPr>
          </a:p>
        </p:txBody>
      </p:sp>
      <p:sp>
        <p:nvSpPr>
          <p:cNvPr id="7" name="Rectangle 6"/>
          <p:cNvSpPr/>
          <p:nvPr/>
        </p:nvSpPr>
        <p:spPr>
          <a:xfrm>
            <a:off x="6113722" y="1902566"/>
            <a:ext cx="2275367" cy="67686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Fresnel + Geometry terms</a:t>
            </a:r>
            <a:endParaRPr lang="en-GB" dirty="0">
              <a:solidFill>
                <a:schemeClr val="tx1"/>
              </a:solidFill>
            </a:endParaRPr>
          </a:p>
        </p:txBody>
      </p:sp>
      <p:sp>
        <p:nvSpPr>
          <p:cNvPr id="8" name="Rectangle 7"/>
          <p:cNvSpPr/>
          <p:nvPr/>
        </p:nvSpPr>
        <p:spPr>
          <a:xfrm>
            <a:off x="3686166" y="4026089"/>
            <a:ext cx="1952422" cy="7266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Deferred lighting</a:t>
            </a:r>
            <a:endParaRPr lang="en-GB" dirty="0">
              <a:solidFill>
                <a:schemeClr val="tx1"/>
              </a:solidFill>
            </a:endParaRPr>
          </a:p>
        </p:txBody>
      </p:sp>
      <p:sp>
        <p:nvSpPr>
          <p:cNvPr id="10" name="Rectangle 9"/>
          <p:cNvSpPr/>
          <p:nvPr/>
        </p:nvSpPr>
        <p:spPr>
          <a:xfrm>
            <a:off x="6113721" y="4026090"/>
            <a:ext cx="2275368" cy="7266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Final shading</a:t>
            </a:r>
            <a:endParaRPr lang="en-GB" dirty="0">
              <a:solidFill>
                <a:schemeClr val="tx1"/>
              </a:solidFill>
            </a:endParaRPr>
          </a:p>
        </p:txBody>
      </p:sp>
      <p:cxnSp>
        <p:nvCxnSpPr>
          <p:cNvPr id="12" name="Straight Arrow Connector 11"/>
          <p:cNvCxnSpPr>
            <a:stCxn id="5" idx="2"/>
            <a:endCxn id="6" idx="0"/>
          </p:cNvCxnSpPr>
          <p:nvPr/>
        </p:nvCxnSpPr>
        <p:spPr>
          <a:xfrm flipH="1">
            <a:off x="2131829" y="1323554"/>
            <a:ext cx="1991797" cy="5790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34" idx="2"/>
            <a:endCxn id="7" idx="0"/>
          </p:cNvCxnSpPr>
          <p:nvPr/>
        </p:nvCxnSpPr>
        <p:spPr>
          <a:xfrm>
            <a:off x="5463580" y="1666240"/>
            <a:ext cx="1787826" cy="2363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2"/>
            <a:endCxn id="56" idx="0"/>
          </p:cNvCxnSpPr>
          <p:nvPr/>
        </p:nvCxnSpPr>
        <p:spPr>
          <a:xfrm flipH="1">
            <a:off x="2131828" y="2579427"/>
            <a:ext cx="1" cy="7698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7" idx="2"/>
            <a:endCxn id="10" idx="0"/>
          </p:cNvCxnSpPr>
          <p:nvPr/>
        </p:nvCxnSpPr>
        <p:spPr>
          <a:xfrm flipH="1">
            <a:off x="7251405" y="2579427"/>
            <a:ext cx="1" cy="14466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4402536" y="1063625"/>
            <a:ext cx="2122088" cy="602615"/>
          </a:xfrm>
          <a:prstGeom prst="rect">
            <a:avLst/>
          </a:prstGeom>
          <a:solidFill>
            <a:srgbClr val="00B050">
              <a:alpha val="14118"/>
            </a:srgbClr>
          </a:solidFill>
          <a:ln>
            <a:solidFill>
              <a:srgbClr val="0070C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dirty="0"/>
          </a:p>
        </p:txBody>
      </p:sp>
      <p:sp>
        <p:nvSpPr>
          <p:cNvPr id="42" name="Right Arrow 41"/>
          <p:cNvSpPr/>
          <p:nvPr/>
        </p:nvSpPr>
        <p:spPr>
          <a:xfrm>
            <a:off x="3211032" y="4239296"/>
            <a:ext cx="475133" cy="30025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ight Arrow 42"/>
          <p:cNvSpPr/>
          <p:nvPr/>
        </p:nvSpPr>
        <p:spPr>
          <a:xfrm>
            <a:off x="5638589" y="4239296"/>
            <a:ext cx="475133" cy="30025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1052623" y="3349229"/>
            <a:ext cx="2158410" cy="67686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smtClean="0">
                <a:solidFill>
                  <a:schemeClr val="tx1"/>
                </a:solidFill>
              </a:rPr>
              <a:t>Phong lobe extraction</a:t>
            </a:r>
            <a:endParaRPr lang="en-GB" b="1" dirty="0">
              <a:solidFill>
                <a:schemeClr val="tx1"/>
              </a:solidFill>
            </a:endParaRPr>
          </a:p>
        </p:txBody>
      </p:sp>
      <p:sp>
        <p:nvSpPr>
          <p:cNvPr id="9" name="Rectangle 8"/>
          <p:cNvSpPr/>
          <p:nvPr/>
        </p:nvSpPr>
        <p:spPr>
          <a:xfrm>
            <a:off x="1052623" y="4026089"/>
            <a:ext cx="2158410" cy="7266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G-Buffer generation</a:t>
            </a:r>
            <a:endParaRPr lang="en-GB" dirty="0">
              <a:solidFill>
                <a:schemeClr val="tx1"/>
              </a:solidFill>
            </a:endParaRPr>
          </a:p>
        </p:txBody>
      </p:sp>
      <p:sp>
        <p:nvSpPr>
          <p:cNvPr id="3" name="Footer Placeholder 2"/>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191087400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Anisotropic </a:t>
            </a:r>
            <a:r>
              <a:rPr lang="en-US" dirty="0"/>
              <a:t>deferred </a:t>
            </a:r>
            <a:r>
              <a:rPr lang="en-US" dirty="0" smtClean="0"/>
              <a:t>materials</a:t>
            </a: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134" y="977530"/>
            <a:ext cx="6197833" cy="3893511"/>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p:txBody>
          <a:bodyPr/>
          <a:lstStyle/>
          <a:p>
            <a:pPr>
              <a:defRPr/>
            </a:pPr>
            <a:r>
              <a:rPr lang="en-US" smtClean="0"/>
              <a:t>Advances in Real-Time Rendering Course Siggraph 2010, Los Angeles, CA</a:t>
            </a:r>
            <a:endParaRPr lang="en-US"/>
          </a:p>
        </p:txBody>
      </p:sp>
      <p:sp>
        <p:nvSpPr>
          <p:cNvPr id="5" name="TextBox 4"/>
          <p:cNvSpPr txBox="1"/>
          <p:nvPr/>
        </p:nvSpPr>
        <p:spPr>
          <a:xfrm>
            <a:off x="1457134" y="4447797"/>
            <a:ext cx="5477782"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Anisotropic materials with deferred lighting</a:t>
            </a:r>
            <a:endParaRPr lang="en-GB"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936975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Anisotropic </a:t>
            </a:r>
            <a:r>
              <a:rPr lang="en-US" dirty="0"/>
              <a:t>deferred </a:t>
            </a:r>
            <a:r>
              <a:rPr lang="en-US" dirty="0" smtClean="0"/>
              <a:t>materials</a:t>
            </a: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134" y="977530"/>
            <a:ext cx="6197833" cy="3893510"/>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1"/>
          </p:nvPr>
        </p:nvSpPr>
        <p:spPr/>
        <p:txBody>
          <a:bodyPr/>
          <a:lstStyle/>
          <a:p>
            <a:pPr>
              <a:defRPr/>
            </a:pPr>
            <a:r>
              <a:rPr lang="en-US" smtClean="0"/>
              <a:t>Advances in Real-Time Rendering Course Siggraph 2010, Los Angeles, CA</a:t>
            </a:r>
            <a:endParaRPr lang="en-US"/>
          </a:p>
        </p:txBody>
      </p:sp>
      <p:sp>
        <p:nvSpPr>
          <p:cNvPr id="5" name="TextBox 4"/>
          <p:cNvSpPr txBox="1"/>
          <p:nvPr/>
        </p:nvSpPr>
        <p:spPr>
          <a:xfrm>
            <a:off x="1457134" y="4447797"/>
            <a:ext cx="5692584"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Normals buffer after principal lobe extraction</a:t>
            </a:r>
            <a:endParaRPr lang="en-GB"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516856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Anisotropic </a:t>
            </a:r>
            <a:r>
              <a:rPr lang="en-US" dirty="0"/>
              <a:t>deferred </a:t>
            </a:r>
            <a:r>
              <a:rPr lang="en-US" dirty="0" smtClean="0"/>
              <a:t>materials: why?</a:t>
            </a:r>
            <a:endParaRPr lang="en-GB" dirty="0"/>
          </a:p>
        </p:txBody>
      </p:sp>
      <p:sp>
        <p:nvSpPr>
          <p:cNvPr id="3" name="Content Placeholder 2"/>
          <p:cNvSpPr>
            <a:spLocks noGrp="1"/>
          </p:cNvSpPr>
          <p:nvPr>
            <p:ph idx="1"/>
          </p:nvPr>
        </p:nvSpPr>
        <p:spPr>
          <a:xfrm>
            <a:off x="152400" y="1200150"/>
            <a:ext cx="8915400" cy="3886200"/>
          </a:xfrm>
        </p:spPr>
        <p:txBody>
          <a:bodyPr>
            <a:normAutofit fontScale="92500"/>
          </a:bodyPr>
          <a:lstStyle/>
          <a:p>
            <a:r>
              <a:rPr lang="en-US" dirty="0" smtClean="0"/>
              <a:t>Cons:</a:t>
            </a:r>
          </a:p>
          <a:p>
            <a:pPr lvl="1"/>
            <a:r>
              <a:rPr lang="en-US" dirty="0" smtClean="0"/>
              <a:t>Imprecise lobe extraction and specular reflections</a:t>
            </a:r>
          </a:p>
          <a:p>
            <a:pPr lvl="2"/>
            <a:r>
              <a:rPr lang="en-US" dirty="0" smtClean="0"/>
              <a:t>But: see </a:t>
            </a:r>
            <a:r>
              <a:rPr lang="en-US" dirty="0"/>
              <a:t>[RTDKS10] for more details about perceived </a:t>
            </a:r>
            <a:r>
              <a:rPr lang="en-US" dirty="0" smtClean="0"/>
              <a:t>reflections</a:t>
            </a:r>
          </a:p>
          <a:p>
            <a:pPr lvl="1"/>
            <a:r>
              <a:rPr lang="en-US" dirty="0" smtClean="0"/>
              <a:t>Two lighting passes per pixel?</a:t>
            </a:r>
          </a:p>
          <a:p>
            <a:pPr lvl="2"/>
            <a:r>
              <a:rPr lang="en-US" dirty="0" smtClean="0"/>
              <a:t>But: hierarchical </a:t>
            </a:r>
            <a:r>
              <a:rPr lang="en-US" dirty="0"/>
              <a:t>culling for prelighting: Object </a:t>
            </a:r>
            <a:r>
              <a:rPr lang="en-US" dirty="0">
                <a:latin typeface="Arial"/>
                <a:cs typeface="Arial"/>
              </a:rPr>
              <a:t>→</a:t>
            </a:r>
            <a:r>
              <a:rPr lang="en-US" dirty="0"/>
              <a:t> Vertex </a:t>
            </a:r>
            <a:r>
              <a:rPr lang="en-US" dirty="0">
                <a:latin typeface="Arial"/>
                <a:cs typeface="Arial"/>
              </a:rPr>
              <a:t>→</a:t>
            </a:r>
            <a:r>
              <a:rPr lang="en-US" dirty="0"/>
              <a:t> </a:t>
            </a:r>
            <a:r>
              <a:rPr lang="en-US" dirty="0" smtClean="0"/>
              <a:t>Pixel</a:t>
            </a:r>
          </a:p>
          <a:p>
            <a:r>
              <a:rPr lang="en-US" dirty="0" smtClean="0"/>
              <a:t>Pros:</a:t>
            </a:r>
          </a:p>
          <a:p>
            <a:pPr lvl="1"/>
            <a:r>
              <a:rPr lang="en-US" dirty="0" smtClean="0"/>
              <a:t>No additional information in G-Buffer: </a:t>
            </a:r>
            <a:r>
              <a:rPr lang="en-US" b="1" dirty="0" smtClean="0"/>
              <a:t>bandwidth preserved</a:t>
            </a:r>
          </a:p>
          <a:p>
            <a:pPr lvl="1"/>
            <a:r>
              <a:rPr lang="en-US" dirty="0" smtClean="0"/>
              <a:t>Transparent for subsequent lighting pass</a:t>
            </a:r>
          </a:p>
          <a:p>
            <a:pPr lvl="1"/>
            <a:r>
              <a:rPr lang="en-US" b="1" dirty="0" smtClean="0"/>
              <a:t>Pipeline unification</a:t>
            </a:r>
            <a:r>
              <a:rPr lang="en-US" dirty="0" smtClean="0"/>
              <a:t>: shadows, materials, shader combinations</a:t>
            </a:r>
          </a:p>
        </p:txBody>
      </p:sp>
      <p:sp>
        <p:nvSpPr>
          <p:cNvPr id="4" name="Footer Placeholder 3"/>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36575663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314325"/>
          </a:xfrm>
        </p:spPr>
        <p:txBody>
          <a:bodyPr/>
          <a:lstStyle/>
          <a:p>
            <a:r>
              <a:rPr lang="en-US" dirty="0" smtClean="0"/>
              <a:t>Deferred Lighting </a:t>
            </a:r>
            <a:br>
              <a:rPr lang="en-US" dirty="0" smtClean="0"/>
            </a:br>
            <a:r>
              <a:rPr lang="en-US" dirty="0" smtClean="0"/>
              <a:t>and Anti-aliasing</a:t>
            </a:r>
            <a:endParaRPr lang="en-US" dirty="0"/>
          </a:p>
        </p:txBody>
      </p:sp>
      <p:sp>
        <p:nvSpPr>
          <p:cNvPr id="3" name="Footer Placeholder 2"/>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1970190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Arial" charset="0"/>
                <a:cs typeface="Arial" charset="0"/>
              </a:rPr>
              <a:t>Histogram renormalization</a:t>
            </a:r>
            <a:endParaRPr lang="en-US" dirty="0" smtClean="0">
              <a:latin typeface="Arial" charset="0"/>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77900"/>
            <a:ext cx="3800476" cy="380047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0751" y="977900"/>
            <a:ext cx="3806049" cy="3800476"/>
          </a:xfrm>
          <a:prstGeom prst="rect">
            <a:avLst/>
          </a:prstGeom>
        </p:spPr>
      </p:pic>
      <p:sp>
        <p:nvSpPr>
          <p:cNvPr id="5" name="Right Arrow 4"/>
          <p:cNvSpPr/>
          <p:nvPr/>
        </p:nvSpPr>
        <p:spPr>
          <a:xfrm>
            <a:off x="4257676" y="2692559"/>
            <a:ext cx="623075" cy="3711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Footer Placeholder 2"/>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343569845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smtClean="0">
                <a:latin typeface="Arial" charset="0"/>
                <a:cs typeface="Arial" charset="0"/>
              </a:rPr>
              <a:t>Aliasing sources</a:t>
            </a:r>
          </a:p>
        </p:txBody>
      </p:sp>
      <p:sp>
        <p:nvSpPr>
          <p:cNvPr id="48131" name="Content Placeholder 2"/>
          <p:cNvSpPr>
            <a:spLocks noGrp="1"/>
          </p:cNvSpPr>
          <p:nvPr>
            <p:ph idx="1"/>
          </p:nvPr>
        </p:nvSpPr>
        <p:spPr>
          <a:xfrm>
            <a:off x="457200" y="1063625"/>
            <a:ext cx="8229600" cy="3835874"/>
          </a:xfrm>
        </p:spPr>
        <p:txBody>
          <a:bodyPr/>
          <a:lstStyle/>
          <a:p>
            <a:r>
              <a:rPr lang="de-DE" dirty="0" smtClean="0">
                <a:latin typeface="Arial" charset="0"/>
                <a:ea typeface="ＭＳ Ｐゴシック" pitchFamily="34" charset="-128"/>
                <a:cs typeface="Arial" charset="0"/>
              </a:rPr>
              <a:t>Coarse surface sampling (rasterization)</a:t>
            </a:r>
          </a:p>
          <a:p>
            <a:pPr lvl="1"/>
            <a:r>
              <a:rPr lang="de-DE" dirty="0" smtClean="0">
                <a:latin typeface="Arial" charset="0"/>
                <a:ea typeface="ＭＳ Ｐゴシック" pitchFamily="34" charset="-128"/>
                <a:cs typeface="Arial" charset="0"/>
              </a:rPr>
              <a:t>Saw-like jaggy edges</a:t>
            </a:r>
          </a:p>
          <a:p>
            <a:pPr lvl="1"/>
            <a:r>
              <a:rPr lang="de-DE" dirty="0" smtClean="0">
                <a:latin typeface="Arial" charset="0"/>
                <a:ea typeface="ＭＳ Ｐゴシック" pitchFamily="34" charset="-128"/>
                <a:cs typeface="Arial" charset="0"/>
              </a:rPr>
              <a:t>Flickering of highly detailed geometry (foliage, gratings, ropes etc.) because of sparse sampling</a:t>
            </a:r>
          </a:p>
          <a:p>
            <a:pPr lvl="2"/>
            <a:r>
              <a:rPr lang="de-DE" u="sng" dirty="0" smtClean="0">
                <a:solidFill>
                  <a:srgbClr val="FF0000"/>
                </a:solidFill>
                <a:latin typeface="Arial" charset="0"/>
                <a:ea typeface="ＭＳ Ｐゴシック" pitchFamily="34" charset="-128"/>
                <a:cs typeface="Arial" charset="0"/>
              </a:rPr>
              <a:t>Any post MSAA (including MLAA) won‘t help with that</a:t>
            </a:r>
          </a:p>
          <a:p>
            <a:r>
              <a:rPr lang="de-DE" dirty="0" smtClean="0">
                <a:latin typeface="Arial" charset="0"/>
                <a:ea typeface="ＭＳ Ｐゴシック" pitchFamily="34" charset="-128"/>
                <a:cs typeface="Arial" charset="0"/>
              </a:rPr>
              <a:t>More aliasing sources</a:t>
            </a:r>
          </a:p>
          <a:p>
            <a:pPr lvl="1"/>
            <a:r>
              <a:rPr lang="de-DE" dirty="0" smtClean="0">
                <a:latin typeface="Arial" charset="0"/>
                <a:ea typeface="ＭＳ Ｐゴシック" pitchFamily="34" charset="-128"/>
                <a:cs typeface="Arial" charset="0"/>
              </a:rPr>
              <a:t>Sparse shading </a:t>
            </a:r>
          </a:p>
          <a:p>
            <a:pPr lvl="2"/>
            <a:r>
              <a:rPr lang="de-DE" dirty="0">
                <a:latin typeface="Arial" charset="0"/>
                <a:ea typeface="ＭＳ Ｐゴシック" pitchFamily="34" charset="-128"/>
                <a:cs typeface="Arial" charset="0"/>
              </a:rPr>
              <a:t>Sudden spatial/temporal shading </a:t>
            </a:r>
            <a:r>
              <a:rPr lang="de-DE" dirty="0" smtClean="0">
                <a:latin typeface="Arial" charset="0"/>
                <a:ea typeface="ＭＳ Ｐゴシック" pitchFamily="34" charset="-128"/>
                <a:cs typeface="Arial" charset="0"/>
              </a:rPr>
              <a:t>change</a:t>
            </a:r>
          </a:p>
          <a:p>
            <a:pPr lvl="1"/>
            <a:r>
              <a:rPr lang="de-DE" dirty="0" smtClean="0">
                <a:latin typeface="Arial" charset="0"/>
                <a:ea typeface="ＭＳ Ｐゴシック" pitchFamily="34" charset="-128"/>
                <a:cs typeface="Arial" charset="0"/>
              </a:rPr>
              <a:t>Sparse lighting etc.etc.</a:t>
            </a:r>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214635952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mtClean="0">
                <a:latin typeface="Arial" charset="0"/>
                <a:cs typeface="Arial" charset="0"/>
              </a:rPr>
              <a:t>Hybrid anti-aliasing solution</a:t>
            </a:r>
          </a:p>
        </p:txBody>
      </p:sp>
      <p:sp>
        <p:nvSpPr>
          <p:cNvPr id="48131" name="Content Placeholder 2"/>
          <p:cNvSpPr>
            <a:spLocks noGrp="1"/>
          </p:cNvSpPr>
          <p:nvPr>
            <p:ph idx="1"/>
          </p:nvPr>
        </p:nvSpPr>
        <p:spPr/>
        <p:txBody>
          <a:bodyPr/>
          <a:lstStyle/>
          <a:p>
            <a:r>
              <a:rPr lang="de-DE" dirty="0" smtClean="0">
                <a:latin typeface="Arial" charset="0"/>
                <a:ea typeface="ＭＳ Ｐゴシック" pitchFamily="34" charset="-128"/>
                <a:cs typeface="Arial" charset="0"/>
              </a:rPr>
              <a:t>Post-process AA for near objects</a:t>
            </a:r>
          </a:p>
          <a:p>
            <a:pPr lvl="1"/>
            <a:r>
              <a:rPr lang="de-DE" dirty="0" smtClean="0">
                <a:latin typeface="Arial" charset="0"/>
                <a:ea typeface="ＭＳ Ｐゴシック" pitchFamily="34" charset="-128"/>
                <a:cs typeface="Arial" charset="0"/>
              </a:rPr>
              <a:t>Doesn‘t supersample</a:t>
            </a:r>
          </a:p>
          <a:p>
            <a:pPr lvl="1"/>
            <a:r>
              <a:rPr lang="de-DE" dirty="0" smtClean="0">
                <a:latin typeface="Arial" charset="0"/>
                <a:ea typeface="ＭＳ Ｐゴシック" pitchFamily="34" charset="-128"/>
                <a:cs typeface="Arial" charset="0"/>
              </a:rPr>
              <a:t>Works on edges</a:t>
            </a:r>
          </a:p>
          <a:p>
            <a:r>
              <a:rPr lang="de-DE" dirty="0" smtClean="0">
                <a:latin typeface="Arial" charset="0"/>
                <a:ea typeface="ＭＳ Ｐゴシック" pitchFamily="34" charset="-128"/>
                <a:cs typeface="Arial" charset="0"/>
              </a:rPr>
              <a:t>Temporal AA for distant objects</a:t>
            </a:r>
          </a:p>
          <a:p>
            <a:pPr lvl="1"/>
            <a:r>
              <a:rPr lang="de-DE" dirty="0" smtClean="0">
                <a:latin typeface="Arial" charset="0"/>
                <a:ea typeface="ＭＳ Ｐゴシック" pitchFamily="34" charset="-128"/>
                <a:cs typeface="Arial" charset="0"/>
              </a:rPr>
              <a:t>Does temporal supersampling</a:t>
            </a:r>
          </a:p>
          <a:p>
            <a:pPr lvl="1"/>
            <a:r>
              <a:rPr lang="de-DE" dirty="0" smtClean="0">
                <a:latin typeface="Arial" charset="0"/>
                <a:ea typeface="ＭＳ Ｐゴシック" pitchFamily="34" charset="-128"/>
                <a:cs typeface="Arial" charset="0"/>
              </a:rPr>
              <a:t>Doesn‘t distinguish surface-space shading changes</a:t>
            </a:r>
          </a:p>
          <a:p>
            <a:r>
              <a:rPr lang="de-DE" dirty="0" smtClean="0">
                <a:latin typeface="Arial" charset="0"/>
                <a:ea typeface="ＭＳ Ｐゴシック" pitchFamily="34" charset="-128"/>
                <a:cs typeface="Arial" charset="0"/>
              </a:rPr>
              <a:t>Separate it with stencil and non-jitterred camera</a:t>
            </a:r>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de-DE" dirty="0">
                <a:latin typeface="Arial" charset="0"/>
                <a:ea typeface="ＭＳ Ｐゴシック" pitchFamily="34" charset="-128"/>
                <a:cs typeface="Arial" charset="0"/>
              </a:rPr>
              <a:t>Post-process </a:t>
            </a:r>
            <a:r>
              <a:rPr lang="de-DE" dirty="0" smtClean="0">
                <a:latin typeface="Arial" charset="0"/>
                <a:ea typeface="ＭＳ Ｐゴシック" pitchFamily="34" charset="-128"/>
                <a:cs typeface="Arial" charset="0"/>
              </a:rPr>
              <a:t>Anti-Aliasing</a:t>
            </a:r>
            <a:endParaRPr lang="en-US" dirty="0" smtClean="0">
              <a:latin typeface="Arial" charset="0"/>
              <a:cs typeface="Arial" charset="0"/>
            </a:endParaRPr>
          </a:p>
        </p:txBody>
      </p:sp>
      <mc:AlternateContent xmlns:mc="http://schemas.openxmlformats.org/markup-compatibility/2006" xmlns:a14="http://schemas.microsoft.com/office/drawing/2010/main">
        <mc:Choice Requires="a14">
          <p:sp>
            <p:nvSpPr>
              <p:cNvPr id="48131" name="Content Placeholder 2"/>
              <p:cNvSpPr>
                <a:spLocks noGrp="1"/>
              </p:cNvSpPr>
              <p:nvPr>
                <p:ph idx="1"/>
              </p:nvPr>
            </p:nvSpPr>
            <p:spPr>
              <a:xfrm>
                <a:off x="300251" y="1200150"/>
                <a:ext cx="8748215" cy="3740340"/>
              </a:xfrm>
            </p:spPr>
            <p:txBody>
              <a:bodyPr/>
              <a:lstStyle/>
              <a:p>
                <a:r>
                  <a:rPr lang="de-DE" dirty="0" smtClean="0">
                    <a:latin typeface="Arial" charset="0"/>
                    <a:ea typeface="ＭＳ Ｐゴシック" pitchFamily="34" charset="-128"/>
                    <a:cs typeface="Arial" charset="0"/>
                  </a:rPr>
                  <a:t>We decided not to invest compute power to MLAA</a:t>
                </a:r>
              </a:p>
              <a:p>
                <a:pPr lvl="1"/>
                <a:r>
                  <a:rPr lang="de-DE" dirty="0" smtClean="0">
                    <a:latin typeface="Arial" charset="0"/>
                    <a:ea typeface="ＭＳ Ｐゴシック" pitchFamily="34" charset="-128"/>
                    <a:cs typeface="Arial" charset="0"/>
                  </a:rPr>
                  <a:t>Doesn‘t remove aliasing completely anyway</a:t>
                </a:r>
              </a:p>
              <a:p>
                <a:pPr lvl="1"/>
                <a:r>
                  <a:rPr lang="de-DE" dirty="0" smtClean="0">
                    <a:latin typeface="Arial" charset="0"/>
                    <a:ea typeface="ＭＳ Ｐゴシック" pitchFamily="34" charset="-128"/>
                    <a:cs typeface="Arial" charset="0"/>
                  </a:rPr>
                  <a:t>There are cheaper ways to blur edges</a:t>
                </a:r>
              </a:p>
              <a:p>
                <a:r>
                  <a:rPr lang="de-DE" dirty="0" smtClean="0">
                    <a:latin typeface="Arial" charset="0"/>
                    <a:ea typeface="ＭＳ Ｐゴシック" pitchFamily="34" charset="-128"/>
                    <a:cs typeface="Arial" charset="0"/>
                  </a:rPr>
                  <a:t>We use very simple yet efficient filter</a:t>
                </a:r>
              </a:p>
              <a:p>
                <a:pPr lvl="1"/>
                <a:r>
                  <a:rPr lang="de-DE" dirty="0" smtClean="0">
                    <a:latin typeface="Arial" charset="0"/>
                    <a:ea typeface="ＭＳ Ｐゴシック" pitchFamily="34" charset="-128"/>
                    <a:cs typeface="Arial" charset="0"/>
                  </a:rPr>
                  <a:t>Compute color deviation: </a:t>
                </a:r>
                <a14:m>
                  <m:oMath xmlns:m="http://schemas.openxmlformats.org/officeDocument/2006/math">
                    <m:r>
                      <a:rPr lang="en-US" b="0" i="1" smtClean="0">
                        <a:latin typeface="Cambria Math"/>
                        <a:ea typeface="ＭＳ Ｐゴシック" pitchFamily="34" charset="-128"/>
                        <a:cs typeface="Arial" charset="0"/>
                      </a:rPr>
                      <m:t>𝑑</m:t>
                    </m:r>
                    <m:r>
                      <a:rPr lang="en-US" b="0" i="1" smtClean="0">
                        <a:latin typeface="Cambria Math"/>
                        <a:ea typeface="ＭＳ Ｐゴシック" pitchFamily="34" charset="-128"/>
                        <a:cs typeface="Arial" charset="0"/>
                      </a:rPr>
                      <m:t>=</m:t>
                    </m:r>
                    <m:nary>
                      <m:naryPr>
                        <m:chr m:val="∑"/>
                        <m:supHide m:val="on"/>
                        <m:ctrlPr>
                          <a:rPr lang="en-US" b="0" i="1" smtClean="0">
                            <a:latin typeface="Cambria Math"/>
                            <a:ea typeface="ＭＳ Ｐゴシック" pitchFamily="34" charset="-128"/>
                            <a:cs typeface="Arial" charset="0"/>
                          </a:rPr>
                        </m:ctrlPr>
                      </m:naryPr>
                      <m:sub>
                        <m:r>
                          <m:rPr>
                            <m:brk m:alnAt="7"/>
                          </m:rPr>
                          <a:rPr lang="en-US" b="0" i="1" smtClean="0">
                            <a:latin typeface="Cambria Math"/>
                            <a:ea typeface="ＭＳ Ｐゴシック" pitchFamily="34" charset="-128"/>
                            <a:cs typeface="Arial" charset="0"/>
                          </a:rPr>
                          <m:t>𝑎</m:t>
                        </m:r>
                        <m:r>
                          <a:rPr lang="en-US" b="0" i="1" smtClean="0">
                            <a:latin typeface="Cambria Math"/>
                            <a:ea typeface="ＭＳ Ｐゴシック" pitchFamily="34" charset="-128"/>
                            <a:cs typeface="Arial" charset="0"/>
                          </a:rPr>
                          <m:t>𝑑𝑗</m:t>
                        </m:r>
                      </m:sub>
                      <m:sup/>
                      <m:e>
                        <m:d>
                          <m:dPr>
                            <m:begChr m:val="|"/>
                            <m:endChr m:val="|"/>
                            <m:ctrlPr>
                              <a:rPr lang="en-US" i="1">
                                <a:latin typeface="Cambria Math"/>
                                <a:ea typeface="ＭＳ Ｐゴシック" pitchFamily="34" charset="-128"/>
                                <a:cs typeface="Arial" charset="0"/>
                              </a:rPr>
                            </m:ctrlPr>
                          </m:dPr>
                          <m:e>
                            <m:sSub>
                              <m:sSubPr>
                                <m:ctrlPr>
                                  <a:rPr lang="en-US" i="1">
                                    <a:latin typeface="Cambria Math"/>
                                    <a:ea typeface="ＭＳ Ｐゴシック" pitchFamily="34" charset="-128"/>
                                    <a:cs typeface="Arial" charset="0"/>
                                  </a:rPr>
                                </m:ctrlPr>
                              </m:sSubPr>
                              <m:e>
                                <m:r>
                                  <a:rPr lang="en-US" i="1">
                                    <a:latin typeface="Cambria Math"/>
                                    <a:ea typeface="ＭＳ Ｐゴシック" pitchFamily="34" charset="-128"/>
                                    <a:cs typeface="Arial" charset="0"/>
                                  </a:rPr>
                                  <m:t>𝑠</m:t>
                                </m:r>
                              </m:e>
                              <m:sub>
                                <m:r>
                                  <a:rPr lang="en-US" i="1">
                                    <a:latin typeface="Cambria Math"/>
                                    <a:ea typeface="ＭＳ Ｐゴシック" pitchFamily="34" charset="-128"/>
                                    <a:cs typeface="Arial" charset="0"/>
                                  </a:rPr>
                                  <m:t>𝑖</m:t>
                                </m:r>
                              </m:sub>
                            </m:sSub>
                            <m:r>
                              <a:rPr lang="en-US" i="1">
                                <a:latin typeface="Cambria Math"/>
                                <a:ea typeface="ＭＳ Ｐゴシック" pitchFamily="34" charset="-128"/>
                                <a:cs typeface="Arial" charset="0"/>
                              </a:rPr>
                              <m:t>−</m:t>
                            </m:r>
                            <m:sSub>
                              <m:sSubPr>
                                <m:ctrlPr>
                                  <a:rPr lang="en-US" i="1">
                                    <a:latin typeface="Cambria Math"/>
                                    <a:ea typeface="ＭＳ Ｐゴシック" pitchFamily="34" charset="-128"/>
                                    <a:cs typeface="Arial" charset="0"/>
                                  </a:rPr>
                                </m:ctrlPr>
                              </m:sSubPr>
                              <m:e>
                                <m:r>
                                  <a:rPr lang="en-US" i="1">
                                    <a:latin typeface="Cambria Math"/>
                                    <a:ea typeface="ＭＳ Ｐゴシック" pitchFamily="34" charset="-128"/>
                                    <a:cs typeface="Arial" charset="0"/>
                                  </a:rPr>
                                  <m:t>𝑠</m:t>
                                </m:r>
                              </m:e>
                              <m:sub>
                                <m:r>
                                  <a:rPr lang="en-US" i="1">
                                    <a:latin typeface="Cambria Math"/>
                                    <a:ea typeface="ＭＳ Ｐゴシック" pitchFamily="34" charset="-128"/>
                                    <a:cs typeface="Arial" charset="0"/>
                                  </a:rPr>
                                  <m:t>0</m:t>
                                </m:r>
                              </m:sub>
                            </m:sSub>
                          </m:e>
                        </m:d>
                      </m:e>
                    </m:nary>
                  </m:oMath>
                </a14:m>
                <a:endParaRPr lang="de-DE" dirty="0" smtClean="0">
                  <a:latin typeface="Arial" charset="0"/>
                  <a:ea typeface="ＭＳ Ｐゴシック" pitchFamily="34" charset="-128"/>
                  <a:cs typeface="Arial" charset="0"/>
                </a:endParaRPr>
              </a:p>
              <a:p>
                <a:pPr lvl="1"/>
                <a:r>
                  <a:rPr lang="de-DE" dirty="0" smtClean="0">
                    <a:latin typeface="Arial" charset="0"/>
                    <a:ea typeface="ＭＳ Ｐゴシック" pitchFamily="34" charset="-128"/>
                    <a:cs typeface="Arial" charset="0"/>
                  </a:rPr>
                  <a:t>Blur current pixel based on deviation from current color</a:t>
                </a:r>
              </a:p>
              <a:p>
                <a:pPr lvl="1"/>
                <a:r>
                  <a:rPr lang="de-DE" dirty="0" smtClean="0">
                    <a:latin typeface="Arial" charset="0"/>
                    <a:ea typeface="ＭＳ Ｐゴシック" pitchFamily="34" charset="-128"/>
                    <a:cs typeface="Arial" charset="0"/>
                  </a:rPr>
                  <a:t>Use only </a:t>
                </a:r>
                <a:r>
                  <a:rPr lang="de-DE" dirty="0">
                    <a:latin typeface="Arial" charset="0"/>
                    <a:ea typeface="ＭＳ Ｐゴシック" pitchFamily="34" charset="-128"/>
                    <a:cs typeface="Arial" charset="0"/>
                  </a:rPr>
                  <a:t>4 </a:t>
                </a:r>
                <a:r>
                  <a:rPr lang="de-DE" dirty="0" smtClean="0">
                    <a:latin typeface="Arial" charset="0"/>
                    <a:ea typeface="ＭＳ Ｐゴシック" pitchFamily="34" charset="-128"/>
                    <a:cs typeface="Arial" charset="0"/>
                  </a:rPr>
                  <a:t>adjacent samples</a:t>
                </a:r>
              </a:p>
              <a:p>
                <a:pPr lvl="2"/>
                <a:r>
                  <a:rPr lang="de-DE" dirty="0" smtClean="0">
                    <a:latin typeface="Arial" charset="0"/>
                    <a:ea typeface="ＭＳ Ｐゴシック" pitchFamily="34" charset="-128"/>
                    <a:cs typeface="Arial" charset="0"/>
                  </a:rPr>
                  <a:t>Take into accound all 8 </a:t>
                </a:r>
                <a:r>
                  <a:rPr lang="de-DE" dirty="0">
                    <a:latin typeface="Arial" charset="0"/>
                    <a:ea typeface="ＭＳ Ｐゴシック" pitchFamily="34" charset="-128"/>
                    <a:cs typeface="Arial" charset="0"/>
                  </a:rPr>
                  <a:t>adjacent pixels with bilinear interpolation</a:t>
                </a:r>
                <a:endParaRPr lang="de-DE" dirty="0" smtClean="0">
                  <a:latin typeface="Arial" charset="0"/>
                  <a:ea typeface="ＭＳ Ｐゴシック" pitchFamily="34" charset="-128"/>
                  <a:cs typeface="Arial" charset="0"/>
                </a:endParaRPr>
              </a:p>
            </p:txBody>
          </p:sp>
        </mc:Choice>
        <mc:Fallback xmlns="">
          <p:sp>
            <p:nvSpPr>
              <p:cNvPr id="48131" name="Content Placeholder 2"/>
              <p:cNvSpPr>
                <a:spLocks noGrp="1" noRot="1" noChangeAspect="1" noMove="1" noResize="1" noEditPoints="1" noAdjustHandles="1" noChangeArrowheads="1" noChangeShapeType="1" noTextEdit="1"/>
              </p:cNvSpPr>
              <p:nvPr>
                <p:ph idx="1"/>
              </p:nvPr>
            </p:nvSpPr>
            <p:spPr>
              <a:xfrm>
                <a:off x="300251" y="1200150"/>
                <a:ext cx="8748215" cy="3740340"/>
              </a:xfrm>
              <a:blipFill rotWithShape="1">
                <a:blip r:embed="rId3"/>
                <a:stretch>
                  <a:fillRect l="-1185" t="-1631" b="-489"/>
                </a:stretch>
              </a:blipFill>
            </p:spPr>
            <p:txBody>
              <a:bodyPr/>
              <a:lstStyle/>
              <a:p>
                <a:r>
                  <a:rPr lang="en-US">
                    <a:noFill/>
                  </a:rPr>
                  <a:t> </a:t>
                </a:r>
              </a:p>
            </p:txBody>
          </p:sp>
        </mc:Fallback>
      </mc:AlternateContent>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303503638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de-DE" dirty="0">
                <a:latin typeface="Arial" charset="0"/>
                <a:ea typeface="ＭＳ Ｐゴシック" pitchFamily="34" charset="-128"/>
                <a:cs typeface="Arial" charset="0"/>
              </a:rPr>
              <a:t>Temporal </a:t>
            </a:r>
            <a:r>
              <a:rPr lang="de-DE" dirty="0" smtClean="0">
                <a:latin typeface="Arial" charset="0"/>
                <a:ea typeface="ＭＳ Ｐゴシック" pitchFamily="34" charset="-128"/>
                <a:cs typeface="Arial" charset="0"/>
              </a:rPr>
              <a:t>Anti-Aliasing</a:t>
            </a:r>
            <a:endParaRPr lang="en-US" dirty="0" smtClean="0">
              <a:latin typeface="Arial" charset="0"/>
              <a:cs typeface="Arial" charset="0"/>
            </a:endParaRPr>
          </a:p>
        </p:txBody>
      </p:sp>
      <p:sp>
        <p:nvSpPr>
          <p:cNvPr id="48131" name="Content Placeholder 2"/>
          <p:cNvSpPr>
            <a:spLocks noGrp="1"/>
          </p:cNvSpPr>
          <p:nvPr>
            <p:ph idx="1"/>
          </p:nvPr>
        </p:nvSpPr>
        <p:spPr>
          <a:xfrm>
            <a:off x="300251" y="1036628"/>
            <a:ext cx="8843749" cy="3740340"/>
          </a:xfrm>
        </p:spPr>
        <p:txBody>
          <a:bodyPr/>
          <a:lstStyle/>
          <a:p>
            <a:r>
              <a:rPr lang="de-DE" dirty="0" smtClean="0">
                <a:latin typeface="Arial" charset="0"/>
                <a:ea typeface="ＭＳ Ｐゴシック" pitchFamily="34" charset="-128"/>
                <a:cs typeface="Arial" charset="0"/>
              </a:rPr>
              <a:t>Use temporal reprojection with cache miss approach</a:t>
            </a:r>
          </a:p>
          <a:p>
            <a:pPr lvl="1"/>
            <a:r>
              <a:rPr lang="de-DE" dirty="0" smtClean="0">
                <a:latin typeface="Arial" charset="0"/>
                <a:ea typeface="ＭＳ Ｐゴシック" pitchFamily="34" charset="-128"/>
                <a:cs typeface="Arial" charset="0"/>
              </a:rPr>
              <a:t>Store previous frame and depth buffer</a:t>
            </a:r>
          </a:p>
          <a:p>
            <a:pPr lvl="1"/>
            <a:r>
              <a:rPr lang="de-DE" dirty="0" smtClean="0">
                <a:latin typeface="Arial" charset="0"/>
                <a:ea typeface="ＭＳ Ｐゴシック" pitchFamily="34" charset="-128"/>
                <a:cs typeface="Arial" charset="0"/>
              </a:rPr>
              <a:t>Reproject the texel to the previous frame</a:t>
            </a:r>
          </a:p>
          <a:p>
            <a:pPr lvl="1"/>
            <a:r>
              <a:rPr lang="de-DE" dirty="0" smtClean="0">
                <a:latin typeface="Arial" charset="0"/>
                <a:ea typeface="ＭＳ Ｐゴシック" pitchFamily="34" charset="-128"/>
                <a:cs typeface="Arial" charset="0"/>
              </a:rPr>
              <a:t>Assess depth changes </a:t>
            </a:r>
          </a:p>
          <a:p>
            <a:pPr lvl="1"/>
            <a:r>
              <a:rPr lang="de-DE" dirty="0" smtClean="0">
                <a:latin typeface="Arial" charset="0"/>
                <a:ea typeface="ＭＳ Ｐゴシック" pitchFamily="34" charset="-128"/>
                <a:cs typeface="Arial" charset="0"/>
              </a:rPr>
              <a:t>Do an accumulation in case of small depth change</a:t>
            </a:r>
          </a:p>
          <a:p>
            <a:r>
              <a:rPr lang="de-DE" dirty="0" smtClean="0">
                <a:latin typeface="Arial" charset="0"/>
                <a:ea typeface="ＭＳ Ｐゴシック" pitchFamily="34" charset="-128"/>
                <a:cs typeface="Arial" charset="0"/>
              </a:rPr>
              <a:t>Use sub-pixel temporal jittering for camera position</a:t>
            </a:r>
          </a:p>
          <a:p>
            <a:pPr lvl="1"/>
            <a:r>
              <a:rPr lang="de-DE" dirty="0" smtClean="0">
                <a:latin typeface="Arial" charset="0"/>
                <a:ea typeface="ＭＳ Ｐゴシック" pitchFamily="34" charset="-128"/>
                <a:cs typeface="Arial" charset="0"/>
              </a:rPr>
              <a:t>Take into account edge discontinuities for accumulation</a:t>
            </a:r>
          </a:p>
          <a:p>
            <a:r>
              <a:rPr lang="de-DE" dirty="0" smtClean="0">
                <a:latin typeface="Arial" charset="0"/>
                <a:ea typeface="ＭＳ Ｐゴシック" pitchFamily="34" charset="-128"/>
                <a:cs typeface="Arial" charset="0"/>
              </a:rPr>
              <a:t>See [</a:t>
            </a:r>
            <a:r>
              <a:rPr lang="en-US" dirty="0"/>
              <a:t>NVLTI07</a:t>
            </a:r>
            <a:r>
              <a:rPr lang="de-DE" dirty="0">
                <a:latin typeface="Arial" charset="0"/>
                <a:ea typeface="ＭＳ Ｐゴシック" pitchFamily="34" charset="-128"/>
                <a:cs typeface="Arial" charset="0"/>
              </a:rPr>
              <a:t>] and [HEMS10</a:t>
            </a:r>
            <a:r>
              <a:rPr lang="de-DE" dirty="0" smtClean="0">
                <a:latin typeface="Arial" charset="0"/>
                <a:ea typeface="ＭＳ Ｐゴシック" pitchFamily="34" charset="-128"/>
                <a:cs typeface="Arial" charset="0"/>
              </a:rPr>
              <a:t>] for more details</a:t>
            </a:r>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290251836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smtClean="0">
                <a:latin typeface="Arial" charset="0"/>
                <a:cs typeface="Arial" charset="0"/>
              </a:rPr>
              <a:t>Hybrid anti-aliasing solution</a:t>
            </a:r>
          </a:p>
        </p:txBody>
      </p:sp>
      <p:sp>
        <p:nvSpPr>
          <p:cNvPr id="48131" name="Content Placeholder 2"/>
          <p:cNvSpPr>
            <a:spLocks noGrp="1"/>
          </p:cNvSpPr>
          <p:nvPr>
            <p:ph idx="1"/>
          </p:nvPr>
        </p:nvSpPr>
        <p:spPr/>
        <p:txBody>
          <a:bodyPr/>
          <a:lstStyle/>
          <a:p>
            <a:r>
              <a:rPr lang="de-DE" dirty="0" smtClean="0">
                <a:latin typeface="Arial" charset="0"/>
                <a:ea typeface="ＭＳ Ｐゴシック" pitchFamily="34" charset="-128"/>
                <a:cs typeface="Arial" charset="0"/>
              </a:rPr>
              <a:t>Separation by distance guarantees small changes of view vector for distant objects</a:t>
            </a:r>
          </a:p>
          <a:p>
            <a:pPr lvl="1"/>
            <a:r>
              <a:rPr lang="de-DE" dirty="0" smtClean="0">
                <a:latin typeface="Arial" charset="0"/>
                <a:ea typeface="ＭＳ Ｐゴシック" pitchFamily="34" charset="-128"/>
                <a:cs typeface="Arial" charset="0"/>
              </a:rPr>
              <a:t>Reduces the fundamental problem of reverse temporal reprojection: </a:t>
            </a:r>
            <a:br>
              <a:rPr lang="de-DE" dirty="0" smtClean="0">
                <a:latin typeface="Arial" charset="0"/>
                <a:ea typeface="ＭＳ Ｐゴシック" pitchFamily="34" charset="-128"/>
                <a:cs typeface="Arial" charset="0"/>
              </a:rPr>
            </a:br>
            <a:r>
              <a:rPr lang="de-DE" dirty="0" smtClean="0">
                <a:latin typeface="Arial" charset="0"/>
                <a:ea typeface="ＭＳ Ｐゴシック" pitchFamily="34" charset="-128"/>
                <a:cs typeface="Arial" charset="0"/>
              </a:rPr>
              <a:t>view-dependent changes in shading domain</a:t>
            </a:r>
          </a:p>
          <a:p>
            <a:pPr lvl="1"/>
            <a:r>
              <a:rPr lang="de-DE" dirty="0" smtClean="0">
                <a:latin typeface="Arial" charset="0"/>
                <a:ea typeface="ＭＳ Ｐゴシック" pitchFamily="34" charset="-128"/>
                <a:cs typeface="Arial" charset="0"/>
              </a:rPr>
              <a:t>Separate on per-object base</a:t>
            </a:r>
          </a:p>
          <a:p>
            <a:pPr lvl="2"/>
            <a:r>
              <a:rPr lang="de-DE" dirty="0" smtClean="0">
                <a:latin typeface="Arial" charset="0"/>
                <a:ea typeface="ＭＳ Ｐゴシック" pitchFamily="34" charset="-128"/>
                <a:cs typeface="Arial" charset="0"/>
              </a:rPr>
              <a:t>Consistent object-space shading behavior </a:t>
            </a:r>
          </a:p>
          <a:p>
            <a:pPr lvl="2"/>
            <a:r>
              <a:rPr lang="de-DE" dirty="0" smtClean="0">
                <a:latin typeface="Arial" charset="0"/>
                <a:ea typeface="ＭＳ Ｐゴシック" pitchFamily="34" charset="-128"/>
                <a:cs typeface="Arial" charset="0"/>
              </a:rPr>
              <a:t>Use stencil to tag an object for temporal jittering</a:t>
            </a:r>
          </a:p>
          <a:p>
            <a:pPr lvl="2"/>
            <a:endParaRPr lang="de-DE" dirty="0" smtClean="0">
              <a:latin typeface="Arial" charset="0"/>
              <a:ea typeface="ＭＳ Ｐゴシック" pitchFamily="34" charset="-128"/>
              <a:cs typeface="Arial" charset="0"/>
            </a:endParaRPr>
          </a:p>
        </p:txBody>
      </p:sp>
      <p:sp>
        <p:nvSpPr>
          <p:cNvPr id="2" name="Cube 1"/>
          <p:cNvSpPr/>
          <p:nvPr/>
        </p:nvSpPr>
        <p:spPr>
          <a:xfrm>
            <a:off x="7707847" y="840020"/>
            <a:ext cx="833377" cy="833377"/>
          </a:xfrm>
          <a:prstGeom prst="cub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Cube 12"/>
          <p:cNvSpPr/>
          <p:nvPr/>
        </p:nvSpPr>
        <p:spPr>
          <a:xfrm>
            <a:off x="7707847" y="3001961"/>
            <a:ext cx="834394" cy="834394"/>
          </a:xfrm>
          <a:prstGeom prst="cub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4" name="Straight Arrow Connector 13"/>
          <p:cNvCxnSpPr/>
          <p:nvPr/>
        </p:nvCxnSpPr>
        <p:spPr>
          <a:xfrm flipH="1" flipV="1">
            <a:off x="7784751" y="3836355"/>
            <a:ext cx="296255" cy="358770"/>
          </a:xfrm>
          <a:prstGeom prst="straightConnector1">
            <a:avLst/>
          </a:prstGeom>
          <a:ln w="12700">
            <a:prstDash val="dash"/>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8081007" y="3836355"/>
            <a:ext cx="188596" cy="358770"/>
          </a:xfrm>
          <a:prstGeom prst="straightConnector1">
            <a:avLst/>
          </a:prstGeom>
          <a:ln w="12700">
            <a:prstDash val="dash"/>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flipH="1" flipV="1">
            <a:off x="7849210" y="1673397"/>
            <a:ext cx="231797" cy="2521728"/>
          </a:xfrm>
          <a:prstGeom prst="straightConnector1">
            <a:avLst/>
          </a:prstGeom>
          <a:ln w="12700">
            <a:prstDash val="dash"/>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8081006" y="1673397"/>
            <a:ext cx="121846" cy="2521728"/>
          </a:xfrm>
          <a:prstGeom prst="straightConnector1">
            <a:avLst/>
          </a:prstGeom>
          <a:ln w="12700">
            <a:prstDash val="dash"/>
            <a:tailEnd type="arrow"/>
          </a:ln>
        </p:spPr>
        <p:style>
          <a:lnRef idx="2">
            <a:schemeClr val="accent1"/>
          </a:lnRef>
          <a:fillRef idx="0">
            <a:schemeClr val="accent1"/>
          </a:fillRef>
          <a:effectRef idx="1">
            <a:schemeClr val="accent1"/>
          </a:effectRef>
          <a:fontRef idx="minor">
            <a:schemeClr val="tx1"/>
          </a:fontRef>
        </p:style>
      </p:cxnSp>
      <p:sp>
        <p:nvSpPr>
          <p:cNvPr id="25" name="Action Button: Movie 24">
            <a:hlinkClick r:id="" action="ppaction://noaction" highlightClick="1"/>
          </p:cNvPr>
          <p:cNvSpPr/>
          <p:nvPr/>
        </p:nvSpPr>
        <p:spPr>
          <a:xfrm>
            <a:off x="7819416" y="4195123"/>
            <a:ext cx="523179" cy="523179"/>
          </a:xfrm>
          <a:prstGeom prst="actionButtonMovi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Arc 25"/>
          <p:cNvSpPr/>
          <p:nvPr/>
        </p:nvSpPr>
        <p:spPr>
          <a:xfrm rot="19678928">
            <a:off x="7689012" y="3964353"/>
            <a:ext cx="609363" cy="440972"/>
          </a:xfrm>
          <a:prstGeom prst="arc">
            <a:avLst>
              <a:gd name="adj1" fmla="val 16711229"/>
              <a:gd name="adj2" fmla="val 20962067"/>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Arc 28"/>
          <p:cNvSpPr/>
          <p:nvPr/>
        </p:nvSpPr>
        <p:spPr>
          <a:xfrm rot="19678928">
            <a:off x="7741492" y="3902558"/>
            <a:ext cx="609363" cy="440972"/>
          </a:xfrm>
          <a:prstGeom prst="arc">
            <a:avLst>
              <a:gd name="adj1" fmla="val 18103272"/>
              <a:gd name="adj2" fmla="val 18894573"/>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Arc 27"/>
          <p:cNvSpPr/>
          <p:nvPr/>
        </p:nvSpPr>
        <p:spPr>
          <a:xfrm rot="19065560">
            <a:off x="6922527" y="2281413"/>
            <a:ext cx="2275487" cy="2275487"/>
          </a:xfrm>
          <a:prstGeom prst="arc">
            <a:avLst>
              <a:gd name="adj1" fmla="val 16954187"/>
              <a:gd name="adj2" fmla="val 20670514"/>
            </a:avLst>
          </a:prstGeom>
          <a:ln w="57150">
            <a:prstDash val="sysDash"/>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59358422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dirty="0" smtClean="0">
                <a:latin typeface="Arial" charset="0"/>
                <a:cs typeface="Arial" charset="0"/>
              </a:rPr>
              <a:t>Hybrid anti-aliasing example</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1550" y="923924"/>
            <a:ext cx="7169340" cy="40327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8758" y="3342189"/>
            <a:ext cx="2484696" cy="147082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4556220" y="1999396"/>
            <a:ext cx="971123" cy="614149"/>
          </a:xfrm>
          <a:prstGeom prst="rect">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a:solidFill>
                  <a:schemeClr val="accent2">
                    <a:lumMod val="60000"/>
                    <a:lumOff val="40000"/>
                  </a:schemeClr>
                </a:solidFill>
              </a:ln>
              <a:noFill/>
            </a:endParaRPr>
          </a:p>
        </p:txBody>
      </p:sp>
      <p:cxnSp>
        <p:nvCxnSpPr>
          <p:cNvPr id="7" name="Straight Connector 6"/>
          <p:cNvCxnSpPr/>
          <p:nvPr/>
        </p:nvCxnSpPr>
        <p:spPr>
          <a:xfrm>
            <a:off x="5527343" y="1999396"/>
            <a:ext cx="2546111" cy="134279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56220" y="2613545"/>
            <a:ext cx="1032538" cy="219946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986" y="1147444"/>
            <a:ext cx="2484696" cy="125417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p:cNvSpPr/>
          <p:nvPr/>
        </p:nvSpPr>
        <p:spPr>
          <a:xfrm>
            <a:off x="3113445" y="3595803"/>
            <a:ext cx="537331" cy="307074"/>
          </a:xfrm>
          <a:prstGeom prst="rect">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a:solidFill>
                  <a:schemeClr val="accent2">
                    <a:lumMod val="60000"/>
                    <a:lumOff val="40000"/>
                  </a:schemeClr>
                </a:solidFill>
              </a:ln>
              <a:noFill/>
            </a:endParaRPr>
          </a:p>
        </p:txBody>
      </p:sp>
      <p:cxnSp>
        <p:nvCxnSpPr>
          <p:cNvPr id="15" name="Straight Connector 14"/>
          <p:cNvCxnSpPr/>
          <p:nvPr/>
        </p:nvCxnSpPr>
        <p:spPr>
          <a:xfrm>
            <a:off x="1038986" y="2401623"/>
            <a:ext cx="2074459" cy="150125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523682" y="1147444"/>
            <a:ext cx="127094" cy="244835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dirty="0" smtClean="0">
                <a:latin typeface="Arial" charset="0"/>
                <a:cs typeface="Arial" charset="0"/>
              </a:rPr>
              <a:t>Hybrid anti-aliasing example</a:t>
            </a:r>
          </a:p>
        </p:txBody>
      </p:sp>
      <p:pic>
        <p:nvPicPr>
          <p:cNvPr id="3" name="Picture 2"/>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1550" y="923924"/>
            <a:ext cx="7169340" cy="40327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8760" y="3342189"/>
            <a:ext cx="2484692" cy="147082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4556220" y="1999396"/>
            <a:ext cx="971123" cy="614149"/>
          </a:xfrm>
          <a:prstGeom prst="rect">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a:solidFill>
                  <a:schemeClr val="accent2">
                    <a:lumMod val="60000"/>
                    <a:lumOff val="40000"/>
                  </a:schemeClr>
                </a:solidFill>
              </a:ln>
              <a:noFill/>
            </a:endParaRPr>
          </a:p>
        </p:txBody>
      </p:sp>
      <p:cxnSp>
        <p:nvCxnSpPr>
          <p:cNvPr id="7" name="Straight Connector 6"/>
          <p:cNvCxnSpPr/>
          <p:nvPr/>
        </p:nvCxnSpPr>
        <p:spPr>
          <a:xfrm>
            <a:off x="5527343" y="1999396"/>
            <a:ext cx="2546111" cy="134279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56220" y="2613545"/>
            <a:ext cx="1032538" cy="219946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986" y="1147444"/>
            <a:ext cx="2484696" cy="125417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p:cNvSpPr/>
          <p:nvPr/>
        </p:nvSpPr>
        <p:spPr>
          <a:xfrm>
            <a:off x="3113445" y="3595803"/>
            <a:ext cx="537331" cy="307074"/>
          </a:xfrm>
          <a:prstGeom prst="rect">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a:solidFill>
                  <a:schemeClr val="accent2">
                    <a:lumMod val="60000"/>
                    <a:lumOff val="40000"/>
                  </a:schemeClr>
                </a:solidFill>
              </a:ln>
              <a:noFill/>
            </a:endParaRPr>
          </a:p>
        </p:txBody>
      </p:sp>
      <p:cxnSp>
        <p:nvCxnSpPr>
          <p:cNvPr id="15" name="Straight Connector 14"/>
          <p:cNvCxnSpPr/>
          <p:nvPr/>
        </p:nvCxnSpPr>
        <p:spPr>
          <a:xfrm>
            <a:off x="1038986" y="2401623"/>
            <a:ext cx="2074459" cy="150125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523682" y="1147444"/>
            <a:ext cx="127094" cy="244835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401106607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dirty="0" smtClean="0">
                <a:latin typeface="Arial" charset="0"/>
                <a:cs typeface="Arial" charset="0"/>
              </a:rPr>
              <a:t>Hybrid anti-aliasing example</a:t>
            </a:r>
          </a:p>
        </p:txBody>
      </p:sp>
      <p:pic>
        <p:nvPicPr>
          <p:cNvPr id="3" name="Picture 2"/>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1551" y="923924"/>
            <a:ext cx="7178400" cy="40327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8760" y="3342189"/>
            <a:ext cx="2484692" cy="147082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4556220" y="1999396"/>
            <a:ext cx="971123" cy="614149"/>
          </a:xfrm>
          <a:prstGeom prst="rect">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a:solidFill>
                  <a:schemeClr val="accent2">
                    <a:lumMod val="60000"/>
                    <a:lumOff val="40000"/>
                  </a:schemeClr>
                </a:solidFill>
              </a:ln>
              <a:noFill/>
            </a:endParaRPr>
          </a:p>
        </p:txBody>
      </p:sp>
      <p:cxnSp>
        <p:nvCxnSpPr>
          <p:cNvPr id="7" name="Straight Connector 6"/>
          <p:cNvCxnSpPr/>
          <p:nvPr/>
        </p:nvCxnSpPr>
        <p:spPr>
          <a:xfrm>
            <a:off x="5527343" y="1999396"/>
            <a:ext cx="2546111" cy="134279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56220" y="2613545"/>
            <a:ext cx="1032538" cy="219946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987" y="1147444"/>
            <a:ext cx="2484694" cy="125417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p:cNvSpPr/>
          <p:nvPr/>
        </p:nvSpPr>
        <p:spPr>
          <a:xfrm>
            <a:off x="3113445" y="3595803"/>
            <a:ext cx="537331" cy="307074"/>
          </a:xfrm>
          <a:prstGeom prst="rect">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a:solidFill>
                  <a:schemeClr val="accent2">
                    <a:lumMod val="60000"/>
                    <a:lumOff val="40000"/>
                  </a:schemeClr>
                </a:solidFill>
              </a:ln>
              <a:noFill/>
            </a:endParaRPr>
          </a:p>
        </p:txBody>
      </p:sp>
      <p:cxnSp>
        <p:nvCxnSpPr>
          <p:cNvPr id="15" name="Straight Connector 14"/>
          <p:cNvCxnSpPr/>
          <p:nvPr/>
        </p:nvCxnSpPr>
        <p:spPr>
          <a:xfrm>
            <a:off x="1038986" y="2401623"/>
            <a:ext cx="2074459" cy="150125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523682" y="1147444"/>
            <a:ext cx="127094" cy="244835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156348693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dirty="0" smtClean="0">
                <a:latin typeface="Arial" charset="0"/>
                <a:cs typeface="Arial" charset="0"/>
              </a:rPr>
              <a:t>Temporal AA contribution</a:t>
            </a:r>
          </a:p>
        </p:txBody>
      </p:sp>
      <p:pic>
        <p:nvPicPr>
          <p:cNvPr id="3"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bwMode="auto">
          <a:xfrm>
            <a:off x="971551" y="923924"/>
            <a:ext cx="7169338" cy="403275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10083421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dirty="0" smtClean="0">
                <a:latin typeface="Arial" charset="0"/>
                <a:cs typeface="Arial" charset="0"/>
              </a:rPr>
              <a:t>Edge AA contribution</a:t>
            </a:r>
          </a:p>
        </p:txBody>
      </p:sp>
      <p:pic>
        <p:nvPicPr>
          <p:cNvPr id="3"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bwMode="auto">
          <a:xfrm>
            <a:off x="971552" y="923924"/>
            <a:ext cx="7169336" cy="403275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104300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Arial" charset="0"/>
                <a:cs typeface="Arial" charset="0"/>
              </a:rPr>
              <a:t>Histogram </a:t>
            </a:r>
            <a:r>
              <a:rPr lang="en-US" dirty="0" smtClean="0">
                <a:latin typeface="Arial" charset="0"/>
                <a:cs typeface="Arial" charset="0"/>
              </a:rPr>
              <a:t>renormalization example</a:t>
            </a:r>
            <a:endParaRPr lang="en-US" dirty="0" smtClean="0">
              <a:solidFill>
                <a:srgbClr val="FF0000"/>
              </a:solidFill>
              <a:latin typeface="Arial" charset="0"/>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09254"/>
            <a:ext cx="3800476" cy="213776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0751" y="1807687"/>
            <a:ext cx="3806049" cy="214090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ight Arrow 4"/>
          <p:cNvSpPr/>
          <p:nvPr/>
        </p:nvSpPr>
        <p:spPr>
          <a:xfrm>
            <a:off x="4257676" y="2692559"/>
            <a:ext cx="623075" cy="37115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3775" y="3186192"/>
            <a:ext cx="2143125" cy="152161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7438" y="3186211"/>
            <a:ext cx="2143099" cy="1521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Footer Placeholder 6"/>
          <p:cNvSpPr>
            <a:spLocks noGrp="1"/>
          </p:cNvSpPr>
          <p:nvPr>
            <p:ph type="ftr" sz="quarter" idx="11"/>
          </p:nvPr>
        </p:nvSpPr>
        <p:spPr/>
        <p:txBody>
          <a:bodyPr/>
          <a:lstStyle/>
          <a:p>
            <a:pPr>
              <a:defRPr/>
            </a:pPr>
            <a:r>
              <a:rPr lang="en-US" smtClean="0"/>
              <a:t>Advances in Real-Time Rendering Course Siggraph 2010, Los Angeles, CA</a:t>
            </a:r>
            <a:endParaRPr lang="en-US"/>
          </a:p>
        </p:txBody>
      </p:sp>
      <p:sp>
        <p:nvSpPr>
          <p:cNvPr id="8" name="TextBox 7"/>
          <p:cNvSpPr txBox="1"/>
          <p:nvPr/>
        </p:nvSpPr>
        <p:spPr>
          <a:xfrm>
            <a:off x="457200" y="1407577"/>
            <a:ext cx="3174267" cy="400110"/>
          </a:xfrm>
          <a:prstGeom prst="rect">
            <a:avLst/>
          </a:prstGeom>
          <a:noFill/>
        </p:spPr>
        <p:txBody>
          <a:bodyPr wrap="none" rtlCol="0">
            <a:spAutoFit/>
          </a:bodyPr>
          <a:lstStyle/>
          <a:p>
            <a:r>
              <a:rPr lang="en-US" sz="2000" b="1" dirty="0" smtClean="0"/>
              <a:t>DXT w/o renormalization</a:t>
            </a:r>
            <a:endParaRPr lang="en-US" sz="2000" b="1" dirty="0"/>
          </a:p>
        </p:txBody>
      </p:sp>
      <p:sp>
        <p:nvSpPr>
          <p:cNvPr id="10" name="TextBox 9"/>
          <p:cNvSpPr txBox="1"/>
          <p:nvPr/>
        </p:nvSpPr>
        <p:spPr>
          <a:xfrm>
            <a:off x="4880751" y="1407577"/>
            <a:ext cx="3259226" cy="400110"/>
          </a:xfrm>
          <a:prstGeom prst="rect">
            <a:avLst/>
          </a:prstGeom>
          <a:noFill/>
        </p:spPr>
        <p:txBody>
          <a:bodyPr wrap="none" rtlCol="0">
            <a:spAutoFit/>
          </a:bodyPr>
          <a:lstStyle/>
          <a:p>
            <a:r>
              <a:rPr lang="en-US" sz="2000" b="1" dirty="0" smtClean="0"/>
              <a:t>DXT with renormalization</a:t>
            </a:r>
            <a:endParaRPr lang="en-US" sz="2000" b="1" dirty="0"/>
          </a:p>
        </p:txBody>
      </p:sp>
    </p:spTree>
    <p:extLst>
      <p:ext uri="{BB962C8B-B14F-4D97-AF65-F5344CB8AC3E}">
        <p14:creationId xmlns:p14="http://schemas.microsoft.com/office/powerpoint/2010/main" val="62830805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dirty="0" smtClean="0">
                <a:latin typeface="Arial" charset="0"/>
                <a:cs typeface="Arial" charset="0"/>
              </a:rPr>
              <a:t>Hybrid anti-aliasing video</a:t>
            </a:r>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344326419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dirty="0" smtClean="0">
                <a:latin typeface="Arial" charset="0"/>
                <a:cs typeface="Arial" charset="0"/>
              </a:rPr>
              <a:t>Conclusion</a:t>
            </a:r>
          </a:p>
        </p:txBody>
      </p:sp>
      <p:sp>
        <p:nvSpPr>
          <p:cNvPr id="3" name="Content Placeholder 2"/>
          <p:cNvSpPr>
            <a:spLocks noGrp="1"/>
          </p:cNvSpPr>
          <p:nvPr>
            <p:ph idx="1"/>
          </p:nvPr>
        </p:nvSpPr>
        <p:spPr>
          <a:xfrm>
            <a:off x="457200" y="1090583"/>
            <a:ext cx="8229600" cy="3563236"/>
          </a:xfrm>
        </p:spPr>
        <p:txBody>
          <a:bodyPr/>
          <a:lstStyle/>
          <a:p>
            <a:r>
              <a:rPr lang="de-DE" sz="2400" dirty="0" smtClean="0">
                <a:latin typeface="Arial" charset="0"/>
                <a:ea typeface="ＭＳ Ｐゴシック" pitchFamily="34" charset="-128"/>
                <a:cs typeface="Arial" charset="0"/>
              </a:rPr>
              <a:t>Texture compression improvements for consoles</a:t>
            </a:r>
          </a:p>
          <a:p>
            <a:r>
              <a:rPr lang="de-DE" sz="2400" dirty="0" smtClean="0">
                <a:latin typeface="Arial" charset="0"/>
                <a:ea typeface="ＭＳ Ｐゴシック" pitchFamily="34" charset="-128"/>
                <a:cs typeface="Arial" charset="0"/>
              </a:rPr>
              <a:t>Deferred pipeline: some major issues successfully resolved</a:t>
            </a:r>
          </a:p>
          <a:p>
            <a:pPr lvl="1">
              <a:buFont typeface="Arial" pitchFamily="34" charset="0"/>
              <a:buChar char="√"/>
            </a:pPr>
            <a:r>
              <a:rPr lang="de-DE" sz="2000" dirty="0">
                <a:latin typeface="Arial" charset="0"/>
                <a:ea typeface="ＭＳ Ｐゴシック" pitchFamily="34" charset="-128"/>
                <a:cs typeface="Arial" charset="0"/>
              </a:rPr>
              <a:t>Bandwidth and precision</a:t>
            </a:r>
          </a:p>
          <a:p>
            <a:pPr lvl="1">
              <a:buFont typeface="Arial" pitchFamily="34" charset="0"/>
              <a:buChar char="√"/>
            </a:pPr>
            <a:r>
              <a:rPr lang="de-DE" sz="2000" dirty="0">
                <a:latin typeface="Arial" charset="0"/>
                <a:ea typeface="ＭＳ Ｐゴシック" pitchFamily="34" charset="-128"/>
                <a:cs typeface="Arial" charset="0"/>
              </a:rPr>
              <a:t>Anisotropic materials</a:t>
            </a:r>
          </a:p>
          <a:p>
            <a:pPr lvl="1">
              <a:buFont typeface="Arial" pitchFamily="34" charset="0"/>
              <a:buChar char="√"/>
            </a:pPr>
            <a:r>
              <a:rPr lang="de-DE" sz="2000" dirty="0">
                <a:latin typeface="Arial" charset="0"/>
                <a:ea typeface="ＭＳ Ｐゴシック" pitchFamily="34" charset="-128"/>
                <a:cs typeface="Arial" charset="0"/>
              </a:rPr>
              <a:t>Anti-aliasing</a:t>
            </a:r>
          </a:p>
          <a:p>
            <a:r>
              <a:rPr lang="de-DE" sz="2400" dirty="0" smtClean="0">
                <a:latin typeface="Arial" charset="0"/>
                <a:ea typeface="ＭＳ Ｐゴシック" pitchFamily="34" charset="-128"/>
                <a:cs typeface="Arial" charset="0"/>
              </a:rPr>
              <a:t>Please look at the full version of slides (including texture compression) at: </a:t>
            </a:r>
            <a:r>
              <a:rPr lang="en-US" dirty="0">
                <a:hlinkClick r:id="rId3"/>
              </a:rPr>
              <a:t>http://advances.realtimerendering.com/</a:t>
            </a:r>
            <a:endParaRPr lang="de-DE" sz="2400" dirty="0" smtClean="0">
              <a:latin typeface="Arial" charset="0"/>
              <a:ea typeface="ＭＳ Ｐゴシック" pitchFamily="34" charset="-128"/>
              <a:cs typeface="Arial" charset="0"/>
            </a:endParaRPr>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266931528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dirty="0" smtClean="0">
                <a:latin typeface="Arial" charset="0"/>
                <a:cs typeface="Arial" charset="0"/>
              </a:rPr>
              <a:t>Acknowledgements</a:t>
            </a:r>
          </a:p>
        </p:txBody>
      </p:sp>
      <p:sp>
        <p:nvSpPr>
          <p:cNvPr id="3" name="Content Placeholder 2"/>
          <p:cNvSpPr>
            <a:spLocks noGrp="1"/>
          </p:cNvSpPr>
          <p:nvPr>
            <p:ph idx="1"/>
          </p:nvPr>
        </p:nvSpPr>
        <p:spPr>
          <a:xfrm>
            <a:off x="457199" y="1063625"/>
            <a:ext cx="8686801" cy="3958751"/>
          </a:xfrm>
        </p:spPr>
        <p:txBody>
          <a:bodyPr/>
          <a:lstStyle/>
          <a:p>
            <a:r>
              <a:rPr lang="de-DE" sz="2200" b="1" dirty="0" smtClean="0">
                <a:latin typeface="Arial" charset="0"/>
                <a:ea typeface="ＭＳ Ｐゴシック" pitchFamily="34" charset="-128"/>
                <a:cs typeface="Arial" charset="0"/>
              </a:rPr>
              <a:t>Vaclav </a:t>
            </a:r>
            <a:r>
              <a:rPr lang="de-DE" sz="2200" b="1" dirty="0">
                <a:latin typeface="Arial" charset="0"/>
                <a:ea typeface="ＭＳ Ｐゴシック" pitchFamily="34" charset="-128"/>
                <a:cs typeface="Arial" charset="0"/>
              </a:rPr>
              <a:t>Kyba </a:t>
            </a:r>
            <a:r>
              <a:rPr lang="de-DE" sz="2200" dirty="0">
                <a:latin typeface="Arial" charset="0"/>
                <a:ea typeface="ＭＳ Ｐゴシック" pitchFamily="34" charset="-128"/>
                <a:cs typeface="Arial" charset="0"/>
              </a:rPr>
              <a:t>from </a:t>
            </a:r>
            <a:r>
              <a:rPr lang="de-DE" sz="2200" dirty="0" smtClean="0">
                <a:latin typeface="Arial" charset="0"/>
                <a:ea typeface="ＭＳ Ｐゴシック" pitchFamily="34" charset="-128"/>
                <a:cs typeface="Arial" charset="0"/>
              </a:rPr>
              <a:t>R&amp;D for implementation of temporal AA</a:t>
            </a:r>
          </a:p>
          <a:p>
            <a:r>
              <a:rPr lang="de-DE" sz="2200" b="1" dirty="0">
                <a:latin typeface="Arial" charset="0"/>
                <a:ea typeface="ＭＳ Ｐゴシック" pitchFamily="34" charset="-128"/>
                <a:cs typeface="Arial" charset="0"/>
              </a:rPr>
              <a:t>Tiago Sousa</a:t>
            </a:r>
            <a:r>
              <a:rPr lang="de-DE" sz="2200" dirty="0">
                <a:latin typeface="Arial" charset="0"/>
                <a:ea typeface="ＭＳ Ｐゴシック" pitchFamily="34" charset="-128"/>
                <a:cs typeface="Arial" charset="0"/>
              </a:rPr>
              <a:t>, </a:t>
            </a:r>
            <a:r>
              <a:rPr lang="de-DE" sz="2200" b="1" dirty="0">
                <a:latin typeface="Arial" charset="0"/>
                <a:ea typeface="ＭＳ Ｐゴシック" pitchFamily="34" charset="-128"/>
                <a:cs typeface="Arial" charset="0"/>
              </a:rPr>
              <a:t>Sergey Sokov </a:t>
            </a:r>
            <a:r>
              <a:rPr lang="de-DE" sz="2200" dirty="0">
                <a:latin typeface="Arial" charset="0"/>
                <a:ea typeface="ＭＳ Ｐゴシック" pitchFamily="34" charset="-128"/>
                <a:cs typeface="Arial" charset="0"/>
              </a:rPr>
              <a:t>and the </a:t>
            </a:r>
            <a:r>
              <a:rPr lang="de-DE" sz="2200" b="1" dirty="0">
                <a:latin typeface="Arial" charset="0"/>
                <a:ea typeface="ＭＳ Ｐゴシック" pitchFamily="34" charset="-128"/>
                <a:cs typeface="Arial" charset="0"/>
              </a:rPr>
              <a:t>whole Crytek R&amp;D </a:t>
            </a:r>
            <a:r>
              <a:rPr lang="de-DE" sz="2200" dirty="0" smtClean="0">
                <a:latin typeface="Arial" charset="0"/>
                <a:ea typeface="ＭＳ Ｐゴシック" pitchFamily="34" charset="-128"/>
                <a:cs typeface="Arial" charset="0"/>
              </a:rPr>
              <a:t>department</a:t>
            </a:r>
          </a:p>
          <a:p>
            <a:r>
              <a:rPr lang="de-DE" sz="2200" b="1" dirty="0" smtClean="0">
                <a:latin typeface="Arial" charset="0"/>
                <a:ea typeface="ＭＳ Ｐゴシック" pitchFamily="34" charset="-128"/>
                <a:cs typeface="Arial" charset="0"/>
              </a:rPr>
              <a:t>Carsten Dachsbacher </a:t>
            </a:r>
            <a:r>
              <a:rPr lang="de-DE" sz="2200" dirty="0" smtClean="0">
                <a:latin typeface="Arial" charset="0"/>
                <a:ea typeface="ＭＳ Ｐゴシック" pitchFamily="34" charset="-128"/>
                <a:cs typeface="Arial" charset="0"/>
              </a:rPr>
              <a:t>for suggestions on the talk</a:t>
            </a:r>
          </a:p>
          <a:p>
            <a:r>
              <a:rPr lang="de-DE" sz="2200" b="1" dirty="0" smtClean="0">
                <a:latin typeface="Arial" charset="0"/>
                <a:ea typeface="ＭＳ Ｐゴシック" pitchFamily="34" charset="-128"/>
                <a:cs typeface="Arial" charset="0"/>
              </a:rPr>
              <a:t>Holger </a:t>
            </a:r>
            <a:r>
              <a:rPr lang="de-DE" sz="2200" b="1" dirty="0">
                <a:latin typeface="Arial" charset="0"/>
                <a:ea typeface="ＭＳ Ｐゴシック" pitchFamily="34" charset="-128"/>
                <a:cs typeface="Arial" charset="0"/>
              </a:rPr>
              <a:t>Gruen </a:t>
            </a:r>
            <a:r>
              <a:rPr lang="de-DE" sz="2200" dirty="0">
                <a:latin typeface="Arial" charset="0"/>
                <a:ea typeface="ＭＳ Ｐゴシック" pitchFamily="34" charset="-128"/>
                <a:cs typeface="Arial" charset="0"/>
              </a:rPr>
              <a:t>for invaluable help on </a:t>
            </a:r>
            <a:r>
              <a:rPr lang="de-DE" sz="2200" dirty="0" smtClean="0">
                <a:latin typeface="Arial" charset="0"/>
                <a:ea typeface="ＭＳ Ｐゴシック" pitchFamily="34" charset="-128"/>
                <a:cs typeface="Arial" charset="0"/>
              </a:rPr>
              <a:t>effects</a:t>
            </a:r>
          </a:p>
          <a:p>
            <a:r>
              <a:rPr lang="de-DE" sz="2200" b="1" dirty="0" smtClean="0">
                <a:latin typeface="Arial" charset="0"/>
                <a:ea typeface="ＭＳ Ｐゴシック" pitchFamily="34" charset="-128"/>
                <a:cs typeface="Arial" charset="0"/>
              </a:rPr>
              <a:t>Yury </a:t>
            </a:r>
            <a:r>
              <a:rPr lang="de-DE" sz="2200" b="1" dirty="0">
                <a:latin typeface="Arial" charset="0"/>
                <a:ea typeface="ＭＳ Ｐゴシック" pitchFamily="34" charset="-128"/>
                <a:cs typeface="Arial" charset="0"/>
              </a:rPr>
              <a:t>Uralsky </a:t>
            </a:r>
            <a:r>
              <a:rPr lang="de-DE" sz="2200" dirty="0">
                <a:latin typeface="Arial" charset="0"/>
                <a:ea typeface="ＭＳ Ｐゴシック" pitchFamily="34" charset="-128"/>
                <a:cs typeface="Arial" charset="0"/>
              </a:rPr>
              <a:t>and </a:t>
            </a:r>
            <a:r>
              <a:rPr lang="de-DE" sz="2200" b="1" dirty="0">
                <a:latin typeface="Arial" charset="0"/>
                <a:ea typeface="ＭＳ Ｐゴシック" pitchFamily="34" charset="-128"/>
                <a:cs typeface="Arial" charset="0"/>
              </a:rPr>
              <a:t>Miguel Sainz </a:t>
            </a:r>
            <a:r>
              <a:rPr lang="de-DE" sz="2200" dirty="0">
                <a:latin typeface="Arial" charset="0"/>
                <a:ea typeface="ＭＳ Ｐゴシック" pitchFamily="34" charset="-128"/>
                <a:cs typeface="Arial" charset="0"/>
              </a:rPr>
              <a:t>for </a:t>
            </a:r>
            <a:r>
              <a:rPr lang="de-DE" sz="2200" dirty="0" smtClean="0">
                <a:latin typeface="Arial" charset="0"/>
                <a:ea typeface="ＭＳ Ｐゴシック" pitchFamily="34" charset="-128"/>
                <a:cs typeface="Arial" charset="0"/>
              </a:rPr>
              <a:t>consulting</a:t>
            </a:r>
          </a:p>
          <a:p>
            <a:r>
              <a:rPr lang="de-DE" sz="2200" b="1" dirty="0" smtClean="0">
                <a:latin typeface="Arial" charset="0"/>
                <a:ea typeface="ＭＳ Ｐゴシック" pitchFamily="34" charset="-128"/>
                <a:cs typeface="Arial" charset="0"/>
              </a:rPr>
              <a:t>David </a:t>
            </a:r>
            <a:r>
              <a:rPr lang="de-DE" sz="2200" b="1" dirty="0">
                <a:latin typeface="Arial" charset="0"/>
                <a:ea typeface="ＭＳ Ｐゴシック" pitchFamily="34" charset="-128"/>
                <a:cs typeface="Arial" charset="0"/>
              </a:rPr>
              <a:t>Cook </a:t>
            </a:r>
            <a:r>
              <a:rPr lang="de-DE" sz="2200" dirty="0" smtClean="0">
                <a:latin typeface="Arial" charset="0"/>
                <a:ea typeface="ＭＳ Ｐゴシック" pitchFamily="34" charset="-128"/>
                <a:cs typeface="Arial" charset="0"/>
              </a:rPr>
              <a:t>and </a:t>
            </a:r>
            <a:r>
              <a:rPr lang="de-DE" sz="2200" b="1" dirty="0" smtClean="0">
                <a:latin typeface="Arial" charset="0"/>
                <a:ea typeface="ＭＳ Ｐゴシック" pitchFamily="34" charset="-128"/>
                <a:cs typeface="Arial" charset="0"/>
              </a:rPr>
              <a:t>Ivan </a:t>
            </a:r>
            <a:r>
              <a:rPr lang="de-DE" sz="2200" b="1" dirty="0">
                <a:latin typeface="Arial" charset="0"/>
                <a:ea typeface="ＭＳ Ｐゴシック" pitchFamily="34" charset="-128"/>
                <a:cs typeface="Arial" charset="0"/>
              </a:rPr>
              <a:t>Nevraev </a:t>
            </a:r>
            <a:r>
              <a:rPr lang="de-DE" sz="2200" dirty="0" smtClean="0">
                <a:latin typeface="Arial" charset="0"/>
                <a:ea typeface="ＭＳ Ｐゴシック" pitchFamily="34" charset="-128"/>
                <a:cs typeface="Arial" charset="0"/>
              </a:rPr>
              <a:t>for </a:t>
            </a:r>
            <a:r>
              <a:rPr lang="de-DE" sz="2200" dirty="0">
                <a:latin typeface="Arial" charset="0"/>
                <a:ea typeface="ＭＳ Ｐゴシック" pitchFamily="34" charset="-128"/>
                <a:cs typeface="Arial" charset="0"/>
              </a:rPr>
              <a:t>consulting on Xbox 360 </a:t>
            </a:r>
            <a:r>
              <a:rPr lang="de-DE" sz="2200" dirty="0" smtClean="0">
                <a:latin typeface="Arial" charset="0"/>
                <a:ea typeface="ＭＳ Ｐゴシック" pitchFamily="34" charset="-128"/>
                <a:cs typeface="Arial" charset="0"/>
              </a:rPr>
              <a:t>GPU</a:t>
            </a:r>
          </a:p>
          <a:p>
            <a:r>
              <a:rPr lang="de-DE" sz="2200" b="1" dirty="0" smtClean="0">
                <a:latin typeface="Arial" charset="0"/>
                <a:ea typeface="ＭＳ Ｐゴシック" pitchFamily="34" charset="-128"/>
                <a:cs typeface="Arial" charset="0"/>
              </a:rPr>
              <a:t>Phil Scott, Sebastien Domine, Kumar Iyer </a:t>
            </a:r>
            <a:r>
              <a:rPr lang="de-DE" sz="2200" dirty="0" smtClean="0">
                <a:latin typeface="Arial" charset="0"/>
                <a:ea typeface="ＭＳ Ｐゴシック" pitchFamily="34" charset="-128"/>
                <a:cs typeface="Arial" charset="0"/>
              </a:rPr>
              <a:t>and the </a:t>
            </a:r>
            <a:r>
              <a:rPr lang="de-DE" sz="2200" b="1" dirty="0" smtClean="0">
                <a:latin typeface="Arial" charset="0"/>
                <a:ea typeface="ＭＳ Ｐゴシック" pitchFamily="34" charset="-128"/>
                <a:cs typeface="Arial" charset="0"/>
              </a:rPr>
              <a:t>whole </a:t>
            </a:r>
            <a:r>
              <a:rPr lang="de-DE" sz="2200" b="1" dirty="0">
                <a:latin typeface="Arial" charset="0"/>
                <a:ea typeface="ＭＳ Ｐゴシック" pitchFamily="34" charset="-128"/>
                <a:cs typeface="Arial" charset="0"/>
              </a:rPr>
              <a:t>Parallel Nsight </a:t>
            </a:r>
            <a:r>
              <a:rPr lang="de-DE" sz="2200" b="1" dirty="0" smtClean="0">
                <a:latin typeface="Arial" charset="0"/>
                <a:ea typeface="ＭＳ Ｐゴシック" pitchFamily="34" charset="-128"/>
                <a:cs typeface="Arial" charset="0"/>
              </a:rPr>
              <a:t>team</a:t>
            </a:r>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lstStyle/>
          <a:p>
            <a:pPr>
              <a:defRPr/>
            </a:pPr>
            <a:r>
              <a:rPr lang="en-US" dirty="0" smtClean="0"/>
              <a:t>Questions?</a:t>
            </a:r>
            <a:endParaRPr lang="de-DE" dirty="0"/>
          </a:p>
        </p:txBody>
      </p:sp>
      <p:sp>
        <p:nvSpPr>
          <p:cNvPr id="3" name="Text Placeholder 2"/>
          <p:cNvSpPr>
            <a:spLocks noGrp="1"/>
          </p:cNvSpPr>
          <p:nvPr>
            <p:ph type="body" idx="1"/>
          </p:nvPr>
        </p:nvSpPr>
        <p:spPr>
          <a:xfrm>
            <a:off x="722313" y="2179638"/>
            <a:ext cx="7772400" cy="1125537"/>
          </a:xfrm>
        </p:spPr>
        <p:txBody>
          <a:bodyPr/>
          <a:lstStyle/>
          <a:p>
            <a:pPr>
              <a:defRPr/>
            </a:pPr>
            <a:r>
              <a:rPr lang="en-US" dirty="0" smtClean="0"/>
              <a:t>Thank you for your attention</a:t>
            </a:r>
            <a:endParaRPr lang="de-DE" dirty="0"/>
          </a:p>
        </p:txBody>
      </p:sp>
      <p:sp>
        <p:nvSpPr>
          <p:cNvPr id="4" name="Footer Placeholder 3"/>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 A: </a:t>
            </a:r>
            <a:br>
              <a:rPr lang="en-US" dirty="0" smtClean="0"/>
            </a:br>
            <a:r>
              <a:rPr lang="en-US" dirty="0" smtClean="0"/>
              <a:t>best fit for normals</a:t>
            </a:r>
            <a:endParaRPr lang="en-US" dirty="0"/>
          </a:p>
        </p:txBody>
      </p:sp>
      <p:sp>
        <p:nvSpPr>
          <p:cNvPr id="3" name="Footer Placeholder 2"/>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201578323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 to find minimum error:</a:t>
            </a:r>
            <a:endParaRPr lang="en-US" dirty="0"/>
          </a:p>
        </p:txBody>
      </p:sp>
      <p:sp>
        <p:nvSpPr>
          <p:cNvPr id="4" name="TextBox 3"/>
          <p:cNvSpPr txBox="1"/>
          <p:nvPr/>
        </p:nvSpPr>
        <p:spPr>
          <a:xfrm>
            <a:off x="805218" y="900843"/>
            <a:ext cx="5740674" cy="3970318"/>
          </a:xfrm>
          <a:prstGeom prst="rect">
            <a:avLst/>
          </a:prstGeom>
          <a:noFill/>
        </p:spPr>
        <p:txBody>
          <a:bodyPr wrap="none" rtlCol="0">
            <a:spAutoFit/>
          </a:bodyPr>
          <a:lstStyle/>
          <a:p>
            <a:r>
              <a:rPr lang="en-GB" sz="700" dirty="0">
                <a:solidFill>
                  <a:srgbClr val="0000FF"/>
                </a:solidFill>
                <a:latin typeface="Courier New" pitchFamily="49" charset="0"/>
                <a:cs typeface="Courier New" pitchFamily="49" charset="0"/>
              </a:rPr>
              <a:t>float</a:t>
            </a:r>
            <a:r>
              <a:rPr lang="en-GB" sz="700" dirty="0">
                <a:solidFill>
                  <a:prstClr val="black"/>
                </a:solidFill>
                <a:latin typeface="Courier New" pitchFamily="49" charset="0"/>
                <a:cs typeface="Courier New" pitchFamily="49" charset="0"/>
              </a:rPr>
              <a:t> </a:t>
            </a:r>
            <a:r>
              <a:rPr lang="en-GB" sz="700" dirty="0">
                <a:solidFill>
                  <a:srgbClr val="010001"/>
                </a:solidFill>
                <a:latin typeface="Courier New" pitchFamily="49" charset="0"/>
                <a:cs typeface="Courier New" pitchFamily="49" charset="0"/>
              </a:rPr>
              <a:t>quantize255</a:t>
            </a:r>
            <a:r>
              <a:rPr lang="en-GB" sz="700" dirty="0">
                <a:solidFill>
                  <a:prstClr val="black"/>
                </a:solidFill>
                <a:latin typeface="Courier New" pitchFamily="49" charset="0"/>
                <a:cs typeface="Courier New" pitchFamily="49" charset="0"/>
              </a:rPr>
              <a:t>(</a:t>
            </a:r>
            <a:r>
              <a:rPr lang="en-GB" sz="700" dirty="0">
                <a:solidFill>
                  <a:srgbClr val="0000FF"/>
                </a:solidFill>
                <a:latin typeface="Courier New" pitchFamily="49" charset="0"/>
                <a:cs typeface="Courier New" pitchFamily="49" charset="0"/>
              </a:rPr>
              <a:t>float</a:t>
            </a:r>
            <a:r>
              <a:rPr lang="en-GB" sz="700" dirty="0">
                <a:solidFill>
                  <a:prstClr val="black"/>
                </a:solidFill>
                <a:latin typeface="Courier New" pitchFamily="49" charset="0"/>
                <a:cs typeface="Courier New" pitchFamily="49" charset="0"/>
              </a:rPr>
              <a:t> </a:t>
            </a:r>
            <a:r>
              <a:rPr lang="en-GB" sz="700" dirty="0">
                <a:solidFill>
                  <a:srgbClr val="010001"/>
                </a:solidFill>
                <a:latin typeface="Courier New" pitchFamily="49" charset="0"/>
                <a:cs typeface="Courier New" pitchFamily="49" charset="0"/>
              </a:rPr>
              <a:t>c</a:t>
            </a:r>
            <a:r>
              <a:rPr lang="en-GB" sz="700" dirty="0">
                <a:solidFill>
                  <a:prstClr val="black"/>
                </a:solidFill>
                <a:latin typeface="Courier New" pitchFamily="49" charset="0"/>
                <a:cs typeface="Courier New" pitchFamily="49" charset="0"/>
              </a:rPr>
              <a:t>)</a:t>
            </a:r>
          </a:p>
          <a:p>
            <a:r>
              <a:rPr lang="en-GB" sz="700" dirty="0">
                <a:solidFill>
                  <a:prstClr val="black"/>
                </a:solidFill>
                <a:latin typeface="Courier New" pitchFamily="49" charset="0"/>
                <a:cs typeface="Courier New" pitchFamily="49" charset="0"/>
              </a:rPr>
              <a:t>{</a:t>
            </a:r>
          </a:p>
          <a:p>
            <a:r>
              <a:rPr lang="en-US" sz="700" dirty="0">
                <a:solidFill>
                  <a:prstClr val="black"/>
                </a:solidFill>
                <a:latin typeface="Courier New" pitchFamily="49" charset="0"/>
                <a:cs typeface="Courier New" pitchFamily="49" charset="0"/>
              </a:rPr>
              <a:t>	</a:t>
            </a:r>
            <a:r>
              <a:rPr lang="en-US" sz="700" dirty="0">
                <a:solidFill>
                  <a:srgbClr val="0000FF"/>
                </a:solidFill>
                <a:latin typeface="Courier New" pitchFamily="49" charset="0"/>
                <a:cs typeface="Courier New" pitchFamily="49" charset="0"/>
              </a:rPr>
              <a:t>float</a:t>
            </a:r>
            <a:r>
              <a:rPr lang="en-US" sz="700" dirty="0">
                <a:solidFill>
                  <a:prstClr val="black"/>
                </a:solidFill>
                <a:latin typeface="Courier New" pitchFamily="49" charset="0"/>
                <a:cs typeface="Courier New" pitchFamily="49" charset="0"/>
              </a:rPr>
              <a:t> </a:t>
            </a:r>
            <a:r>
              <a:rPr lang="en-US" sz="700" dirty="0">
                <a:solidFill>
                  <a:srgbClr val="010001"/>
                </a:solidFill>
                <a:latin typeface="Courier New" pitchFamily="49" charset="0"/>
                <a:cs typeface="Courier New" pitchFamily="49" charset="0"/>
              </a:rPr>
              <a:t>w</a:t>
            </a:r>
            <a:r>
              <a:rPr lang="en-US" sz="700" dirty="0">
                <a:solidFill>
                  <a:prstClr val="black"/>
                </a:solidFill>
                <a:latin typeface="Courier New" pitchFamily="49" charset="0"/>
                <a:cs typeface="Courier New" pitchFamily="49" charset="0"/>
              </a:rPr>
              <a:t> = </a:t>
            </a:r>
            <a:r>
              <a:rPr lang="en-US" sz="700" dirty="0">
                <a:solidFill>
                  <a:srgbClr val="010001"/>
                </a:solidFill>
                <a:latin typeface="Courier New" pitchFamily="49" charset="0"/>
                <a:cs typeface="Courier New" pitchFamily="49" charset="0"/>
              </a:rPr>
              <a:t>saturate</a:t>
            </a:r>
            <a:r>
              <a:rPr lang="en-US" sz="700" dirty="0">
                <a:solidFill>
                  <a:prstClr val="black"/>
                </a:solidFill>
                <a:latin typeface="Courier New" pitchFamily="49" charset="0"/>
                <a:cs typeface="Courier New" pitchFamily="49" charset="0"/>
              </a:rPr>
              <a:t>(</a:t>
            </a:r>
            <a:r>
              <a:rPr lang="en-US" sz="700" dirty="0">
                <a:solidFill>
                  <a:srgbClr val="010001"/>
                </a:solidFill>
                <a:latin typeface="Courier New" pitchFamily="49" charset="0"/>
                <a:cs typeface="Courier New" pitchFamily="49" charset="0"/>
              </a:rPr>
              <a:t>c</a:t>
            </a:r>
            <a:r>
              <a:rPr lang="en-US" sz="700" dirty="0">
                <a:solidFill>
                  <a:prstClr val="black"/>
                </a:solidFill>
                <a:latin typeface="Courier New" pitchFamily="49" charset="0"/>
                <a:cs typeface="Courier New" pitchFamily="49" charset="0"/>
              </a:rPr>
              <a:t> * .5f + .5f);</a:t>
            </a:r>
          </a:p>
          <a:p>
            <a:r>
              <a:rPr lang="en-GB" sz="700" dirty="0">
                <a:solidFill>
                  <a:prstClr val="black"/>
                </a:solidFill>
                <a:latin typeface="Courier New" pitchFamily="49" charset="0"/>
                <a:cs typeface="Courier New" pitchFamily="49" charset="0"/>
              </a:rPr>
              <a:t>	</a:t>
            </a:r>
            <a:r>
              <a:rPr lang="en-GB" sz="700" dirty="0">
                <a:solidFill>
                  <a:srgbClr val="0000FF"/>
                </a:solidFill>
                <a:latin typeface="Courier New" pitchFamily="49" charset="0"/>
                <a:cs typeface="Courier New" pitchFamily="49" charset="0"/>
              </a:rPr>
              <a:t>float</a:t>
            </a:r>
            <a:r>
              <a:rPr lang="en-GB" sz="700" dirty="0">
                <a:solidFill>
                  <a:prstClr val="black"/>
                </a:solidFill>
                <a:latin typeface="Courier New" pitchFamily="49" charset="0"/>
                <a:cs typeface="Courier New" pitchFamily="49" charset="0"/>
              </a:rPr>
              <a:t> </a:t>
            </a:r>
            <a:r>
              <a:rPr lang="en-GB" sz="700" dirty="0">
                <a:solidFill>
                  <a:srgbClr val="010001"/>
                </a:solidFill>
                <a:latin typeface="Courier New" pitchFamily="49" charset="0"/>
                <a:cs typeface="Courier New" pitchFamily="49" charset="0"/>
              </a:rPr>
              <a:t>r</a:t>
            </a:r>
            <a:r>
              <a:rPr lang="en-GB" sz="700" dirty="0">
                <a:solidFill>
                  <a:prstClr val="black"/>
                </a:solidFill>
                <a:latin typeface="Courier New" pitchFamily="49" charset="0"/>
                <a:cs typeface="Courier New" pitchFamily="49" charset="0"/>
              </a:rPr>
              <a:t> = </a:t>
            </a:r>
            <a:r>
              <a:rPr lang="en-GB" sz="700" dirty="0">
                <a:solidFill>
                  <a:srgbClr val="010001"/>
                </a:solidFill>
                <a:latin typeface="Courier New" pitchFamily="49" charset="0"/>
                <a:cs typeface="Courier New" pitchFamily="49" charset="0"/>
              </a:rPr>
              <a:t>round</a:t>
            </a:r>
            <a:r>
              <a:rPr lang="en-GB" sz="700" dirty="0">
                <a:solidFill>
                  <a:prstClr val="black"/>
                </a:solidFill>
                <a:latin typeface="Courier New" pitchFamily="49" charset="0"/>
                <a:cs typeface="Courier New" pitchFamily="49" charset="0"/>
              </a:rPr>
              <a:t>(</a:t>
            </a:r>
            <a:r>
              <a:rPr lang="en-GB" sz="700" dirty="0">
                <a:solidFill>
                  <a:srgbClr val="010001"/>
                </a:solidFill>
                <a:latin typeface="Courier New" pitchFamily="49" charset="0"/>
                <a:cs typeface="Courier New" pitchFamily="49" charset="0"/>
              </a:rPr>
              <a:t>w</a:t>
            </a:r>
            <a:r>
              <a:rPr lang="en-GB" sz="700" dirty="0">
                <a:solidFill>
                  <a:prstClr val="black"/>
                </a:solidFill>
                <a:latin typeface="Courier New" pitchFamily="49" charset="0"/>
                <a:cs typeface="Courier New" pitchFamily="49" charset="0"/>
              </a:rPr>
              <a:t> * </a:t>
            </a:r>
            <a:r>
              <a:rPr lang="en-GB" sz="700" dirty="0" smtClean="0">
                <a:solidFill>
                  <a:prstClr val="black"/>
                </a:solidFill>
                <a:latin typeface="Courier New" pitchFamily="49" charset="0"/>
                <a:cs typeface="Courier New" pitchFamily="49" charset="0"/>
              </a:rPr>
              <a:t>255.f</a:t>
            </a:r>
            <a:r>
              <a:rPr lang="en-GB" sz="700" dirty="0">
                <a:solidFill>
                  <a:prstClr val="black"/>
                </a:solidFill>
                <a:latin typeface="Courier New" pitchFamily="49" charset="0"/>
                <a:cs typeface="Courier New" pitchFamily="49" charset="0"/>
              </a:rPr>
              <a:t>);</a:t>
            </a:r>
          </a:p>
          <a:p>
            <a:r>
              <a:rPr lang="pt-BR" sz="700" dirty="0">
                <a:solidFill>
                  <a:prstClr val="black"/>
                </a:solidFill>
                <a:latin typeface="Courier New" pitchFamily="49" charset="0"/>
                <a:cs typeface="Courier New" pitchFamily="49" charset="0"/>
              </a:rPr>
              <a:t>	</a:t>
            </a:r>
            <a:r>
              <a:rPr lang="pt-BR" sz="700" dirty="0">
                <a:solidFill>
                  <a:srgbClr val="0000FF"/>
                </a:solidFill>
                <a:latin typeface="Courier New" pitchFamily="49" charset="0"/>
                <a:cs typeface="Courier New" pitchFamily="49" charset="0"/>
              </a:rPr>
              <a:t>float</a:t>
            </a:r>
            <a:r>
              <a:rPr lang="pt-BR" sz="700" dirty="0">
                <a:solidFill>
                  <a:prstClr val="black"/>
                </a:solidFill>
                <a:latin typeface="Courier New" pitchFamily="49" charset="0"/>
                <a:cs typeface="Courier New" pitchFamily="49" charset="0"/>
              </a:rPr>
              <a:t> </a:t>
            </a:r>
            <a:r>
              <a:rPr lang="pt-BR" sz="700" dirty="0">
                <a:solidFill>
                  <a:srgbClr val="010001"/>
                </a:solidFill>
                <a:latin typeface="Courier New" pitchFamily="49" charset="0"/>
                <a:cs typeface="Courier New" pitchFamily="49" charset="0"/>
              </a:rPr>
              <a:t>v</a:t>
            </a:r>
            <a:r>
              <a:rPr lang="pt-BR" sz="700" dirty="0">
                <a:solidFill>
                  <a:prstClr val="black"/>
                </a:solidFill>
                <a:latin typeface="Courier New" pitchFamily="49" charset="0"/>
                <a:cs typeface="Courier New" pitchFamily="49" charset="0"/>
              </a:rPr>
              <a:t> = </a:t>
            </a:r>
            <a:r>
              <a:rPr lang="pt-BR" sz="700" dirty="0">
                <a:solidFill>
                  <a:srgbClr val="010001"/>
                </a:solidFill>
                <a:latin typeface="Courier New" pitchFamily="49" charset="0"/>
                <a:cs typeface="Courier New" pitchFamily="49" charset="0"/>
              </a:rPr>
              <a:t>r</a:t>
            </a:r>
            <a:r>
              <a:rPr lang="pt-BR" sz="700" dirty="0">
                <a:solidFill>
                  <a:prstClr val="black"/>
                </a:solidFill>
                <a:latin typeface="Courier New" pitchFamily="49" charset="0"/>
                <a:cs typeface="Courier New" pitchFamily="49" charset="0"/>
              </a:rPr>
              <a:t> / </a:t>
            </a:r>
            <a:r>
              <a:rPr lang="pt-BR" sz="700" dirty="0" smtClean="0">
                <a:solidFill>
                  <a:prstClr val="black"/>
                </a:solidFill>
                <a:latin typeface="Courier New" pitchFamily="49" charset="0"/>
                <a:cs typeface="Courier New" pitchFamily="49" charset="0"/>
              </a:rPr>
              <a:t>255.f </a:t>
            </a:r>
            <a:r>
              <a:rPr lang="pt-BR" sz="700" dirty="0">
                <a:solidFill>
                  <a:prstClr val="black"/>
                </a:solidFill>
                <a:latin typeface="Courier New" pitchFamily="49" charset="0"/>
                <a:cs typeface="Courier New" pitchFamily="49" charset="0"/>
              </a:rPr>
              <a:t>* 2.f - 1.f;</a:t>
            </a:r>
          </a:p>
          <a:p>
            <a:r>
              <a:rPr lang="en-GB" sz="700" dirty="0">
                <a:solidFill>
                  <a:prstClr val="black"/>
                </a:solidFill>
                <a:latin typeface="Courier New" pitchFamily="49" charset="0"/>
                <a:cs typeface="Courier New" pitchFamily="49" charset="0"/>
              </a:rPr>
              <a:t>	</a:t>
            </a:r>
            <a:r>
              <a:rPr lang="en-GB" sz="700" dirty="0">
                <a:solidFill>
                  <a:srgbClr val="0000FF"/>
                </a:solidFill>
                <a:latin typeface="Courier New" pitchFamily="49" charset="0"/>
                <a:cs typeface="Courier New" pitchFamily="49" charset="0"/>
              </a:rPr>
              <a:t>return</a:t>
            </a:r>
            <a:r>
              <a:rPr lang="en-GB" sz="700" dirty="0">
                <a:solidFill>
                  <a:prstClr val="black"/>
                </a:solidFill>
                <a:latin typeface="Courier New" pitchFamily="49" charset="0"/>
                <a:cs typeface="Courier New" pitchFamily="49" charset="0"/>
              </a:rPr>
              <a:t> </a:t>
            </a:r>
            <a:r>
              <a:rPr lang="en-GB" sz="700" dirty="0">
                <a:solidFill>
                  <a:srgbClr val="010001"/>
                </a:solidFill>
                <a:latin typeface="Courier New" pitchFamily="49" charset="0"/>
                <a:cs typeface="Courier New" pitchFamily="49" charset="0"/>
              </a:rPr>
              <a:t>v</a:t>
            </a:r>
            <a:r>
              <a:rPr lang="en-GB" sz="700" dirty="0">
                <a:solidFill>
                  <a:prstClr val="black"/>
                </a:solidFill>
                <a:latin typeface="Courier New" pitchFamily="49" charset="0"/>
                <a:cs typeface="Courier New" pitchFamily="49" charset="0"/>
              </a:rPr>
              <a:t>;</a:t>
            </a:r>
          </a:p>
          <a:p>
            <a:r>
              <a:rPr lang="en-GB" sz="700" dirty="0">
                <a:solidFill>
                  <a:prstClr val="black"/>
                </a:solidFill>
                <a:latin typeface="Courier New" pitchFamily="49" charset="0"/>
                <a:cs typeface="Courier New" pitchFamily="49" charset="0"/>
              </a:rPr>
              <a:t>}</a:t>
            </a:r>
          </a:p>
          <a:p>
            <a:endParaRPr lang="en-GB" sz="700" dirty="0" smtClean="0">
              <a:solidFill>
                <a:srgbClr val="010001"/>
              </a:solidFill>
              <a:latin typeface="Courier New" pitchFamily="49" charset="0"/>
              <a:cs typeface="Courier New" pitchFamily="49" charset="0"/>
            </a:endParaRPr>
          </a:p>
          <a:p>
            <a:r>
              <a:rPr lang="en-GB" sz="700" dirty="0" smtClean="0">
                <a:solidFill>
                  <a:srgbClr val="010001"/>
                </a:solidFill>
                <a:latin typeface="Courier New" pitchFamily="49" charset="0"/>
                <a:cs typeface="Courier New" pitchFamily="49" charset="0"/>
              </a:rPr>
              <a:t>float3</a:t>
            </a:r>
            <a:r>
              <a:rPr lang="en-GB" sz="700" dirty="0" smtClean="0">
                <a:solidFill>
                  <a:prstClr val="black"/>
                </a:solidFill>
                <a:latin typeface="Courier New" pitchFamily="49" charset="0"/>
                <a:cs typeface="Courier New" pitchFamily="49" charset="0"/>
              </a:rPr>
              <a:t> </a:t>
            </a:r>
            <a:r>
              <a:rPr lang="en-GB" sz="700" dirty="0" err="1" smtClean="0">
                <a:solidFill>
                  <a:srgbClr val="010001"/>
                </a:solidFill>
                <a:latin typeface="Courier New" pitchFamily="49" charset="0"/>
                <a:cs typeface="Courier New" pitchFamily="49" charset="0"/>
              </a:rPr>
              <a:t>FindMinimumQuantizationError</a:t>
            </a:r>
            <a:r>
              <a:rPr lang="en-GB" sz="700" dirty="0" smtClean="0">
                <a:solidFill>
                  <a:prstClr val="black"/>
                </a:solidFill>
                <a:latin typeface="Courier New" pitchFamily="49" charset="0"/>
                <a:cs typeface="Courier New" pitchFamily="49" charset="0"/>
              </a:rPr>
              <a:t>(</a:t>
            </a:r>
            <a:r>
              <a:rPr lang="en-GB" sz="700" dirty="0" smtClean="0">
                <a:solidFill>
                  <a:srgbClr val="010001"/>
                </a:solidFill>
                <a:latin typeface="Courier New" pitchFamily="49" charset="0"/>
                <a:cs typeface="Courier New" pitchFamily="49" charset="0"/>
              </a:rPr>
              <a:t>in</a:t>
            </a:r>
            <a:r>
              <a:rPr lang="en-GB" sz="700" dirty="0" smtClean="0">
                <a:solidFill>
                  <a:prstClr val="black"/>
                </a:solidFill>
                <a:latin typeface="Courier New" pitchFamily="49" charset="0"/>
                <a:cs typeface="Courier New" pitchFamily="49" charset="0"/>
              </a:rPr>
              <a:t> </a:t>
            </a:r>
            <a:r>
              <a:rPr lang="en-GB" sz="700" dirty="0">
                <a:solidFill>
                  <a:srgbClr val="010001"/>
                </a:solidFill>
                <a:latin typeface="Courier New" pitchFamily="49" charset="0"/>
                <a:cs typeface="Courier New" pitchFamily="49" charset="0"/>
              </a:rPr>
              <a:t>half3</a:t>
            </a:r>
            <a:r>
              <a:rPr lang="en-GB" sz="700" dirty="0">
                <a:solidFill>
                  <a:prstClr val="black"/>
                </a:solidFill>
                <a:latin typeface="Courier New" pitchFamily="49" charset="0"/>
                <a:cs typeface="Courier New" pitchFamily="49" charset="0"/>
              </a:rPr>
              <a:t> </a:t>
            </a:r>
            <a:r>
              <a:rPr lang="en-GB" sz="700" dirty="0">
                <a:solidFill>
                  <a:srgbClr val="010001"/>
                </a:solidFill>
                <a:latin typeface="Courier New" pitchFamily="49" charset="0"/>
                <a:cs typeface="Courier New" pitchFamily="49" charset="0"/>
              </a:rPr>
              <a:t>normal</a:t>
            </a:r>
            <a:r>
              <a:rPr lang="en-GB" sz="700" dirty="0">
                <a:solidFill>
                  <a:prstClr val="black"/>
                </a:solidFill>
                <a:latin typeface="Courier New" pitchFamily="49" charset="0"/>
                <a:cs typeface="Courier New" pitchFamily="49" charset="0"/>
              </a:rPr>
              <a:t>)</a:t>
            </a:r>
          </a:p>
          <a:p>
            <a:r>
              <a:rPr lang="en-GB" sz="700" dirty="0">
                <a:solidFill>
                  <a:prstClr val="black"/>
                </a:solidFill>
                <a:latin typeface="Courier New" pitchFamily="49" charset="0"/>
                <a:cs typeface="Courier New" pitchFamily="49" charset="0"/>
              </a:rPr>
              <a:t>{</a:t>
            </a:r>
          </a:p>
          <a:p>
            <a:r>
              <a:rPr lang="en-GB" sz="700" dirty="0">
                <a:solidFill>
                  <a:prstClr val="black"/>
                </a:solidFill>
                <a:latin typeface="Courier New" pitchFamily="49" charset="0"/>
                <a:cs typeface="Courier New" pitchFamily="49" charset="0"/>
              </a:rPr>
              <a:t>	</a:t>
            </a:r>
            <a:r>
              <a:rPr lang="en-GB" sz="700" dirty="0">
                <a:solidFill>
                  <a:srgbClr val="010001"/>
                </a:solidFill>
                <a:latin typeface="Courier New" pitchFamily="49" charset="0"/>
                <a:cs typeface="Courier New" pitchFamily="49" charset="0"/>
              </a:rPr>
              <a:t>normal</a:t>
            </a:r>
            <a:r>
              <a:rPr lang="en-GB" sz="700" dirty="0">
                <a:solidFill>
                  <a:prstClr val="black"/>
                </a:solidFill>
                <a:latin typeface="Courier New" pitchFamily="49" charset="0"/>
                <a:cs typeface="Courier New" pitchFamily="49" charset="0"/>
              </a:rPr>
              <a:t> /= </a:t>
            </a:r>
            <a:r>
              <a:rPr lang="en-GB" sz="700" dirty="0">
                <a:solidFill>
                  <a:srgbClr val="010001"/>
                </a:solidFill>
                <a:latin typeface="Courier New" pitchFamily="49" charset="0"/>
                <a:cs typeface="Courier New" pitchFamily="49" charset="0"/>
              </a:rPr>
              <a:t>max</a:t>
            </a:r>
            <a:r>
              <a:rPr lang="en-GB" sz="700" dirty="0">
                <a:solidFill>
                  <a:prstClr val="black"/>
                </a:solidFill>
                <a:latin typeface="Courier New" pitchFamily="49" charset="0"/>
                <a:cs typeface="Courier New" pitchFamily="49" charset="0"/>
              </a:rPr>
              <a:t>(</a:t>
            </a:r>
            <a:r>
              <a:rPr lang="en-GB" sz="700" dirty="0">
                <a:solidFill>
                  <a:srgbClr val="010001"/>
                </a:solidFill>
                <a:latin typeface="Courier New" pitchFamily="49" charset="0"/>
                <a:cs typeface="Courier New" pitchFamily="49" charset="0"/>
              </a:rPr>
              <a:t>abs</a:t>
            </a:r>
            <a:r>
              <a:rPr lang="en-GB" sz="700" dirty="0">
                <a:solidFill>
                  <a:prstClr val="black"/>
                </a:solidFill>
                <a:latin typeface="Courier New" pitchFamily="49" charset="0"/>
                <a:cs typeface="Courier New" pitchFamily="49" charset="0"/>
              </a:rPr>
              <a:t>(</a:t>
            </a:r>
            <a:r>
              <a:rPr lang="en-GB" sz="700" dirty="0" err="1">
                <a:solidFill>
                  <a:srgbClr val="010001"/>
                </a:solidFill>
                <a:latin typeface="Courier New" pitchFamily="49" charset="0"/>
                <a:cs typeface="Courier New" pitchFamily="49" charset="0"/>
              </a:rPr>
              <a:t>normal</a:t>
            </a:r>
            <a:r>
              <a:rPr lang="en-GB" sz="700" dirty="0" err="1">
                <a:solidFill>
                  <a:prstClr val="black"/>
                </a:solidFill>
                <a:latin typeface="Courier New" pitchFamily="49" charset="0"/>
                <a:cs typeface="Courier New" pitchFamily="49" charset="0"/>
              </a:rPr>
              <a:t>.</a:t>
            </a:r>
            <a:r>
              <a:rPr lang="en-GB" sz="700" dirty="0" err="1">
                <a:solidFill>
                  <a:srgbClr val="010001"/>
                </a:solidFill>
                <a:latin typeface="Courier New" pitchFamily="49" charset="0"/>
                <a:cs typeface="Courier New" pitchFamily="49" charset="0"/>
              </a:rPr>
              <a:t>x</a:t>
            </a:r>
            <a:r>
              <a:rPr lang="en-GB" sz="700" dirty="0">
                <a:solidFill>
                  <a:prstClr val="black"/>
                </a:solidFill>
                <a:latin typeface="Courier New" pitchFamily="49" charset="0"/>
                <a:cs typeface="Courier New" pitchFamily="49" charset="0"/>
              </a:rPr>
              <a:t>), </a:t>
            </a:r>
            <a:r>
              <a:rPr lang="en-GB" sz="700" dirty="0">
                <a:solidFill>
                  <a:srgbClr val="010001"/>
                </a:solidFill>
                <a:latin typeface="Courier New" pitchFamily="49" charset="0"/>
                <a:cs typeface="Courier New" pitchFamily="49" charset="0"/>
              </a:rPr>
              <a:t>max</a:t>
            </a:r>
            <a:r>
              <a:rPr lang="en-GB" sz="700" dirty="0">
                <a:solidFill>
                  <a:prstClr val="black"/>
                </a:solidFill>
                <a:latin typeface="Courier New" pitchFamily="49" charset="0"/>
                <a:cs typeface="Courier New" pitchFamily="49" charset="0"/>
              </a:rPr>
              <a:t>(</a:t>
            </a:r>
            <a:r>
              <a:rPr lang="en-GB" sz="700" dirty="0">
                <a:solidFill>
                  <a:srgbClr val="010001"/>
                </a:solidFill>
                <a:latin typeface="Courier New" pitchFamily="49" charset="0"/>
                <a:cs typeface="Courier New" pitchFamily="49" charset="0"/>
              </a:rPr>
              <a:t>abs</a:t>
            </a:r>
            <a:r>
              <a:rPr lang="en-GB" sz="700" dirty="0">
                <a:solidFill>
                  <a:prstClr val="black"/>
                </a:solidFill>
                <a:latin typeface="Courier New" pitchFamily="49" charset="0"/>
                <a:cs typeface="Courier New" pitchFamily="49" charset="0"/>
              </a:rPr>
              <a:t>(</a:t>
            </a:r>
            <a:r>
              <a:rPr lang="en-GB" sz="700" dirty="0" err="1">
                <a:solidFill>
                  <a:srgbClr val="010001"/>
                </a:solidFill>
                <a:latin typeface="Courier New" pitchFamily="49" charset="0"/>
                <a:cs typeface="Courier New" pitchFamily="49" charset="0"/>
              </a:rPr>
              <a:t>normal</a:t>
            </a:r>
            <a:r>
              <a:rPr lang="en-GB" sz="700" dirty="0" err="1">
                <a:solidFill>
                  <a:prstClr val="black"/>
                </a:solidFill>
                <a:latin typeface="Courier New" pitchFamily="49" charset="0"/>
                <a:cs typeface="Courier New" pitchFamily="49" charset="0"/>
              </a:rPr>
              <a:t>.</a:t>
            </a:r>
            <a:r>
              <a:rPr lang="en-GB" sz="700" dirty="0" err="1">
                <a:solidFill>
                  <a:srgbClr val="010001"/>
                </a:solidFill>
                <a:latin typeface="Courier New" pitchFamily="49" charset="0"/>
                <a:cs typeface="Courier New" pitchFamily="49" charset="0"/>
              </a:rPr>
              <a:t>y</a:t>
            </a:r>
            <a:r>
              <a:rPr lang="en-GB" sz="700" dirty="0">
                <a:solidFill>
                  <a:prstClr val="black"/>
                </a:solidFill>
                <a:latin typeface="Courier New" pitchFamily="49" charset="0"/>
                <a:cs typeface="Courier New" pitchFamily="49" charset="0"/>
              </a:rPr>
              <a:t>), </a:t>
            </a:r>
            <a:r>
              <a:rPr lang="en-GB" sz="700" dirty="0">
                <a:solidFill>
                  <a:srgbClr val="010001"/>
                </a:solidFill>
                <a:latin typeface="Courier New" pitchFamily="49" charset="0"/>
                <a:cs typeface="Courier New" pitchFamily="49" charset="0"/>
              </a:rPr>
              <a:t>abs</a:t>
            </a:r>
            <a:r>
              <a:rPr lang="en-GB" sz="700" dirty="0">
                <a:solidFill>
                  <a:prstClr val="black"/>
                </a:solidFill>
                <a:latin typeface="Courier New" pitchFamily="49" charset="0"/>
                <a:cs typeface="Courier New" pitchFamily="49" charset="0"/>
              </a:rPr>
              <a:t>(</a:t>
            </a:r>
            <a:r>
              <a:rPr lang="en-GB" sz="700" dirty="0" err="1">
                <a:solidFill>
                  <a:srgbClr val="010001"/>
                </a:solidFill>
                <a:latin typeface="Courier New" pitchFamily="49" charset="0"/>
                <a:cs typeface="Courier New" pitchFamily="49" charset="0"/>
              </a:rPr>
              <a:t>normal</a:t>
            </a:r>
            <a:r>
              <a:rPr lang="en-GB" sz="700" dirty="0" err="1">
                <a:solidFill>
                  <a:prstClr val="black"/>
                </a:solidFill>
                <a:latin typeface="Courier New" pitchFamily="49" charset="0"/>
                <a:cs typeface="Courier New" pitchFamily="49" charset="0"/>
              </a:rPr>
              <a:t>.</a:t>
            </a:r>
            <a:r>
              <a:rPr lang="en-GB" sz="700" dirty="0" err="1">
                <a:solidFill>
                  <a:srgbClr val="010001"/>
                </a:solidFill>
                <a:latin typeface="Courier New" pitchFamily="49" charset="0"/>
                <a:cs typeface="Courier New" pitchFamily="49" charset="0"/>
              </a:rPr>
              <a:t>z</a:t>
            </a:r>
            <a:r>
              <a:rPr lang="en-GB" sz="700" dirty="0" smtClean="0">
                <a:solidFill>
                  <a:prstClr val="black"/>
                </a:solidFill>
                <a:latin typeface="Courier New" pitchFamily="49" charset="0"/>
                <a:cs typeface="Courier New" pitchFamily="49" charset="0"/>
              </a:rPr>
              <a:t>)));</a:t>
            </a:r>
            <a:endParaRPr lang="en-GB" sz="700" dirty="0">
              <a:solidFill>
                <a:prstClr val="black"/>
              </a:solidFill>
              <a:latin typeface="Courier New" pitchFamily="49" charset="0"/>
              <a:cs typeface="Courier New" pitchFamily="49" charset="0"/>
            </a:endParaRPr>
          </a:p>
          <a:p>
            <a:r>
              <a:rPr lang="en-GB" sz="700" dirty="0">
                <a:solidFill>
                  <a:prstClr val="black"/>
                </a:solidFill>
                <a:latin typeface="Courier New" pitchFamily="49" charset="0"/>
                <a:cs typeface="Courier New" pitchFamily="49" charset="0"/>
              </a:rPr>
              <a:t>	</a:t>
            </a:r>
            <a:r>
              <a:rPr lang="en-GB" sz="700" dirty="0">
                <a:solidFill>
                  <a:srgbClr val="0000FF"/>
                </a:solidFill>
                <a:latin typeface="Courier New" pitchFamily="49" charset="0"/>
                <a:cs typeface="Courier New" pitchFamily="49" charset="0"/>
              </a:rPr>
              <a:t>float</a:t>
            </a:r>
            <a:r>
              <a:rPr lang="en-GB" sz="700" dirty="0">
                <a:solidFill>
                  <a:prstClr val="black"/>
                </a:solidFill>
                <a:latin typeface="Courier New" pitchFamily="49" charset="0"/>
                <a:cs typeface="Courier New" pitchFamily="49" charset="0"/>
              </a:rPr>
              <a:t> </a:t>
            </a:r>
            <a:r>
              <a:rPr lang="en-GB" sz="700" dirty="0" err="1">
                <a:solidFill>
                  <a:srgbClr val="010001"/>
                </a:solidFill>
                <a:latin typeface="Courier New" pitchFamily="49" charset="0"/>
                <a:cs typeface="Courier New" pitchFamily="49" charset="0"/>
              </a:rPr>
              <a:t>fMinError</a:t>
            </a:r>
            <a:r>
              <a:rPr lang="en-GB" sz="700" dirty="0">
                <a:solidFill>
                  <a:prstClr val="black"/>
                </a:solidFill>
                <a:latin typeface="Courier New" pitchFamily="49" charset="0"/>
                <a:cs typeface="Courier New" pitchFamily="49" charset="0"/>
              </a:rPr>
              <a:t> = 100000.f;</a:t>
            </a:r>
          </a:p>
          <a:p>
            <a:r>
              <a:rPr lang="en-GB" sz="700" dirty="0">
                <a:solidFill>
                  <a:prstClr val="black"/>
                </a:solidFill>
                <a:latin typeface="Courier New" pitchFamily="49" charset="0"/>
                <a:cs typeface="Courier New" pitchFamily="49" charset="0"/>
              </a:rPr>
              <a:t>	</a:t>
            </a:r>
            <a:r>
              <a:rPr lang="en-GB" sz="700" dirty="0">
                <a:solidFill>
                  <a:srgbClr val="010001"/>
                </a:solidFill>
                <a:latin typeface="Courier New" pitchFamily="49" charset="0"/>
                <a:cs typeface="Courier New" pitchFamily="49" charset="0"/>
              </a:rPr>
              <a:t>float3</a:t>
            </a:r>
            <a:r>
              <a:rPr lang="en-GB" sz="700" dirty="0">
                <a:solidFill>
                  <a:prstClr val="black"/>
                </a:solidFill>
                <a:latin typeface="Courier New" pitchFamily="49" charset="0"/>
                <a:cs typeface="Courier New" pitchFamily="49" charset="0"/>
              </a:rPr>
              <a:t> </a:t>
            </a:r>
            <a:r>
              <a:rPr lang="en-GB" sz="700" dirty="0" err="1">
                <a:solidFill>
                  <a:srgbClr val="010001"/>
                </a:solidFill>
                <a:latin typeface="Courier New" pitchFamily="49" charset="0"/>
                <a:cs typeface="Courier New" pitchFamily="49" charset="0"/>
              </a:rPr>
              <a:t>fOut</a:t>
            </a:r>
            <a:r>
              <a:rPr lang="en-GB" sz="700" dirty="0">
                <a:solidFill>
                  <a:prstClr val="black"/>
                </a:solidFill>
                <a:latin typeface="Courier New" pitchFamily="49" charset="0"/>
                <a:cs typeface="Courier New" pitchFamily="49" charset="0"/>
              </a:rPr>
              <a:t> = </a:t>
            </a:r>
            <a:r>
              <a:rPr lang="en-GB" sz="700" dirty="0">
                <a:solidFill>
                  <a:srgbClr val="010001"/>
                </a:solidFill>
                <a:latin typeface="Courier New" pitchFamily="49" charset="0"/>
                <a:cs typeface="Courier New" pitchFamily="49" charset="0"/>
              </a:rPr>
              <a:t>normal</a:t>
            </a:r>
            <a:r>
              <a:rPr lang="en-GB" sz="700" dirty="0" smtClean="0">
                <a:solidFill>
                  <a:prstClr val="black"/>
                </a:solidFill>
                <a:latin typeface="Courier New" pitchFamily="49" charset="0"/>
                <a:cs typeface="Courier New" pitchFamily="49" charset="0"/>
              </a:rPr>
              <a:t>;</a:t>
            </a:r>
            <a:endParaRPr lang="en-GB" sz="700" dirty="0">
              <a:solidFill>
                <a:prstClr val="black"/>
              </a:solidFill>
              <a:latin typeface="Courier New" pitchFamily="49" charset="0"/>
              <a:cs typeface="Courier New" pitchFamily="49" charset="0"/>
            </a:endParaRPr>
          </a:p>
          <a:p>
            <a:r>
              <a:rPr lang="en-GB" sz="700" dirty="0">
                <a:solidFill>
                  <a:prstClr val="black"/>
                </a:solidFill>
                <a:latin typeface="Courier New" pitchFamily="49" charset="0"/>
                <a:cs typeface="Courier New" pitchFamily="49" charset="0"/>
              </a:rPr>
              <a:t>	</a:t>
            </a:r>
            <a:r>
              <a:rPr lang="en-GB" sz="700" dirty="0">
                <a:solidFill>
                  <a:srgbClr val="0000FF"/>
                </a:solidFill>
                <a:latin typeface="Courier New" pitchFamily="49" charset="0"/>
                <a:cs typeface="Courier New" pitchFamily="49" charset="0"/>
              </a:rPr>
              <a:t>for</a:t>
            </a:r>
            <a:r>
              <a:rPr lang="en-GB" sz="700" dirty="0">
                <a:solidFill>
                  <a:prstClr val="black"/>
                </a:solidFill>
                <a:latin typeface="Courier New" pitchFamily="49" charset="0"/>
                <a:cs typeface="Courier New" pitchFamily="49" charset="0"/>
              </a:rPr>
              <a:t>(</a:t>
            </a:r>
            <a:r>
              <a:rPr lang="en-GB" sz="700" dirty="0">
                <a:solidFill>
                  <a:srgbClr val="0000FF"/>
                </a:solidFill>
                <a:latin typeface="Courier New" pitchFamily="49" charset="0"/>
                <a:cs typeface="Courier New" pitchFamily="49" charset="0"/>
              </a:rPr>
              <a:t>float</a:t>
            </a:r>
            <a:r>
              <a:rPr lang="en-GB" sz="700" dirty="0">
                <a:solidFill>
                  <a:prstClr val="black"/>
                </a:solidFill>
                <a:latin typeface="Courier New" pitchFamily="49" charset="0"/>
                <a:cs typeface="Courier New" pitchFamily="49" charset="0"/>
              </a:rPr>
              <a:t> </a:t>
            </a:r>
            <a:r>
              <a:rPr lang="en-GB" sz="700" dirty="0" err="1">
                <a:solidFill>
                  <a:srgbClr val="010001"/>
                </a:solidFill>
                <a:latin typeface="Courier New" pitchFamily="49" charset="0"/>
                <a:cs typeface="Courier New" pitchFamily="49" charset="0"/>
              </a:rPr>
              <a:t>nStep</a:t>
            </a:r>
            <a:r>
              <a:rPr lang="en-GB" sz="700" dirty="0">
                <a:solidFill>
                  <a:prstClr val="black"/>
                </a:solidFill>
                <a:latin typeface="Courier New" pitchFamily="49" charset="0"/>
                <a:cs typeface="Courier New" pitchFamily="49" charset="0"/>
              </a:rPr>
              <a:t> = 1.5f;</a:t>
            </a:r>
            <a:r>
              <a:rPr lang="en-GB" sz="700" dirty="0">
                <a:solidFill>
                  <a:srgbClr val="010001"/>
                </a:solidFill>
                <a:latin typeface="Courier New" pitchFamily="49" charset="0"/>
                <a:cs typeface="Courier New" pitchFamily="49" charset="0"/>
              </a:rPr>
              <a:t>nStep</a:t>
            </a:r>
            <a:r>
              <a:rPr lang="en-GB" sz="700" dirty="0">
                <a:solidFill>
                  <a:prstClr val="black"/>
                </a:solidFill>
                <a:latin typeface="Courier New" pitchFamily="49" charset="0"/>
                <a:cs typeface="Courier New" pitchFamily="49" charset="0"/>
              </a:rPr>
              <a:t> &lt;= 127.5f;++</a:t>
            </a:r>
            <a:r>
              <a:rPr lang="en-GB" sz="700" dirty="0" err="1">
                <a:solidFill>
                  <a:srgbClr val="010001"/>
                </a:solidFill>
                <a:latin typeface="Courier New" pitchFamily="49" charset="0"/>
                <a:cs typeface="Courier New" pitchFamily="49" charset="0"/>
              </a:rPr>
              <a:t>nStep</a:t>
            </a:r>
            <a:r>
              <a:rPr lang="en-GB" sz="700" dirty="0">
                <a:solidFill>
                  <a:prstClr val="black"/>
                </a:solidFill>
                <a:latin typeface="Courier New" pitchFamily="49" charset="0"/>
                <a:cs typeface="Courier New" pitchFamily="49" charset="0"/>
              </a:rPr>
              <a:t>)</a:t>
            </a:r>
          </a:p>
          <a:p>
            <a:r>
              <a:rPr lang="en-GB" sz="700" dirty="0">
                <a:solidFill>
                  <a:prstClr val="black"/>
                </a:solidFill>
                <a:latin typeface="Courier New" pitchFamily="49" charset="0"/>
                <a:cs typeface="Courier New" pitchFamily="49" charset="0"/>
              </a:rPr>
              <a:t>	{</a:t>
            </a:r>
          </a:p>
          <a:p>
            <a:r>
              <a:rPr lang="en-GB" sz="700" dirty="0">
                <a:solidFill>
                  <a:prstClr val="black"/>
                </a:solidFill>
                <a:latin typeface="Courier New" pitchFamily="49" charset="0"/>
                <a:cs typeface="Courier New" pitchFamily="49" charset="0"/>
              </a:rPr>
              <a:t>		</a:t>
            </a:r>
            <a:r>
              <a:rPr lang="en-GB" sz="700" dirty="0">
                <a:solidFill>
                  <a:srgbClr val="0000FF"/>
                </a:solidFill>
                <a:latin typeface="Courier New" pitchFamily="49" charset="0"/>
                <a:cs typeface="Courier New" pitchFamily="49" charset="0"/>
              </a:rPr>
              <a:t>float</a:t>
            </a:r>
            <a:r>
              <a:rPr lang="en-GB" sz="700" dirty="0">
                <a:solidFill>
                  <a:prstClr val="black"/>
                </a:solidFill>
                <a:latin typeface="Courier New" pitchFamily="49" charset="0"/>
                <a:cs typeface="Courier New" pitchFamily="49" charset="0"/>
              </a:rPr>
              <a:t> </a:t>
            </a:r>
            <a:r>
              <a:rPr lang="en-GB" sz="700" dirty="0">
                <a:solidFill>
                  <a:srgbClr val="010001"/>
                </a:solidFill>
                <a:latin typeface="Courier New" pitchFamily="49" charset="0"/>
                <a:cs typeface="Courier New" pitchFamily="49" charset="0"/>
              </a:rPr>
              <a:t>t</a:t>
            </a:r>
            <a:r>
              <a:rPr lang="en-GB" sz="700" dirty="0">
                <a:solidFill>
                  <a:prstClr val="black"/>
                </a:solidFill>
                <a:latin typeface="Courier New" pitchFamily="49" charset="0"/>
                <a:cs typeface="Courier New" pitchFamily="49" charset="0"/>
              </a:rPr>
              <a:t> = </a:t>
            </a:r>
            <a:r>
              <a:rPr lang="en-GB" sz="700" dirty="0" err="1">
                <a:solidFill>
                  <a:srgbClr val="010001"/>
                </a:solidFill>
                <a:latin typeface="Courier New" pitchFamily="49" charset="0"/>
                <a:cs typeface="Courier New" pitchFamily="49" charset="0"/>
              </a:rPr>
              <a:t>nStep</a:t>
            </a:r>
            <a:r>
              <a:rPr lang="en-GB" sz="700" dirty="0">
                <a:solidFill>
                  <a:prstClr val="black"/>
                </a:solidFill>
                <a:latin typeface="Courier New" pitchFamily="49" charset="0"/>
                <a:cs typeface="Courier New" pitchFamily="49" charset="0"/>
              </a:rPr>
              <a:t> / 127.5f;</a:t>
            </a:r>
          </a:p>
          <a:p>
            <a:endParaRPr lang="en-GB" sz="700" dirty="0">
              <a:solidFill>
                <a:prstClr val="black"/>
              </a:solidFill>
              <a:latin typeface="Courier New" pitchFamily="49" charset="0"/>
              <a:cs typeface="Courier New" pitchFamily="49" charset="0"/>
            </a:endParaRPr>
          </a:p>
          <a:p>
            <a:r>
              <a:rPr lang="en-GB" sz="700" dirty="0">
                <a:solidFill>
                  <a:prstClr val="black"/>
                </a:solidFill>
                <a:latin typeface="Courier New" pitchFamily="49" charset="0"/>
                <a:cs typeface="Courier New" pitchFamily="49" charset="0"/>
              </a:rPr>
              <a:t>		</a:t>
            </a:r>
            <a:r>
              <a:rPr lang="en-GB" sz="700" dirty="0">
                <a:solidFill>
                  <a:srgbClr val="008000"/>
                </a:solidFill>
                <a:latin typeface="Courier New" pitchFamily="49" charset="0"/>
                <a:cs typeface="Courier New" pitchFamily="49" charset="0"/>
              </a:rPr>
              <a:t>// compute the probe</a:t>
            </a:r>
          </a:p>
          <a:p>
            <a:r>
              <a:rPr lang="en-GB" sz="700" dirty="0">
                <a:solidFill>
                  <a:prstClr val="black"/>
                </a:solidFill>
                <a:latin typeface="Courier New" pitchFamily="49" charset="0"/>
                <a:cs typeface="Courier New" pitchFamily="49" charset="0"/>
              </a:rPr>
              <a:t>		</a:t>
            </a:r>
            <a:r>
              <a:rPr lang="en-GB" sz="700" dirty="0">
                <a:solidFill>
                  <a:srgbClr val="010001"/>
                </a:solidFill>
                <a:latin typeface="Courier New" pitchFamily="49" charset="0"/>
                <a:cs typeface="Courier New" pitchFamily="49" charset="0"/>
              </a:rPr>
              <a:t>float3</a:t>
            </a:r>
            <a:r>
              <a:rPr lang="en-GB" sz="700" dirty="0">
                <a:solidFill>
                  <a:prstClr val="black"/>
                </a:solidFill>
                <a:latin typeface="Courier New" pitchFamily="49" charset="0"/>
                <a:cs typeface="Courier New" pitchFamily="49" charset="0"/>
              </a:rPr>
              <a:t> </a:t>
            </a:r>
            <a:r>
              <a:rPr lang="en-GB" sz="700" dirty="0" err="1">
                <a:solidFill>
                  <a:srgbClr val="010001"/>
                </a:solidFill>
                <a:latin typeface="Courier New" pitchFamily="49" charset="0"/>
                <a:cs typeface="Courier New" pitchFamily="49" charset="0"/>
              </a:rPr>
              <a:t>vP</a:t>
            </a:r>
            <a:r>
              <a:rPr lang="en-GB" sz="700" dirty="0">
                <a:solidFill>
                  <a:prstClr val="black"/>
                </a:solidFill>
                <a:latin typeface="Courier New" pitchFamily="49" charset="0"/>
                <a:cs typeface="Courier New" pitchFamily="49" charset="0"/>
              </a:rPr>
              <a:t> = </a:t>
            </a:r>
            <a:r>
              <a:rPr lang="en-GB" sz="700" dirty="0">
                <a:solidFill>
                  <a:srgbClr val="010001"/>
                </a:solidFill>
                <a:latin typeface="Courier New" pitchFamily="49" charset="0"/>
                <a:cs typeface="Courier New" pitchFamily="49" charset="0"/>
              </a:rPr>
              <a:t>normal</a:t>
            </a:r>
            <a:r>
              <a:rPr lang="en-GB" sz="700" dirty="0">
                <a:solidFill>
                  <a:prstClr val="black"/>
                </a:solidFill>
                <a:latin typeface="Courier New" pitchFamily="49" charset="0"/>
                <a:cs typeface="Courier New" pitchFamily="49" charset="0"/>
              </a:rPr>
              <a:t> * </a:t>
            </a:r>
            <a:r>
              <a:rPr lang="en-GB" sz="700" dirty="0">
                <a:solidFill>
                  <a:srgbClr val="010001"/>
                </a:solidFill>
                <a:latin typeface="Courier New" pitchFamily="49" charset="0"/>
                <a:cs typeface="Courier New" pitchFamily="49" charset="0"/>
              </a:rPr>
              <a:t>t</a:t>
            </a:r>
            <a:r>
              <a:rPr lang="en-GB" sz="700" dirty="0">
                <a:solidFill>
                  <a:prstClr val="black"/>
                </a:solidFill>
                <a:latin typeface="Courier New" pitchFamily="49" charset="0"/>
                <a:cs typeface="Courier New" pitchFamily="49" charset="0"/>
              </a:rPr>
              <a:t>;</a:t>
            </a:r>
          </a:p>
          <a:p>
            <a:endParaRPr lang="en-GB" sz="700" dirty="0">
              <a:solidFill>
                <a:prstClr val="black"/>
              </a:solidFill>
              <a:latin typeface="Courier New" pitchFamily="49" charset="0"/>
              <a:cs typeface="Courier New" pitchFamily="49" charset="0"/>
            </a:endParaRPr>
          </a:p>
          <a:p>
            <a:r>
              <a:rPr lang="en-GB" sz="700" dirty="0">
                <a:solidFill>
                  <a:prstClr val="black"/>
                </a:solidFill>
                <a:latin typeface="Courier New" pitchFamily="49" charset="0"/>
                <a:cs typeface="Courier New" pitchFamily="49" charset="0"/>
              </a:rPr>
              <a:t>		</a:t>
            </a:r>
            <a:r>
              <a:rPr lang="en-GB" sz="700" dirty="0">
                <a:solidFill>
                  <a:srgbClr val="008000"/>
                </a:solidFill>
                <a:latin typeface="Courier New" pitchFamily="49" charset="0"/>
                <a:cs typeface="Courier New" pitchFamily="49" charset="0"/>
              </a:rPr>
              <a:t>// quantize the probe</a:t>
            </a:r>
          </a:p>
          <a:p>
            <a:r>
              <a:rPr lang="en-GB" sz="700" dirty="0">
                <a:solidFill>
                  <a:prstClr val="black"/>
                </a:solidFill>
                <a:latin typeface="Courier New" pitchFamily="49" charset="0"/>
                <a:cs typeface="Courier New" pitchFamily="49" charset="0"/>
              </a:rPr>
              <a:t>		</a:t>
            </a:r>
            <a:r>
              <a:rPr lang="en-GB" sz="700" dirty="0">
                <a:solidFill>
                  <a:srgbClr val="010001"/>
                </a:solidFill>
                <a:latin typeface="Courier New" pitchFamily="49" charset="0"/>
                <a:cs typeface="Courier New" pitchFamily="49" charset="0"/>
              </a:rPr>
              <a:t>float3</a:t>
            </a:r>
            <a:r>
              <a:rPr lang="en-GB" sz="700" dirty="0">
                <a:solidFill>
                  <a:prstClr val="black"/>
                </a:solidFill>
                <a:latin typeface="Courier New" pitchFamily="49" charset="0"/>
                <a:cs typeface="Courier New" pitchFamily="49" charset="0"/>
              </a:rPr>
              <a:t> </a:t>
            </a:r>
            <a:r>
              <a:rPr lang="en-GB" sz="700" dirty="0" err="1">
                <a:solidFill>
                  <a:srgbClr val="010001"/>
                </a:solidFill>
                <a:latin typeface="Courier New" pitchFamily="49" charset="0"/>
                <a:cs typeface="Courier New" pitchFamily="49" charset="0"/>
              </a:rPr>
              <a:t>vQuantizedP</a:t>
            </a:r>
            <a:r>
              <a:rPr lang="en-GB" sz="700" dirty="0">
                <a:solidFill>
                  <a:prstClr val="black"/>
                </a:solidFill>
                <a:latin typeface="Courier New" pitchFamily="49" charset="0"/>
                <a:cs typeface="Courier New" pitchFamily="49" charset="0"/>
              </a:rPr>
              <a:t> = </a:t>
            </a:r>
            <a:r>
              <a:rPr lang="en-GB" sz="700" dirty="0">
                <a:solidFill>
                  <a:srgbClr val="010001"/>
                </a:solidFill>
                <a:latin typeface="Courier New" pitchFamily="49" charset="0"/>
                <a:cs typeface="Courier New" pitchFamily="49" charset="0"/>
              </a:rPr>
              <a:t>float3</a:t>
            </a:r>
            <a:r>
              <a:rPr lang="en-GB" sz="700" dirty="0">
                <a:solidFill>
                  <a:prstClr val="black"/>
                </a:solidFill>
                <a:latin typeface="Courier New" pitchFamily="49" charset="0"/>
                <a:cs typeface="Courier New" pitchFamily="49" charset="0"/>
              </a:rPr>
              <a:t>(</a:t>
            </a:r>
            <a:r>
              <a:rPr lang="en-GB" sz="700" dirty="0">
                <a:solidFill>
                  <a:srgbClr val="010001"/>
                </a:solidFill>
                <a:latin typeface="Courier New" pitchFamily="49" charset="0"/>
                <a:cs typeface="Courier New" pitchFamily="49" charset="0"/>
              </a:rPr>
              <a:t>quantize255</a:t>
            </a:r>
            <a:r>
              <a:rPr lang="en-GB" sz="700" dirty="0">
                <a:solidFill>
                  <a:prstClr val="black"/>
                </a:solidFill>
                <a:latin typeface="Courier New" pitchFamily="49" charset="0"/>
                <a:cs typeface="Courier New" pitchFamily="49" charset="0"/>
              </a:rPr>
              <a:t>(</a:t>
            </a:r>
            <a:r>
              <a:rPr lang="en-GB" sz="700" dirty="0" err="1">
                <a:solidFill>
                  <a:srgbClr val="010001"/>
                </a:solidFill>
                <a:latin typeface="Courier New" pitchFamily="49" charset="0"/>
                <a:cs typeface="Courier New" pitchFamily="49" charset="0"/>
              </a:rPr>
              <a:t>vP</a:t>
            </a:r>
            <a:r>
              <a:rPr lang="en-GB" sz="700" dirty="0" err="1">
                <a:solidFill>
                  <a:prstClr val="black"/>
                </a:solidFill>
                <a:latin typeface="Courier New" pitchFamily="49" charset="0"/>
                <a:cs typeface="Courier New" pitchFamily="49" charset="0"/>
              </a:rPr>
              <a:t>.</a:t>
            </a:r>
            <a:r>
              <a:rPr lang="en-GB" sz="700" dirty="0" err="1">
                <a:solidFill>
                  <a:srgbClr val="010001"/>
                </a:solidFill>
                <a:latin typeface="Courier New" pitchFamily="49" charset="0"/>
                <a:cs typeface="Courier New" pitchFamily="49" charset="0"/>
              </a:rPr>
              <a:t>x</a:t>
            </a:r>
            <a:r>
              <a:rPr lang="en-GB" sz="700" dirty="0">
                <a:solidFill>
                  <a:prstClr val="black"/>
                </a:solidFill>
                <a:latin typeface="Courier New" pitchFamily="49" charset="0"/>
                <a:cs typeface="Courier New" pitchFamily="49" charset="0"/>
              </a:rPr>
              <a:t>), </a:t>
            </a:r>
            <a:r>
              <a:rPr lang="en-GB" sz="700" dirty="0">
                <a:solidFill>
                  <a:srgbClr val="010001"/>
                </a:solidFill>
                <a:latin typeface="Courier New" pitchFamily="49" charset="0"/>
                <a:cs typeface="Courier New" pitchFamily="49" charset="0"/>
              </a:rPr>
              <a:t>quantize255</a:t>
            </a:r>
            <a:r>
              <a:rPr lang="en-GB" sz="700" dirty="0">
                <a:solidFill>
                  <a:prstClr val="black"/>
                </a:solidFill>
                <a:latin typeface="Courier New" pitchFamily="49" charset="0"/>
                <a:cs typeface="Courier New" pitchFamily="49" charset="0"/>
              </a:rPr>
              <a:t>(</a:t>
            </a:r>
            <a:r>
              <a:rPr lang="en-GB" sz="700" dirty="0" err="1">
                <a:solidFill>
                  <a:srgbClr val="010001"/>
                </a:solidFill>
                <a:latin typeface="Courier New" pitchFamily="49" charset="0"/>
                <a:cs typeface="Courier New" pitchFamily="49" charset="0"/>
              </a:rPr>
              <a:t>vP</a:t>
            </a:r>
            <a:r>
              <a:rPr lang="en-GB" sz="700" dirty="0" err="1">
                <a:solidFill>
                  <a:prstClr val="black"/>
                </a:solidFill>
                <a:latin typeface="Courier New" pitchFamily="49" charset="0"/>
                <a:cs typeface="Courier New" pitchFamily="49" charset="0"/>
              </a:rPr>
              <a:t>.</a:t>
            </a:r>
            <a:r>
              <a:rPr lang="en-GB" sz="700" dirty="0" err="1">
                <a:solidFill>
                  <a:srgbClr val="010001"/>
                </a:solidFill>
                <a:latin typeface="Courier New" pitchFamily="49" charset="0"/>
                <a:cs typeface="Courier New" pitchFamily="49" charset="0"/>
              </a:rPr>
              <a:t>y</a:t>
            </a:r>
            <a:r>
              <a:rPr lang="en-GB" sz="700" dirty="0">
                <a:solidFill>
                  <a:prstClr val="black"/>
                </a:solidFill>
                <a:latin typeface="Courier New" pitchFamily="49" charset="0"/>
                <a:cs typeface="Courier New" pitchFamily="49" charset="0"/>
              </a:rPr>
              <a:t>), </a:t>
            </a:r>
            <a:r>
              <a:rPr lang="en-GB" sz="700" dirty="0">
                <a:solidFill>
                  <a:srgbClr val="010001"/>
                </a:solidFill>
                <a:latin typeface="Courier New" pitchFamily="49" charset="0"/>
                <a:cs typeface="Courier New" pitchFamily="49" charset="0"/>
              </a:rPr>
              <a:t>quantize255</a:t>
            </a:r>
            <a:r>
              <a:rPr lang="en-GB" sz="700" dirty="0">
                <a:solidFill>
                  <a:prstClr val="black"/>
                </a:solidFill>
                <a:latin typeface="Courier New" pitchFamily="49" charset="0"/>
                <a:cs typeface="Courier New" pitchFamily="49" charset="0"/>
              </a:rPr>
              <a:t>(</a:t>
            </a:r>
            <a:r>
              <a:rPr lang="en-GB" sz="700" dirty="0" err="1">
                <a:solidFill>
                  <a:srgbClr val="010001"/>
                </a:solidFill>
                <a:latin typeface="Courier New" pitchFamily="49" charset="0"/>
                <a:cs typeface="Courier New" pitchFamily="49" charset="0"/>
              </a:rPr>
              <a:t>vP</a:t>
            </a:r>
            <a:r>
              <a:rPr lang="en-GB" sz="700" dirty="0" err="1">
                <a:solidFill>
                  <a:prstClr val="black"/>
                </a:solidFill>
                <a:latin typeface="Courier New" pitchFamily="49" charset="0"/>
                <a:cs typeface="Courier New" pitchFamily="49" charset="0"/>
              </a:rPr>
              <a:t>.</a:t>
            </a:r>
            <a:r>
              <a:rPr lang="en-GB" sz="700" dirty="0" err="1">
                <a:solidFill>
                  <a:srgbClr val="010001"/>
                </a:solidFill>
                <a:latin typeface="Courier New" pitchFamily="49" charset="0"/>
                <a:cs typeface="Courier New" pitchFamily="49" charset="0"/>
              </a:rPr>
              <a:t>z</a:t>
            </a:r>
            <a:r>
              <a:rPr lang="en-GB" sz="700" dirty="0">
                <a:solidFill>
                  <a:prstClr val="black"/>
                </a:solidFill>
                <a:latin typeface="Courier New" pitchFamily="49" charset="0"/>
                <a:cs typeface="Courier New" pitchFamily="49" charset="0"/>
              </a:rPr>
              <a:t>));</a:t>
            </a:r>
          </a:p>
          <a:p>
            <a:endParaRPr lang="en-GB" sz="700" dirty="0">
              <a:solidFill>
                <a:prstClr val="black"/>
              </a:solidFill>
              <a:latin typeface="Courier New" pitchFamily="49" charset="0"/>
              <a:cs typeface="Courier New" pitchFamily="49" charset="0"/>
            </a:endParaRPr>
          </a:p>
          <a:p>
            <a:r>
              <a:rPr lang="en-US" sz="700" dirty="0">
                <a:solidFill>
                  <a:prstClr val="black"/>
                </a:solidFill>
                <a:latin typeface="Courier New" pitchFamily="49" charset="0"/>
                <a:cs typeface="Courier New" pitchFamily="49" charset="0"/>
              </a:rPr>
              <a:t>		</a:t>
            </a:r>
            <a:r>
              <a:rPr lang="en-US" sz="700" dirty="0">
                <a:solidFill>
                  <a:srgbClr val="008000"/>
                </a:solidFill>
                <a:latin typeface="Courier New" pitchFamily="49" charset="0"/>
                <a:cs typeface="Courier New" pitchFamily="49" charset="0"/>
              </a:rPr>
              <a:t>// error computation for the probe</a:t>
            </a:r>
          </a:p>
          <a:p>
            <a:r>
              <a:rPr lang="en-GB" sz="700" dirty="0">
                <a:solidFill>
                  <a:prstClr val="black"/>
                </a:solidFill>
                <a:latin typeface="Courier New" pitchFamily="49" charset="0"/>
                <a:cs typeface="Courier New" pitchFamily="49" charset="0"/>
              </a:rPr>
              <a:t>		</a:t>
            </a:r>
            <a:r>
              <a:rPr lang="en-GB" sz="700" dirty="0">
                <a:solidFill>
                  <a:srgbClr val="010001"/>
                </a:solidFill>
                <a:latin typeface="Courier New" pitchFamily="49" charset="0"/>
                <a:cs typeface="Courier New" pitchFamily="49" charset="0"/>
              </a:rPr>
              <a:t>float3</a:t>
            </a:r>
            <a:r>
              <a:rPr lang="en-GB" sz="700" dirty="0">
                <a:solidFill>
                  <a:prstClr val="black"/>
                </a:solidFill>
                <a:latin typeface="Courier New" pitchFamily="49" charset="0"/>
                <a:cs typeface="Courier New" pitchFamily="49" charset="0"/>
              </a:rPr>
              <a:t> </a:t>
            </a:r>
            <a:r>
              <a:rPr lang="en-GB" sz="700" dirty="0" err="1">
                <a:solidFill>
                  <a:srgbClr val="010001"/>
                </a:solidFill>
                <a:latin typeface="Courier New" pitchFamily="49" charset="0"/>
                <a:cs typeface="Courier New" pitchFamily="49" charset="0"/>
              </a:rPr>
              <a:t>vDiff</a:t>
            </a:r>
            <a:r>
              <a:rPr lang="en-GB" sz="700" dirty="0">
                <a:solidFill>
                  <a:prstClr val="black"/>
                </a:solidFill>
                <a:latin typeface="Courier New" pitchFamily="49" charset="0"/>
                <a:cs typeface="Courier New" pitchFamily="49" charset="0"/>
              </a:rPr>
              <a:t> = (</a:t>
            </a:r>
            <a:r>
              <a:rPr lang="en-GB" sz="700" dirty="0" err="1">
                <a:solidFill>
                  <a:srgbClr val="010001"/>
                </a:solidFill>
                <a:latin typeface="Courier New" pitchFamily="49" charset="0"/>
                <a:cs typeface="Courier New" pitchFamily="49" charset="0"/>
              </a:rPr>
              <a:t>vQuantizedP</a:t>
            </a:r>
            <a:r>
              <a:rPr lang="en-GB" sz="700" dirty="0">
                <a:solidFill>
                  <a:prstClr val="black"/>
                </a:solidFill>
                <a:latin typeface="Courier New" pitchFamily="49" charset="0"/>
                <a:cs typeface="Courier New" pitchFamily="49" charset="0"/>
              </a:rPr>
              <a:t> - </a:t>
            </a:r>
            <a:r>
              <a:rPr lang="en-GB" sz="700" dirty="0" err="1">
                <a:solidFill>
                  <a:srgbClr val="010001"/>
                </a:solidFill>
                <a:latin typeface="Courier New" pitchFamily="49" charset="0"/>
                <a:cs typeface="Courier New" pitchFamily="49" charset="0"/>
              </a:rPr>
              <a:t>vP</a:t>
            </a:r>
            <a:r>
              <a:rPr lang="en-GB" sz="700" dirty="0">
                <a:solidFill>
                  <a:prstClr val="black"/>
                </a:solidFill>
                <a:latin typeface="Courier New" pitchFamily="49" charset="0"/>
                <a:cs typeface="Courier New" pitchFamily="49" charset="0"/>
              </a:rPr>
              <a:t>) / </a:t>
            </a:r>
            <a:r>
              <a:rPr lang="en-GB" sz="700" dirty="0">
                <a:solidFill>
                  <a:srgbClr val="010001"/>
                </a:solidFill>
                <a:latin typeface="Courier New" pitchFamily="49" charset="0"/>
                <a:cs typeface="Courier New" pitchFamily="49" charset="0"/>
              </a:rPr>
              <a:t>t</a:t>
            </a:r>
            <a:r>
              <a:rPr lang="en-GB" sz="700" dirty="0">
                <a:solidFill>
                  <a:prstClr val="black"/>
                </a:solidFill>
                <a:latin typeface="Courier New" pitchFamily="49" charset="0"/>
                <a:cs typeface="Courier New" pitchFamily="49" charset="0"/>
              </a:rPr>
              <a:t>;</a:t>
            </a:r>
          </a:p>
          <a:p>
            <a:r>
              <a:rPr lang="en-GB" sz="700" dirty="0">
                <a:solidFill>
                  <a:prstClr val="black"/>
                </a:solidFill>
                <a:latin typeface="Courier New" pitchFamily="49" charset="0"/>
                <a:cs typeface="Courier New" pitchFamily="49" charset="0"/>
              </a:rPr>
              <a:t>		</a:t>
            </a:r>
            <a:r>
              <a:rPr lang="en-GB" sz="700" dirty="0">
                <a:solidFill>
                  <a:srgbClr val="0000FF"/>
                </a:solidFill>
                <a:latin typeface="Courier New" pitchFamily="49" charset="0"/>
                <a:cs typeface="Courier New" pitchFamily="49" charset="0"/>
              </a:rPr>
              <a:t>float</a:t>
            </a:r>
            <a:r>
              <a:rPr lang="en-GB" sz="700" dirty="0">
                <a:solidFill>
                  <a:prstClr val="black"/>
                </a:solidFill>
                <a:latin typeface="Courier New" pitchFamily="49" charset="0"/>
                <a:cs typeface="Courier New" pitchFamily="49" charset="0"/>
              </a:rPr>
              <a:t> </a:t>
            </a:r>
            <a:r>
              <a:rPr lang="en-GB" sz="700" dirty="0" err="1">
                <a:solidFill>
                  <a:srgbClr val="010001"/>
                </a:solidFill>
                <a:latin typeface="Courier New" pitchFamily="49" charset="0"/>
                <a:cs typeface="Courier New" pitchFamily="49" charset="0"/>
              </a:rPr>
              <a:t>fError</a:t>
            </a:r>
            <a:r>
              <a:rPr lang="en-GB" sz="700" dirty="0">
                <a:solidFill>
                  <a:prstClr val="black"/>
                </a:solidFill>
                <a:latin typeface="Courier New" pitchFamily="49" charset="0"/>
                <a:cs typeface="Courier New" pitchFamily="49" charset="0"/>
              </a:rPr>
              <a:t> = </a:t>
            </a:r>
            <a:r>
              <a:rPr lang="en-GB" sz="700" dirty="0">
                <a:solidFill>
                  <a:srgbClr val="010001"/>
                </a:solidFill>
                <a:latin typeface="Courier New" pitchFamily="49" charset="0"/>
                <a:cs typeface="Courier New" pitchFamily="49" charset="0"/>
              </a:rPr>
              <a:t>max</a:t>
            </a:r>
            <a:r>
              <a:rPr lang="en-GB" sz="700" dirty="0">
                <a:solidFill>
                  <a:prstClr val="black"/>
                </a:solidFill>
                <a:latin typeface="Courier New" pitchFamily="49" charset="0"/>
                <a:cs typeface="Courier New" pitchFamily="49" charset="0"/>
              </a:rPr>
              <a:t>(</a:t>
            </a:r>
            <a:r>
              <a:rPr lang="en-GB" sz="700" dirty="0">
                <a:solidFill>
                  <a:srgbClr val="010001"/>
                </a:solidFill>
                <a:latin typeface="Courier New" pitchFamily="49" charset="0"/>
                <a:cs typeface="Courier New" pitchFamily="49" charset="0"/>
              </a:rPr>
              <a:t>abs</a:t>
            </a:r>
            <a:r>
              <a:rPr lang="en-GB" sz="700" dirty="0">
                <a:solidFill>
                  <a:prstClr val="black"/>
                </a:solidFill>
                <a:latin typeface="Courier New" pitchFamily="49" charset="0"/>
                <a:cs typeface="Courier New" pitchFamily="49" charset="0"/>
              </a:rPr>
              <a:t>(</a:t>
            </a:r>
            <a:r>
              <a:rPr lang="en-GB" sz="700" dirty="0" err="1">
                <a:solidFill>
                  <a:srgbClr val="010001"/>
                </a:solidFill>
                <a:latin typeface="Courier New" pitchFamily="49" charset="0"/>
                <a:cs typeface="Courier New" pitchFamily="49" charset="0"/>
              </a:rPr>
              <a:t>vDiff</a:t>
            </a:r>
            <a:r>
              <a:rPr lang="en-GB" sz="700" dirty="0" err="1">
                <a:solidFill>
                  <a:prstClr val="black"/>
                </a:solidFill>
                <a:latin typeface="Courier New" pitchFamily="49" charset="0"/>
                <a:cs typeface="Courier New" pitchFamily="49" charset="0"/>
              </a:rPr>
              <a:t>.</a:t>
            </a:r>
            <a:r>
              <a:rPr lang="en-GB" sz="700" dirty="0" err="1">
                <a:solidFill>
                  <a:srgbClr val="010001"/>
                </a:solidFill>
                <a:latin typeface="Courier New" pitchFamily="49" charset="0"/>
                <a:cs typeface="Courier New" pitchFamily="49" charset="0"/>
              </a:rPr>
              <a:t>x</a:t>
            </a:r>
            <a:r>
              <a:rPr lang="en-GB" sz="700" dirty="0">
                <a:solidFill>
                  <a:prstClr val="black"/>
                </a:solidFill>
                <a:latin typeface="Courier New" pitchFamily="49" charset="0"/>
                <a:cs typeface="Courier New" pitchFamily="49" charset="0"/>
              </a:rPr>
              <a:t>), </a:t>
            </a:r>
            <a:r>
              <a:rPr lang="en-GB" sz="700" dirty="0">
                <a:solidFill>
                  <a:srgbClr val="010001"/>
                </a:solidFill>
                <a:latin typeface="Courier New" pitchFamily="49" charset="0"/>
                <a:cs typeface="Courier New" pitchFamily="49" charset="0"/>
              </a:rPr>
              <a:t>max</a:t>
            </a:r>
            <a:r>
              <a:rPr lang="en-GB" sz="700" dirty="0">
                <a:solidFill>
                  <a:prstClr val="black"/>
                </a:solidFill>
                <a:latin typeface="Courier New" pitchFamily="49" charset="0"/>
                <a:cs typeface="Courier New" pitchFamily="49" charset="0"/>
              </a:rPr>
              <a:t>(</a:t>
            </a:r>
            <a:r>
              <a:rPr lang="en-GB" sz="700" dirty="0">
                <a:solidFill>
                  <a:srgbClr val="010001"/>
                </a:solidFill>
                <a:latin typeface="Courier New" pitchFamily="49" charset="0"/>
                <a:cs typeface="Courier New" pitchFamily="49" charset="0"/>
              </a:rPr>
              <a:t>abs</a:t>
            </a:r>
            <a:r>
              <a:rPr lang="en-GB" sz="700" dirty="0">
                <a:solidFill>
                  <a:prstClr val="black"/>
                </a:solidFill>
                <a:latin typeface="Courier New" pitchFamily="49" charset="0"/>
                <a:cs typeface="Courier New" pitchFamily="49" charset="0"/>
              </a:rPr>
              <a:t>(</a:t>
            </a:r>
            <a:r>
              <a:rPr lang="en-GB" sz="700" dirty="0" err="1">
                <a:solidFill>
                  <a:srgbClr val="010001"/>
                </a:solidFill>
                <a:latin typeface="Courier New" pitchFamily="49" charset="0"/>
                <a:cs typeface="Courier New" pitchFamily="49" charset="0"/>
              </a:rPr>
              <a:t>vDiff</a:t>
            </a:r>
            <a:r>
              <a:rPr lang="en-GB" sz="700" dirty="0" err="1">
                <a:solidFill>
                  <a:prstClr val="black"/>
                </a:solidFill>
                <a:latin typeface="Courier New" pitchFamily="49" charset="0"/>
                <a:cs typeface="Courier New" pitchFamily="49" charset="0"/>
              </a:rPr>
              <a:t>.</a:t>
            </a:r>
            <a:r>
              <a:rPr lang="en-GB" sz="700" dirty="0" err="1">
                <a:solidFill>
                  <a:srgbClr val="010001"/>
                </a:solidFill>
                <a:latin typeface="Courier New" pitchFamily="49" charset="0"/>
                <a:cs typeface="Courier New" pitchFamily="49" charset="0"/>
              </a:rPr>
              <a:t>y</a:t>
            </a:r>
            <a:r>
              <a:rPr lang="en-GB" sz="700" dirty="0">
                <a:solidFill>
                  <a:prstClr val="black"/>
                </a:solidFill>
                <a:latin typeface="Courier New" pitchFamily="49" charset="0"/>
                <a:cs typeface="Courier New" pitchFamily="49" charset="0"/>
              </a:rPr>
              <a:t>), </a:t>
            </a:r>
            <a:r>
              <a:rPr lang="en-GB" sz="700" dirty="0">
                <a:solidFill>
                  <a:srgbClr val="010001"/>
                </a:solidFill>
                <a:latin typeface="Courier New" pitchFamily="49" charset="0"/>
                <a:cs typeface="Courier New" pitchFamily="49" charset="0"/>
              </a:rPr>
              <a:t>abs</a:t>
            </a:r>
            <a:r>
              <a:rPr lang="en-GB" sz="700" dirty="0">
                <a:solidFill>
                  <a:prstClr val="black"/>
                </a:solidFill>
                <a:latin typeface="Courier New" pitchFamily="49" charset="0"/>
                <a:cs typeface="Courier New" pitchFamily="49" charset="0"/>
              </a:rPr>
              <a:t>(</a:t>
            </a:r>
            <a:r>
              <a:rPr lang="en-GB" sz="700" dirty="0" err="1">
                <a:solidFill>
                  <a:srgbClr val="010001"/>
                </a:solidFill>
                <a:latin typeface="Courier New" pitchFamily="49" charset="0"/>
                <a:cs typeface="Courier New" pitchFamily="49" charset="0"/>
              </a:rPr>
              <a:t>vDiff</a:t>
            </a:r>
            <a:r>
              <a:rPr lang="en-GB" sz="700" dirty="0" err="1">
                <a:solidFill>
                  <a:prstClr val="black"/>
                </a:solidFill>
                <a:latin typeface="Courier New" pitchFamily="49" charset="0"/>
                <a:cs typeface="Courier New" pitchFamily="49" charset="0"/>
              </a:rPr>
              <a:t>.</a:t>
            </a:r>
            <a:r>
              <a:rPr lang="en-GB" sz="700" dirty="0" err="1">
                <a:solidFill>
                  <a:srgbClr val="010001"/>
                </a:solidFill>
                <a:latin typeface="Courier New" pitchFamily="49" charset="0"/>
                <a:cs typeface="Courier New" pitchFamily="49" charset="0"/>
              </a:rPr>
              <a:t>z</a:t>
            </a:r>
            <a:r>
              <a:rPr lang="en-GB" sz="700" dirty="0">
                <a:solidFill>
                  <a:prstClr val="black"/>
                </a:solidFill>
                <a:latin typeface="Courier New" pitchFamily="49" charset="0"/>
                <a:cs typeface="Courier New" pitchFamily="49" charset="0"/>
              </a:rPr>
              <a:t>)));</a:t>
            </a:r>
          </a:p>
          <a:p>
            <a:endParaRPr lang="en-GB" sz="700" dirty="0">
              <a:solidFill>
                <a:prstClr val="black"/>
              </a:solidFill>
              <a:latin typeface="Courier New" pitchFamily="49" charset="0"/>
              <a:cs typeface="Courier New" pitchFamily="49" charset="0"/>
            </a:endParaRPr>
          </a:p>
          <a:p>
            <a:r>
              <a:rPr lang="en-GB" sz="700" dirty="0">
                <a:solidFill>
                  <a:prstClr val="black"/>
                </a:solidFill>
                <a:latin typeface="Courier New" pitchFamily="49" charset="0"/>
                <a:cs typeface="Courier New" pitchFamily="49" charset="0"/>
              </a:rPr>
              <a:t>		</a:t>
            </a:r>
            <a:r>
              <a:rPr lang="en-GB" sz="700" dirty="0">
                <a:solidFill>
                  <a:srgbClr val="008000"/>
                </a:solidFill>
                <a:latin typeface="Courier New" pitchFamily="49" charset="0"/>
                <a:cs typeface="Courier New" pitchFamily="49" charset="0"/>
              </a:rPr>
              <a:t>// find the minimum</a:t>
            </a:r>
          </a:p>
          <a:p>
            <a:r>
              <a:rPr lang="en-GB" sz="700" dirty="0">
                <a:solidFill>
                  <a:prstClr val="black"/>
                </a:solidFill>
                <a:latin typeface="Courier New" pitchFamily="49" charset="0"/>
                <a:cs typeface="Courier New" pitchFamily="49" charset="0"/>
              </a:rPr>
              <a:t>		</a:t>
            </a:r>
            <a:r>
              <a:rPr lang="en-GB" sz="700" dirty="0">
                <a:solidFill>
                  <a:srgbClr val="0000FF"/>
                </a:solidFill>
                <a:latin typeface="Courier New" pitchFamily="49" charset="0"/>
                <a:cs typeface="Courier New" pitchFamily="49" charset="0"/>
              </a:rPr>
              <a:t>if</a:t>
            </a:r>
            <a:r>
              <a:rPr lang="en-GB" sz="700" dirty="0">
                <a:solidFill>
                  <a:prstClr val="black"/>
                </a:solidFill>
                <a:latin typeface="Courier New" pitchFamily="49" charset="0"/>
                <a:cs typeface="Courier New" pitchFamily="49" charset="0"/>
              </a:rPr>
              <a:t>(</a:t>
            </a:r>
            <a:r>
              <a:rPr lang="en-GB" sz="700" dirty="0" err="1">
                <a:solidFill>
                  <a:srgbClr val="010001"/>
                </a:solidFill>
                <a:latin typeface="Courier New" pitchFamily="49" charset="0"/>
                <a:cs typeface="Courier New" pitchFamily="49" charset="0"/>
              </a:rPr>
              <a:t>fError</a:t>
            </a:r>
            <a:r>
              <a:rPr lang="en-GB" sz="700" dirty="0">
                <a:solidFill>
                  <a:prstClr val="black"/>
                </a:solidFill>
                <a:latin typeface="Courier New" pitchFamily="49" charset="0"/>
                <a:cs typeface="Courier New" pitchFamily="49" charset="0"/>
              </a:rPr>
              <a:t> &lt; </a:t>
            </a:r>
            <a:r>
              <a:rPr lang="en-GB" sz="700" dirty="0" err="1">
                <a:solidFill>
                  <a:srgbClr val="010001"/>
                </a:solidFill>
                <a:latin typeface="Courier New" pitchFamily="49" charset="0"/>
                <a:cs typeface="Courier New" pitchFamily="49" charset="0"/>
              </a:rPr>
              <a:t>fMinError</a:t>
            </a:r>
            <a:r>
              <a:rPr lang="en-GB" sz="700" dirty="0">
                <a:solidFill>
                  <a:prstClr val="black"/>
                </a:solidFill>
                <a:latin typeface="Courier New" pitchFamily="49" charset="0"/>
                <a:cs typeface="Courier New" pitchFamily="49" charset="0"/>
              </a:rPr>
              <a:t>)</a:t>
            </a:r>
          </a:p>
          <a:p>
            <a:r>
              <a:rPr lang="en-GB" sz="700" dirty="0">
                <a:solidFill>
                  <a:prstClr val="black"/>
                </a:solidFill>
                <a:latin typeface="Courier New" pitchFamily="49" charset="0"/>
                <a:cs typeface="Courier New" pitchFamily="49" charset="0"/>
              </a:rPr>
              <a:t>		{</a:t>
            </a:r>
          </a:p>
          <a:p>
            <a:r>
              <a:rPr lang="en-GB" sz="700" dirty="0">
                <a:solidFill>
                  <a:prstClr val="black"/>
                </a:solidFill>
                <a:latin typeface="Courier New" pitchFamily="49" charset="0"/>
                <a:cs typeface="Courier New" pitchFamily="49" charset="0"/>
              </a:rPr>
              <a:t>			</a:t>
            </a:r>
            <a:r>
              <a:rPr lang="en-GB" sz="700" dirty="0" err="1">
                <a:solidFill>
                  <a:srgbClr val="010001"/>
                </a:solidFill>
                <a:latin typeface="Courier New" pitchFamily="49" charset="0"/>
                <a:cs typeface="Courier New" pitchFamily="49" charset="0"/>
              </a:rPr>
              <a:t>fMinError</a:t>
            </a:r>
            <a:r>
              <a:rPr lang="en-GB" sz="700" dirty="0">
                <a:solidFill>
                  <a:prstClr val="black"/>
                </a:solidFill>
                <a:latin typeface="Courier New" pitchFamily="49" charset="0"/>
                <a:cs typeface="Courier New" pitchFamily="49" charset="0"/>
              </a:rPr>
              <a:t> = </a:t>
            </a:r>
            <a:r>
              <a:rPr lang="en-GB" sz="700" dirty="0" err="1">
                <a:solidFill>
                  <a:srgbClr val="010001"/>
                </a:solidFill>
                <a:latin typeface="Courier New" pitchFamily="49" charset="0"/>
                <a:cs typeface="Courier New" pitchFamily="49" charset="0"/>
              </a:rPr>
              <a:t>fError</a:t>
            </a:r>
            <a:r>
              <a:rPr lang="en-GB" sz="700" dirty="0">
                <a:solidFill>
                  <a:prstClr val="black"/>
                </a:solidFill>
                <a:latin typeface="Courier New" pitchFamily="49" charset="0"/>
                <a:cs typeface="Courier New" pitchFamily="49" charset="0"/>
              </a:rPr>
              <a:t>;</a:t>
            </a:r>
          </a:p>
          <a:p>
            <a:r>
              <a:rPr lang="en-GB" sz="700" dirty="0">
                <a:solidFill>
                  <a:prstClr val="black"/>
                </a:solidFill>
                <a:latin typeface="Courier New" pitchFamily="49" charset="0"/>
                <a:cs typeface="Courier New" pitchFamily="49" charset="0"/>
              </a:rPr>
              <a:t>			</a:t>
            </a:r>
            <a:r>
              <a:rPr lang="en-GB" sz="700" dirty="0" err="1">
                <a:solidFill>
                  <a:srgbClr val="010001"/>
                </a:solidFill>
                <a:latin typeface="Courier New" pitchFamily="49" charset="0"/>
                <a:cs typeface="Courier New" pitchFamily="49" charset="0"/>
              </a:rPr>
              <a:t>fOut</a:t>
            </a:r>
            <a:r>
              <a:rPr lang="en-GB" sz="700" dirty="0">
                <a:solidFill>
                  <a:prstClr val="black"/>
                </a:solidFill>
                <a:latin typeface="Courier New" pitchFamily="49" charset="0"/>
                <a:cs typeface="Courier New" pitchFamily="49" charset="0"/>
              </a:rPr>
              <a:t> = </a:t>
            </a:r>
            <a:r>
              <a:rPr lang="en-GB" sz="700" dirty="0" err="1">
                <a:solidFill>
                  <a:srgbClr val="010001"/>
                </a:solidFill>
                <a:latin typeface="Courier New" pitchFamily="49" charset="0"/>
                <a:cs typeface="Courier New" pitchFamily="49" charset="0"/>
              </a:rPr>
              <a:t>vQuantizedP</a:t>
            </a:r>
            <a:r>
              <a:rPr lang="en-GB" sz="700" dirty="0">
                <a:solidFill>
                  <a:prstClr val="black"/>
                </a:solidFill>
                <a:latin typeface="Courier New" pitchFamily="49" charset="0"/>
                <a:cs typeface="Courier New" pitchFamily="49" charset="0"/>
              </a:rPr>
              <a:t>;</a:t>
            </a:r>
          </a:p>
          <a:p>
            <a:r>
              <a:rPr lang="en-GB" sz="700" dirty="0">
                <a:solidFill>
                  <a:prstClr val="black"/>
                </a:solidFill>
                <a:latin typeface="Courier New" pitchFamily="49" charset="0"/>
                <a:cs typeface="Courier New" pitchFamily="49" charset="0"/>
              </a:rPr>
              <a:t>		}</a:t>
            </a:r>
          </a:p>
          <a:p>
            <a:r>
              <a:rPr lang="en-GB" sz="700" dirty="0">
                <a:solidFill>
                  <a:prstClr val="black"/>
                </a:solidFill>
                <a:latin typeface="Courier New" pitchFamily="49" charset="0"/>
                <a:cs typeface="Courier New" pitchFamily="49" charset="0"/>
              </a:rPr>
              <a:t>	</a:t>
            </a:r>
            <a:r>
              <a:rPr lang="en-GB" sz="700" dirty="0" smtClean="0">
                <a:solidFill>
                  <a:prstClr val="black"/>
                </a:solidFill>
                <a:latin typeface="Courier New" pitchFamily="49" charset="0"/>
                <a:cs typeface="Courier New" pitchFamily="49" charset="0"/>
              </a:rPr>
              <a:t>}</a:t>
            </a:r>
            <a:endParaRPr lang="en-GB" sz="700" dirty="0">
              <a:solidFill>
                <a:prstClr val="black"/>
              </a:solidFill>
              <a:latin typeface="Courier New" pitchFamily="49" charset="0"/>
              <a:cs typeface="Courier New" pitchFamily="49" charset="0"/>
            </a:endParaRPr>
          </a:p>
          <a:p>
            <a:r>
              <a:rPr lang="en-GB" sz="700" dirty="0">
                <a:solidFill>
                  <a:prstClr val="black"/>
                </a:solidFill>
                <a:latin typeface="Courier New" pitchFamily="49" charset="0"/>
                <a:cs typeface="Courier New" pitchFamily="49" charset="0"/>
              </a:rPr>
              <a:t>	</a:t>
            </a:r>
            <a:r>
              <a:rPr lang="en-GB" sz="700" dirty="0">
                <a:solidFill>
                  <a:srgbClr val="0000FF"/>
                </a:solidFill>
                <a:latin typeface="Courier New" pitchFamily="49" charset="0"/>
                <a:cs typeface="Courier New" pitchFamily="49" charset="0"/>
              </a:rPr>
              <a:t>return</a:t>
            </a:r>
            <a:r>
              <a:rPr lang="en-GB" sz="700" dirty="0">
                <a:solidFill>
                  <a:prstClr val="black"/>
                </a:solidFill>
                <a:latin typeface="Courier New" pitchFamily="49" charset="0"/>
                <a:cs typeface="Courier New" pitchFamily="49" charset="0"/>
              </a:rPr>
              <a:t> </a:t>
            </a:r>
            <a:r>
              <a:rPr lang="en-GB" sz="700" dirty="0" err="1">
                <a:solidFill>
                  <a:srgbClr val="010001"/>
                </a:solidFill>
                <a:latin typeface="Courier New" pitchFamily="49" charset="0"/>
                <a:cs typeface="Courier New" pitchFamily="49" charset="0"/>
              </a:rPr>
              <a:t>fOut</a:t>
            </a:r>
            <a:r>
              <a:rPr lang="en-GB" sz="700" dirty="0">
                <a:solidFill>
                  <a:prstClr val="black"/>
                </a:solidFill>
                <a:latin typeface="Courier New" pitchFamily="49" charset="0"/>
                <a:cs typeface="Courier New" pitchFamily="49" charset="0"/>
              </a:rPr>
              <a:t>;</a:t>
            </a:r>
          </a:p>
          <a:p>
            <a:r>
              <a:rPr lang="en-GB" sz="700" dirty="0" smtClean="0">
                <a:solidFill>
                  <a:prstClr val="black"/>
                </a:solidFill>
                <a:latin typeface="Courier New" pitchFamily="49" charset="0"/>
                <a:cs typeface="Courier New" pitchFamily="49" charset="0"/>
              </a:rPr>
              <a:t>}</a:t>
            </a:r>
            <a:endParaRPr lang="en-GB" sz="700" dirty="0">
              <a:solidFill>
                <a:prstClr val="black"/>
              </a:solidFill>
              <a:latin typeface="Courier New" pitchFamily="49" charset="0"/>
              <a:cs typeface="Courier New" pitchFamily="49" charset="0"/>
            </a:endParaRPr>
          </a:p>
        </p:txBody>
      </p:sp>
      <p:sp>
        <p:nvSpPr>
          <p:cNvPr id="3" name="Footer Placeholder 2"/>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32055174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Cubemap produced with this function</a:t>
            </a:r>
            <a:endParaRPr lang="en-US" dirty="0"/>
          </a:p>
        </p:txBody>
      </p:sp>
      <p:grpSp>
        <p:nvGrpSpPr>
          <p:cNvPr id="12" name="Group 11"/>
          <p:cNvGrpSpPr/>
          <p:nvPr/>
        </p:nvGrpSpPr>
        <p:grpSpPr>
          <a:xfrm>
            <a:off x="1655374" y="917583"/>
            <a:ext cx="5210702" cy="3915674"/>
            <a:chOff x="1156611" y="573199"/>
            <a:chExt cx="5938816" cy="4462828"/>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611" y="2060807"/>
              <a:ext cx="1484704" cy="148761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315" y="2060808"/>
              <a:ext cx="1484704" cy="1487610"/>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6019" y="2060807"/>
              <a:ext cx="1484704" cy="1487610"/>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0723" y="2060809"/>
              <a:ext cx="1484704" cy="1487610"/>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315" y="3548417"/>
              <a:ext cx="1484704" cy="1487610"/>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315" y="573199"/>
              <a:ext cx="1484704" cy="1487610"/>
            </a:xfrm>
            <a:prstGeom prst="rect">
              <a:avLst/>
            </a:prstGeom>
          </p:spPr>
        </p:pic>
      </p:grpSp>
      <p:sp>
        <p:nvSpPr>
          <p:cNvPr id="3" name="Footer Placeholder 2"/>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212978829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2"/>
          <p:cNvSpPr txBox="1">
            <a:spLocks/>
          </p:cNvSpPr>
          <p:nvPr/>
        </p:nvSpPr>
        <p:spPr bwMode="auto">
          <a:xfrm>
            <a:off x="222422" y="902526"/>
            <a:ext cx="8921578" cy="369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Arial" pitchFamily="34" charset="0"/>
                <a:ea typeface="ＭＳ Ｐゴシック" charset="-128"/>
                <a:cs typeface="Arial" pitchFamily="34" charset="0"/>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Arial" pitchFamily="34" charset="0"/>
                <a:ea typeface="ＭＳ Ｐゴシック" charset="-128"/>
                <a:cs typeface="Arial" pitchFamily="34" charset="0"/>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Arial" pitchFamily="34" charset="0"/>
                <a:ea typeface="ＭＳ Ｐゴシック" charset="-128"/>
                <a:cs typeface="Arial" pitchFamily="34" charset="0"/>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Arial" pitchFamily="34" charset="0"/>
                <a:ea typeface="ＭＳ Ｐゴシック" charset="-128"/>
                <a:cs typeface="Arial" pitchFamily="34" charset="0"/>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pitchFamily="34" charset="0"/>
                <a:ea typeface="ＭＳ Ｐゴシック" charset="-128"/>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smtClean="0"/>
              <a:t>Consider one face, extract non-symmetric part into 2D texture</a:t>
            </a:r>
          </a:p>
          <a:p>
            <a:pPr lvl="1"/>
            <a:r>
              <a:rPr lang="en-US" sz="1800" dirty="0" smtClean="0"/>
              <a:t>Also divide y coordinate by x coordinate to expand the triangle to quad</a:t>
            </a:r>
          </a:p>
          <a:p>
            <a:pPr lvl="1"/>
            <a:r>
              <a:rPr lang="en-US" sz="1800" dirty="0" smtClean="0"/>
              <a:t>To download this texture look at: </a:t>
            </a:r>
            <a:r>
              <a:rPr lang="en-US" sz="1800" dirty="0">
                <a:hlinkClick r:id="rId3"/>
              </a:rPr>
              <a:t>http://advances.realtimerendering.com</a:t>
            </a:r>
            <a:r>
              <a:rPr lang="en-US" sz="1800" dirty="0" smtClean="0">
                <a:hlinkClick r:id="rId3"/>
              </a:rPr>
              <a:t>/</a:t>
            </a:r>
            <a:r>
              <a:rPr lang="en-US" sz="1800" dirty="0" smtClean="0"/>
              <a:t> </a:t>
            </a:r>
          </a:p>
        </p:txBody>
      </p:sp>
      <p:sp>
        <p:nvSpPr>
          <p:cNvPr id="2" name="Title 1"/>
          <p:cNvSpPr>
            <a:spLocks noGrp="1"/>
          </p:cNvSpPr>
          <p:nvPr>
            <p:ph type="title"/>
          </p:nvPr>
        </p:nvSpPr>
        <p:spPr/>
        <p:txBody>
          <a:bodyPr/>
          <a:lstStyle/>
          <a:p>
            <a:r>
              <a:rPr lang="en-US" dirty="0" smtClean="0"/>
              <a:t>Extract unique part</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45902" y="2144395"/>
            <a:ext cx="2548746" cy="2553735"/>
          </a:xfrm>
          <a:prstGeom prst="rect">
            <a:avLst/>
          </a:prstGeom>
        </p:spPr>
      </p:pic>
      <p:grpSp>
        <p:nvGrpSpPr>
          <p:cNvPr id="14" name="Group 13"/>
          <p:cNvGrpSpPr/>
          <p:nvPr/>
        </p:nvGrpSpPr>
        <p:grpSpPr>
          <a:xfrm>
            <a:off x="1245902" y="2144395"/>
            <a:ext cx="2548746" cy="2553735"/>
            <a:chOff x="776345" y="1805792"/>
            <a:chExt cx="2548746" cy="2553735"/>
          </a:xfrm>
        </p:grpSpPr>
        <p:cxnSp>
          <p:nvCxnSpPr>
            <p:cNvPr id="7" name="Straight Connector 6"/>
            <p:cNvCxnSpPr/>
            <p:nvPr/>
          </p:nvCxnSpPr>
          <p:spPr>
            <a:xfrm>
              <a:off x="776345" y="1805792"/>
              <a:ext cx="2548746" cy="2553735"/>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325091" y="1805792"/>
              <a:ext cx="0" cy="255373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76345" y="1805792"/>
              <a:ext cx="2548746"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15" name="Down Arrow 14"/>
          <p:cNvSpPr/>
          <p:nvPr/>
        </p:nvSpPr>
        <p:spPr>
          <a:xfrm>
            <a:off x="2310725" y="3421262"/>
            <a:ext cx="419100" cy="109537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3965232" y="3038541"/>
            <a:ext cx="1104900" cy="76544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5579" y="2144393"/>
            <a:ext cx="2553735" cy="2553735"/>
          </a:xfrm>
          <a:prstGeom prst="rect">
            <a:avLst/>
          </a:prstGeom>
        </p:spPr>
      </p:pic>
      <p:sp>
        <p:nvSpPr>
          <p:cNvPr id="3" name="Footer Placeholder 2"/>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7880905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75"/>
            <a:ext cx="9144000" cy="857250"/>
          </a:xfrm>
        </p:spPr>
        <p:txBody>
          <a:bodyPr/>
          <a:lstStyle/>
          <a:p>
            <a:r>
              <a:rPr lang="en-US" dirty="0" smtClean="0"/>
              <a:t>Function to fetch 2D texture at G-Buffer pass:</a:t>
            </a:r>
            <a:endParaRPr lang="en-US" dirty="0"/>
          </a:p>
        </p:txBody>
      </p:sp>
      <p:sp>
        <p:nvSpPr>
          <p:cNvPr id="4" name="TextBox 3"/>
          <p:cNvSpPr txBox="1"/>
          <p:nvPr/>
        </p:nvSpPr>
        <p:spPr>
          <a:xfrm>
            <a:off x="247078" y="1049124"/>
            <a:ext cx="8760732" cy="3485570"/>
          </a:xfrm>
          <a:prstGeom prst="rect">
            <a:avLst/>
          </a:prstGeom>
          <a:noFill/>
        </p:spPr>
        <p:txBody>
          <a:bodyPr wrap="none" rtlCol="0">
            <a:spAutoFit/>
          </a:bodyPr>
          <a:lstStyle/>
          <a:p>
            <a:r>
              <a:rPr lang="en-GB" sz="1050" dirty="0">
                <a:solidFill>
                  <a:srgbClr val="0000FF"/>
                </a:solidFill>
                <a:latin typeface="Courier New" pitchFamily="49" charset="0"/>
                <a:cs typeface="Courier New" pitchFamily="49" charset="0"/>
              </a:rPr>
              <a:t>void</a:t>
            </a:r>
            <a:r>
              <a:rPr lang="en-GB" sz="1050" dirty="0">
                <a:latin typeface="Courier New" pitchFamily="49" charset="0"/>
                <a:cs typeface="Courier New" pitchFamily="49" charset="0"/>
              </a:rPr>
              <a:t> </a:t>
            </a:r>
            <a:r>
              <a:rPr lang="en-GB" sz="1050" dirty="0" err="1" smtClean="0">
                <a:latin typeface="Courier New" pitchFamily="49" charset="0"/>
                <a:cs typeface="Courier New" pitchFamily="49" charset="0"/>
              </a:rPr>
              <a:t>CompressNormalToUnsignedGBuffer</a:t>
            </a:r>
            <a:r>
              <a:rPr lang="en-GB" sz="1050" dirty="0" smtClean="0">
                <a:latin typeface="Courier New" pitchFamily="49" charset="0"/>
                <a:cs typeface="Courier New" pitchFamily="49" charset="0"/>
              </a:rPr>
              <a:t>(</a:t>
            </a:r>
            <a:r>
              <a:rPr lang="en-GB" sz="1050" dirty="0" err="1" smtClean="0">
                <a:solidFill>
                  <a:srgbClr val="0000FF"/>
                </a:solidFill>
                <a:latin typeface="Courier New" pitchFamily="49" charset="0"/>
                <a:cs typeface="Courier New" pitchFamily="49" charset="0"/>
              </a:rPr>
              <a:t>inout</a:t>
            </a:r>
            <a:r>
              <a:rPr lang="en-GB" sz="1050" dirty="0" smtClean="0">
                <a:latin typeface="Courier New" pitchFamily="49" charset="0"/>
                <a:cs typeface="Courier New" pitchFamily="49" charset="0"/>
              </a:rPr>
              <a:t> </a:t>
            </a:r>
            <a:r>
              <a:rPr lang="en-GB" sz="1050" dirty="0">
                <a:solidFill>
                  <a:srgbClr val="0000FF"/>
                </a:solidFill>
                <a:latin typeface="Courier New" pitchFamily="49" charset="0"/>
                <a:cs typeface="Courier New" pitchFamily="49" charset="0"/>
              </a:rPr>
              <a:t>half4</a:t>
            </a:r>
            <a:r>
              <a:rPr lang="en-GB" sz="1050" dirty="0">
                <a:latin typeface="Courier New" pitchFamily="49" charset="0"/>
                <a:cs typeface="Courier New" pitchFamily="49" charset="0"/>
              </a:rPr>
              <a:t> </a:t>
            </a:r>
            <a:r>
              <a:rPr lang="en-GB" sz="1050" dirty="0" err="1">
                <a:latin typeface="Courier New" pitchFamily="49" charset="0"/>
                <a:cs typeface="Courier New" pitchFamily="49" charset="0"/>
              </a:rPr>
              <a:t>vNormal</a:t>
            </a:r>
            <a:r>
              <a:rPr lang="en-GB" sz="1050" dirty="0">
                <a:latin typeface="Courier New" pitchFamily="49" charset="0"/>
                <a:cs typeface="Courier New" pitchFamily="49" charset="0"/>
              </a:rPr>
              <a:t>)</a:t>
            </a:r>
          </a:p>
          <a:p>
            <a:r>
              <a:rPr lang="en-GB" sz="1050" dirty="0" smtClean="0">
                <a:latin typeface="Courier New" pitchFamily="49" charset="0"/>
                <a:cs typeface="Courier New" pitchFamily="49" charset="0"/>
              </a:rPr>
              <a:t>{</a:t>
            </a:r>
          </a:p>
          <a:p>
            <a:r>
              <a:rPr lang="en-US" sz="1050" dirty="0" smtClean="0">
                <a:solidFill>
                  <a:srgbClr val="008000"/>
                </a:solidFill>
                <a:latin typeface="Courier New" pitchFamily="49" charset="0"/>
                <a:cs typeface="Courier New" pitchFamily="49" charset="0"/>
              </a:rPr>
              <a:t>  // </a:t>
            </a:r>
            <a:r>
              <a:rPr lang="en-US" sz="1050" dirty="0">
                <a:solidFill>
                  <a:srgbClr val="008000"/>
                </a:solidFill>
                <a:latin typeface="Courier New" pitchFamily="49" charset="0"/>
                <a:cs typeface="Courier New" pitchFamily="49" charset="0"/>
              </a:rPr>
              <a:t>renormalize (needed </a:t>
            </a:r>
            <a:r>
              <a:rPr lang="en-US" sz="1050" dirty="0" smtClean="0">
                <a:solidFill>
                  <a:srgbClr val="008000"/>
                </a:solidFill>
                <a:latin typeface="Courier New" pitchFamily="49" charset="0"/>
                <a:cs typeface="Courier New" pitchFamily="49" charset="0"/>
              </a:rPr>
              <a:t>only if </a:t>
            </a:r>
            <a:r>
              <a:rPr lang="en-US" sz="1050" dirty="0">
                <a:solidFill>
                  <a:srgbClr val="008000"/>
                </a:solidFill>
                <a:latin typeface="Courier New" pitchFamily="49" charset="0"/>
                <a:cs typeface="Courier New" pitchFamily="49" charset="0"/>
              </a:rPr>
              <a:t>any blending or interpolation happened before)</a:t>
            </a:r>
          </a:p>
          <a:p>
            <a:r>
              <a:rPr lang="en-GB" sz="1050" dirty="0" smtClean="0">
                <a:solidFill>
                  <a:prstClr val="black"/>
                </a:solidFill>
                <a:latin typeface="Courier New" pitchFamily="49" charset="0"/>
                <a:cs typeface="Courier New" pitchFamily="49" charset="0"/>
              </a:rPr>
              <a:t>  </a:t>
            </a:r>
            <a:r>
              <a:rPr lang="en-GB" sz="1050" dirty="0" err="1" smtClean="0">
                <a:solidFill>
                  <a:srgbClr val="010001"/>
                </a:solidFill>
                <a:latin typeface="Courier New" pitchFamily="49" charset="0"/>
                <a:cs typeface="Courier New" pitchFamily="49" charset="0"/>
              </a:rPr>
              <a:t>vNormal</a:t>
            </a:r>
            <a:r>
              <a:rPr lang="en-GB" sz="1050" dirty="0" err="1" smtClean="0">
                <a:solidFill>
                  <a:prstClr val="black"/>
                </a:solidFill>
                <a:latin typeface="Courier New" pitchFamily="49" charset="0"/>
                <a:cs typeface="Courier New" pitchFamily="49" charset="0"/>
              </a:rPr>
              <a:t>.</a:t>
            </a:r>
            <a:r>
              <a:rPr lang="en-GB" sz="1050" dirty="0" err="1" smtClean="0">
                <a:solidFill>
                  <a:srgbClr val="010001"/>
                </a:solidFill>
                <a:latin typeface="Courier New" pitchFamily="49" charset="0"/>
                <a:cs typeface="Courier New" pitchFamily="49" charset="0"/>
              </a:rPr>
              <a:t>rgb</a:t>
            </a:r>
            <a:r>
              <a:rPr lang="en-GB" sz="1050" dirty="0" smtClean="0">
                <a:solidFill>
                  <a:prstClr val="black"/>
                </a:solidFill>
                <a:latin typeface="Courier New" pitchFamily="49" charset="0"/>
                <a:cs typeface="Courier New" pitchFamily="49" charset="0"/>
              </a:rPr>
              <a:t> </a:t>
            </a:r>
            <a:r>
              <a:rPr lang="en-GB" sz="1050" dirty="0">
                <a:solidFill>
                  <a:prstClr val="black"/>
                </a:solidFill>
                <a:latin typeface="Courier New" pitchFamily="49" charset="0"/>
                <a:cs typeface="Courier New" pitchFamily="49" charset="0"/>
              </a:rPr>
              <a:t>= </a:t>
            </a:r>
            <a:r>
              <a:rPr lang="en-GB" sz="1050" dirty="0">
                <a:solidFill>
                  <a:srgbClr val="010001"/>
                </a:solidFill>
                <a:latin typeface="Courier New" pitchFamily="49" charset="0"/>
                <a:cs typeface="Courier New" pitchFamily="49" charset="0"/>
              </a:rPr>
              <a:t>normalize</a:t>
            </a:r>
            <a:r>
              <a:rPr lang="en-GB" sz="1050" dirty="0">
                <a:solidFill>
                  <a:prstClr val="black"/>
                </a:solidFill>
                <a:latin typeface="Courier New" pitchFamily="49" charset="0"/>
                <a:cs typeface="Courier New" pitchFamily="49" charset="0"/>
              </a:rPr>
              <a:t>(</a:t>
            </a:r>
            <a:r>
              <a:rPr lang="en-GB" sz="1050" dirty="0" err="1">
                <a:solidFill>
                  <a:srgbClr val="010001"/>
                </a:solidFill>
                <a:latin typeface="Courier New" pitchFamily="49" charset="0"/>
                <a:cs typeface="Courier New" pitchFamily="49" charset="0"/>
              </a:rPr>
              <a:t>vNormal</a:t>
            </a:r>
            <a:r>
              <a:rPr lang="en-GB" sz="1050" dirty="0" err="1">
                <a:solidFill>
                  <a:prstClr val="black"/>
                </a:solidFill>
                <a:latin typeface="Courier New" pitchFamily="49" charset="0"/>
                <a:cs typeface="Courier New" pitchFamily="49" charset="0"/>
              </a:rPr>
              <a:t>.</a:t>
            </a:r>
            <a:r>
              <a:rPr lang="en-GB" sz="1050" dirty="0" err="1">
                <a:solidFill>
                  <a:srgbClr val="010001"/>
                </a:solidFill>
                <a:latin typeface="Courier New" pitchFamily="49" charset="0"/>
                <a:cs typeface="Courier New" pitchFamily="49" charset="0"/>
              </a:rPr>
              <a:t>rgb</a:t>
            </a:r>
            <a:r>
              <a:rPr lang="en-GB" sz="1050" dirty="0">
                <a:solidFill>
                  <a:prstClr val="black"/>
                </a:solidFill>
                <a:latin typeface="Courier New" pitchFamily="49" charset="0"/>
                <a:cs typeface="Courier New" pitchFamily="49" charset="0"/>
              </a:rPr>
              <a:t>);</a:t>
            </a:r>
          </a:p>
          <a:p>
            <a:r>
              <a:rPr lang="en-US" sz="1050" dirty="0" smtClean="0">
                <a:solidFill>
                  <a:prstClr val="black"/>
                </a:solidFill>
                <a:latin typeface="Courier New" pitchFamily="49" charset="0"/>
                <a:cs typeface="Courier New" pitchFamily="49" charset="0"/>
              </a:rPr>
              <a:t>  </a:t>
            </a:r>
            <a:r>
              <a:rPr lang="en-US" sz="1050" dirty="0" smtClean="0">
                <a:solidFill>
                  <a:srgbClr val="008000"/>
                </a:solidFill>
                <a:latin typeface="Courier New" pitchFamily="49" charset="0"/>
                <a:cs typeface="Courier New" pitchFamily="49" charset="0"/>
              </a:rPr>
              <a:t>// </a:t>
            </a:r>
            <a:r>
              <a:rPr lang="en-US" sz="1050" dirty="0">
                <a:solidFill>
                  <a:srgbClr val="008000"/>
                </a:solidFill>
                <a:latin typeface="Courier New" pitchFamily="49" charset="0"/>
                <a:cs typeface="Courier New" pitchFamily="49" charset="0"/>
              </a:rPr>
              <a:t>get unsigned normal for </a:t>
            </a:r>
            <a:r>
              <a:rPr lang="en-US" sz="1050" dirty="0" smtClean="0">
                <a:solidFill>
                  <a:srgbClr val="008000"/>
                </a:solidFill>
                <a:latin typeface="Courier New" pitchFamily="49" charset="0"/>
                <a:cs typeface="Courier New" pitchFamily="49" charset="0"/>
              </a:rPr>
              <a:t>the cubemap lookup</a:t>
            </a:r>
            <a:endParaRPr lang="en-US" sz="1050" dirty="0">
              <a:solidFill>
                <a:srgbClr val="008000"/>
              </a:solidFill>
              <a:latin typeface="Courier New" pitchFamily="49" charset="0"/>
              <a:cs typeface="Courier New" pitchFamily="49" charset="0"/>
            </a:endParaRPr>
          </a:p>
          <a:p>
            <a:r>
              <a:rPr lang="en-GB" sz="1050" dirty="0">
                <a:solidFill>
                  <a:prstClr val="black"/>
                </a:solidFill>
                <a:latin typeface="Courier New" pitchFamily="49" charset="0"/>
                <a:cs typeface="Courier New" pitchFamily="49" charset="0"/>
              </a:rPr>
              <a:t> </a:t>
            </a:r>
            <a:r>
              <a:rPr lang="en-GB" sz="1050" dirty="0" smtClean="0">
                <a:solidFill>
                  <a:prstClr val="black"/>
                </a:solidFill>
                <a:latin typeface="Courier New" pitchFamily="49" charset="0"/>
                <a:cs typeface="Courier New" pitchFamily="49" charset="0"/>
              </a:rPr>
              <a:t>  </a:t>
            </a:r>
            <a:r>
              <a:rPr lang="en-GB" sz="1050" dirty="0" smtClean="0">
                <a:solidFill>
                  <a:srgbClr val="0000FF"/>
                </a:solidFill>
                <a:latin typeface="Courier New" pitchFamily="49" charset="0"/>
                <a:cs typeface="Courier New" pitchFamily="49" charset="0"/>
              </a:rPr>
              <a:t>half3</a:t>
            </a:r>
            <a:r>
              <a:rPr lang="en-GB" sz="1050" dirty="0" smtClean="0">
                <a:solidFill>
                  <a:prstClr val="black"/>
                </a:solidFill>
                <a:latin typeface="Courier New" pitchFamily="49" charset="0"/>
                <a:cs typeface="Courier New" pitchFamily="49" charset="0"/>
              </a:rPr>
              <a:t> </a:t>
            </a:r>
            <a:r>
              <a:rPr lang="en-GB" sz="1050" dirty="0" err="1">
                <a:solidFill>
                  <a:srgbClr val="010001"/>
                </a:solidFill>
                <a:latin typeface="Courier New" pitchFamily="49" charset="0"/>
                <a:cs typeface="Courier New" pitchFamily="49" charset="0"/>
              </a:rPr>
              <a:t>vNormalUns</a:t>
            </a:r>
            <a:r>
              <a:rPr lang="en-GB" sz="1050" dirty="0">
                <a:solidFill>
                  <a:prstClr val="black"/>
                </a:solidFill>
                <a:latin typeface="Courier New" pitchFamily="49" charset="0"/>
                <a:cs typeface="Courier New" pitchFamily="49" charset="0"/>
              </a:rPr>
              <a:t> = </a:t>
            </a:r>
            <a:r>
              <a:rPr lang="en-GB" sz="1050" dirty="0">
                <a:solidFill>
                  <a:srgbClr val="010001"/>
                </a:solidFill>
                <a:latin typeface="Courier New" pitchFamily="49" charset="0"/>
                <a:cs typeface="Courier New" pitchFamily="49" charset="0"/>
              </a:rPr>
              <a:t>abs</a:t>
            </a:r>
            <a:r>
              <a:rPr lang="en-GB" sz="1050" dirty="0">
                <a:solidFill>
                  <a:prstClr val="black"/>
                </a:solidFill>
                <a:latin typeface="Courier New" pitchFamily="49" charset="0"/>
                <a:cs typeface="Courier New" pitchFamily="49" charset="0"/>
              </a:rPr>
              <a:t>(</a:t>
            </a:r>
            <a:r>
              <a:rPr lang="en-GB" sz="1050" dirty="0" err="1">
                <a:solidFill>
                  <a:srgbClr val="010001"/>
                </a:solidFill>
                <a:latin typeface="Courier New" pitchFamily="49" charset="0"/>
                <a:cs typeface="Courier New" pitchFamily="49" charset="0"/>
              </a:rPr>
              <a:t>vNormal</a:t>
            </a:r>
            <a:r>
              <a:rPr lang="en-GB" sz="1050" dirty="0" err="1">
                <a:solidFill>
                  <a:prstClr val="black"/>
                </a:solidFill>
                <a:latin typeface="Courier New" pitchFamily="49" charset="0"/>
                <a:cs typeface="Courier New" pitchFamily="49" charset="0"/>
              </a:rPr>
              <a:t>.</a:t>
            </a:r>
            <a:r>
              <a:rPr lang="en-GB" sz="1050" dirty="0" err="1">
                <a:solidFill>
                  <a:srgbClr val="010001"/>
                </a:solidFill>
                <a:latin typeface="Courier New" pitchFamily="49" charset="0"/>
                <a:cs typeface="Courier New" pitchFamily="49" charset="0"/>
              </a:rPr>
              <a:t>rgb</a:t>
            </a:r>
            <a:r>
              <a:rPr lang="en-GB" sz="1050" dirty="0">
                <a:solidFill>
                  <a:prstClr val="black"/>
                </a:solidFill>
                <a:latin typeface="Courier New" pitchFamily="49" charset="0"/>
                <a:cs typeface="Courier New" pitchFamily="49" charset="0"/>
              </a:rPr>
              <a:t>);</a:t>
            </a:r>
          </a:p>
          <a:p>
            <a:r>
              <a:rPr lang="en-US" sz="1050" dirty="0" smtClean="0">
                <a:solidFill>
                  <a:prstClr val="black"/>
                </a:solidFill>
                <a:latin typeface="Courier New" pitchFamily="49" charset="0"/>
                <a:cs typeface="Courier New" pitchFamily="49" charset="0"/>
              </a:rPr>
              <a:t>  </a:t>
            </a:r>
            <a:r>
              <a:rPr lang="en-US" sz="1050" dirty="0" smtClean="0">
                <a:solidFill>
                  <a:srgbClr val="008000"/>
                </a:solidFill>
                <a:latin typeface="Courier New" pitchFamily="49" charset="0"/>
                <a:cs typeface="Courier New" pitchFamily="49" charset="0"/>
              </a:rPr>
              <a:t>// </a:t>
            </a:r>
            <a:r>
              <a:rPr lang="en-US" sz="1050" dirty="0">
                <a:solidFill>
                  <a:srgbClr val="008000"/>
                </a:solidFill>
                <a:latin typeface="Courier New" pitchFamily="49" charset="0"/>
                <a:cs typeface="Courier New" pitchFamily="49" charset="0"/>
              </a:rPr>
              <a:t>get the main axis for cubemap lookup</a:t>
            </a:r>
          </a:p>
          <a:p>
            <a:r>
              <a:rPr lang="en-GB" sz="1050" dirty="0" smtClean="0">
                <a:solidFill>
                  <a:prstClr val="black"/>
                </a:solidFill>
                <a:latin typeface="Courier New" pitchFamily="49" charset="0"/>
                <a:cs typeface="Courier New" pitchFamily="49" charset="0"/>
              </a:rPr>
              <a:t>  </a:t>
            </a:r>
            <a:r>
              <a:rPr lang="en-GB" sz="1050" dirty="0" smtClean="0">
                <a:solidFill>
                  <a:srgbClr val="0000FF"/>
                </a:solidFill>
                <a:latin typeface="Courier New" pitchFamily="49" charset="0"/>
                <a:cs typeface="Courier New" pitchFamily="49" charset="0"/>
              </a:rPr>
              <a:t>half</a:t>
            </a:r>
            <a:r>
              <a:rPr lang="en-GB" sz="1050" dirty="0" smtClean="0">
                <a:solidFill>
                  <a:prstClr val="black"/>
                </a:solidFill>
                <a:latin typeface="Courier New" pitchFamily="49" charset="0"/>
                <a:cs typeface="Courier New" pitchFamily="49" charset="0"/>
              </a:rPr>
              <a:t> </a:t>
            </a:r>
            <a:r>
              <a:rPr lang="en-GB" sz="1050" dirty="0" err="1">
                <a:solidFill>
                  <a:srgbClr val="010001"/>
                </a:solidFill>
                <a:latin typeface="Courier New" pitchFamily="49" charset="0"/>
                <a:cs typeface="Courier New" pitchFamily="49" charset="0"/>
              </a:rPr>
              <a:t>maxNAbs</a:t>
            </a:r>
            <a:r>
              <a:rPr lang="en-GB" sz="1050" dirty="0">
                <a:solidFill>
                  <a:prstClr val="black"/>
                </a:solidFill>
                <a:latin typeface="Courier New" pitchFamily="49" charset="0"/>
                <a:cs typeface="Courier New" pitchFamily="49" charset="0"/>
              </a:rPr>
              <a:t> = </a:t>
            </a:r>
            <a:r>
              <a:rPr lang="en-GB" sz="1050" dirty="0">
                <a:solidFill>
                  <a:srgbClr val="010001"/>
                </a:solidFill>
                <a:latin typeface="Courier New" pitchFamily="49" charset="0"/>
                <a:cs typeface="Courier New" pitchFamily="49" charset="0"/>
              </a:rPr>
              <a:t>max</a:t>
            </a:r>
            <a:r>
              <a:rPr lang="en-GB" sz="1050" dirty="0">
                <a:solidFill>
                  <a:prstClr val="black"/>
                </a:solidFill>
                <a:latin typeface="Courier New" pitchFamily="49" charset="0"/>
                <a:cs typeface="Courier New" pitchFamily="49" charset="0"/>
              </a:rPr>
              <a:t>(</a:t>
            </a:r>
            <a:r>
              <a:rPr lang="en-GB" sz="1050" dirty="0" err="1">
                <a:solidFill>
                  <a:srgbClr val="010001"/>
                </a:solidFill>
                <a:latin typeface="Courier New" pitchFamily="49" charset="0"/>
                <a:cs typeface="Courier New" pitchFamily="49" charset="0"/>
              </a:rPr>
              <a:t>vNormalUns</a:t>
            </a:r>
            <a:r>
              <a:rPr lang="en-GB" sz="1050" dirty="0" err="1">
                <a:solidFill>
                  <a:prstClr val="black"/>
                </a:solidFill>
                <a:latin typeface="Courier New" pitchFamily="49" charset="0"/>
                <a:cs typeface="Courier New" pitchFamily="49" charset="0"/>
              </a:rPr>
              <a:t>.</a:t>
            </a:r>
            <a:r>
              <a:rPr lang="en-GB" sz="1050" dirty="0" err="1">
                <a:solidFill>
                  <a:srgbClr val="010001"/>
                </a:solidFill>
                <a:latin typeface="Courier New" pitchFamily="49" charset="0"/>
                <a:cs typeface="Courier New" pitchFamily="49" charset="0"/>
              </a:rPr>
              <a:t>z</a:t>
            </a:r>
            <a:r>
              <a:rPr lang="en-GB" sz="1050" dirty="0">
                <a:solidFill>
                  <a:prstClr val="black"/>
                </a:solidFill>
                <a:latin typeface="Courier New" pitchFamily="49" charset="0"/>
                <a:cs typeface="Courier New" pitchFamily="49" charset="0"/>
              </a:rPr>
              <a:t>, </a:t>
            </a:r>
            <a:r>
              <a:rPr lang="en-GB" sz="1050" dirty="0">
                <a:solidFill>
                  <a:srgbClr val="010001"/>
                </a:solidFill>
                <a:latin typeface="Courier New" pitchFamily="49" charset="0"/>
                <a:cs typeface="Courier New" pitchFamily="49" charset="0"/>
              </a:rPr>
              <a:t>max</a:t>
            </a:r>
            <a:r>
              <a:rPr lang="en-GB" sz="1050" dirty="0">
                <a:solidFill>
                  <a:prstClr val="black"/>
                </a:solidFill>
                <a:latin typeface="Courier New" pitchFamily="49" charset="0"/>
                <a:cs typeface="Courier New" pitchFamily="49" charset="0"/>
              </a:rPr>
              <a:t>(</a:t>
            </a:r>
            <a:r>
              <a:rPr lang="en-GB" sz="1050" dirty="0" err="1">
                <a:solidFill>
                  <a:srgbClr val="010001"/>
                </a:solidFill>
                <a:latin typeface="Courier New" pitchFamily="49" charset="0"/>
                <a:cs typeface="Courier New" pitchFamily="49" charset="0"/>
              </a:rPr>
              <a:t>vNormalUns</a:t>
            </a:r>
            <a:r>
              <a:rPr lang="en-GB" sz="1050" dirty="0" err="1">
                <a:solidFill>
                  <a:prstClr val="black"/>
                </a:solidFill>
                <a:latin typeface="Courier New" pitchFamily="49" charset="0"/>
                <a:cs typeface="Courier New" pitchFamily="49" charset="0"/>
              </a:rPr>
              <a:t>.</a:t>
            </a:r>
            <a:r>
              <a:rPr lang="en-GB" sz="1050" dirty="0" err="1">
                <a:solidFill>
                  <a:srgbClr val="010001"/>
                </a:solidFill>
                <a:latin typeface="Courier New" pitchFamily="49" charset="0"/>
                <a:cs typeface="Courier New" pitchFamily="49" charset="0"/>
              </a:rPr>
              <a:t>x</a:t>
            </a:r>
            <a:r>
              <a:rPr lang="en-GB" sz="1050" dirty="0">
                <a:solidFill>
                  <a:prstClr val="black"/>
                </a:solidFill>
                <a:latin typeface="Courier New" pitchFamily="49" charset="0"/>
                <a:cs typeface="Courier New" pitchFamily="49" charset="0"/>
              </a:rPr>
              <a:t>, </a:t>
            </a:r>
            <a:r>
              <a:rPr lang="en-GB" sz="1050" dirty="0" err="1">
                <a:solidFill>
                  <a:srgbClr val="010001"/>
                </a:solidFill>
                <a:latin typeface="Courier New" pitchFamily="49" charset="0"/>
                <a:cs typeface="Courier New" pitchFamily="49" charset="0"/>
              </a:rPr>
              <a:t>vNormalUns</a:t>
            </a:r>
            <a:r>
              <a:rPr lang="en-GB" sz="1050" dirty="0" err="1">
                <a:solidFill>
                  <a:prstClr val="black"/>
                </a:solidFill>
                <a:latin typeface="Courier New" pitchFamily="49" charset="0"/>
                <a:cs typeface="Courier New" pitchFamily="49" charset="0"/>
              </a:rPr>
              <a:t>.</a:t>
            </a:r>
            <a:r>
              <a:rPr lang="en-GB" sz="1050" dirty="0" err="1">
                <a:solidFill>
                  <a:srgbClr val="010001"/>
                </a:solidFill>
                <a:latin typeface="Courier New" pitchFamily="49" charset="0"/>
                <a:cs typeface="Courier New" pitchFamily="49" charset="0"/>
              </a:rPr>
              <a:t>y</a:t>
            </a:r>
            <a:r>
              <a:rPr lang="en-GB" sz="1050" dirty="0">
                <a:solidFill>
                  <a:prstClr val="black"/>
                </a:solidFill>
                <a:latin typeface="Courier New" pitchFamily="49" charset="0"/>
                <a:cs typeface="Courier New" pitchFamily="49" charset="0"/>
              </a:rPr>
              <a:t>));</a:t>
            </a:r>
          </a:p>
          <a:p>
            <a:r>
              <a:rPr lang="en-US" sz="1050" dirty="0" smtClean="0">
                <a:solidFill>
                  <a:prstClr val="black"/>
                </a:solidFill>
                <a:latin typeface="Courier New" pitchFamily="49" charset="0"/>
                <a:cs typeface="Courier New" pitchFamily="49" charset="0"/>
              </a:rPr>
              <a:t>  </a:t>
            </a:r>
            <a:r>
              <a:rPr lang="en-US" sz="1050" dirty="0" smtClean="0">
                <a:solidFill>
                  <a:srgbClr val="008000"/>
                </a:solidFill>
                <a:latin typeface="Courier New" pitchFamily="49" charset="0"/>
                <a:cs typeface="Courier New" pitchFamily="49" charset="0"/>
              </a:rPr>
              <a:t>// </a:t>
            </a:r>
            <a:r>
              <a:rPr lang="en-US" sz="1050" dirty="0">
                <a:solidFill>
                  <a:srgbClr val="008000"/>
                </a:solidFill>
                <a:latin typeface="Courier New" pitchFamily="49" charset="0"/>
                <a:cs typeface="Courier New" pitchFamily="49" charset="0"/>
              </a:rPr>
              <a:t>get texture coordinates in a collapsed cubemap</a:t>
            </a:r>
          </a:p>
          <a:p>
            <a:r>
              <a:rPr lang="en-GB" sz="1050" dirty="0" smtClean="0">
                <a:solidFill>
                  <a:prstClr val="black"/>
                </a:solidFill>
                <a:latin typeface="Courier New" pitchFamily="49" charset="0"/>
                <a:cs typeface="Courier New" pitchFamily="49" charset="0"/>
              </a:rPr>
              <a:t>  </a:t>
            </a:r>
            <a:r>
              <a:rPr lang="en-GB" sz="1050" dirty="0" smtClean="0">
                <a:solidFill>
                  <a:srgbClr val="0000FF"/>
                </a:solidFill>
                <a:latin typeface="Courier New" pitchFamily="49" charset="0"/>
                <a:cs typeface="Courier New" pitchFamily="49" charset="0"/>
              </a:rPr>
              <a:t>float2</a:t>
            </a:r>
            <a:r>
              <a:rPr lang="en-GB" sz="1050" dirty="0" smtClean="0">
                <a:solidFill>
                  <a:prstClr val="black"/>
                </a:solidFill>
                <a:latin typeface="Courier New" pitchFamily="49" charset="0"/>
                <a:cs typeface="Courier New" pitchFamily="49" charset="0"/>
              </a:rPr>
              <a:t> </a:t>
            </a:r>
            <a:r>
              <a:rPr lang="en-GB" sz="1050" dirty="0" err="1">
                <a:solidFill>
                  <a:srgbClr val="010001"/>
                </a:solidFill>
                <a:latin typeface="Courier New" pitchFamily="49" charset="0"/>
                <a:cs typeface="Courier New" pitchFamily="49" charset="0"/>
              </a:rPr>
              <a:t>vTexCoord</a:t>
            </a:r>
            <a:r>
              <a:rPr lang="en-GB" sz="1050" dirty="0">
                <a:solidFill>
                  <a:prstClr val="black"/>
                </a:solidFill>
                <a:latin typeface="Courier New" pitchFamily="49" charset="0"/>
                <a:cs typeface="Courier New" pitchFamily="49" charset="0"/>
              </a:rPr>
              <a:t> = </a:t>
            </a:r>
            <a:r>
              <a:rPr lang="en-GB" sz="1050" dirty="0" err="1">
                <a:solidFill>
                  <a:srgbClr val="010001"/>
                </a:solidFill>
                <a:latin typeface="Courier New" pitchFamily="49" charset="0"/>
                <a:cs typeface="Courier New" pitchFamily="49" charset="0"/>
              </a:rPr>
              <a:t>vNormalUns</a:t>
            </a:r>
            <a:r>
              <a:rPr lang="en-GB" sz="1050" dirty="0" err="1">
                <a:solidFill>
                  <a:prstClr val="black"/>
                </a:solidFill>
                <a:latin typeface="Courier New" pitchFamily="49" charset="0"/>
                <a:cs typeface="Courier New" pitchFamily="49" charset="0"/>
              </a:rPr>
              <a:t>.</a:t>
            </a:r>
            <a:r>
              <a:rPr lang="en-GB" sz="1050" dirty="0" err="1">
                <a:solidFill>
                  <a:srgbClr val="010001"/>
                </a:solidFill>
                <a:latin typeface="Courier New" pitchFamily="49" charset="0"/>
                <a:cs typeface="Courier New" pitchFamily="49" charset="0"/>
              </a:rPr>
              <a:t>z</a:t>
            </a:r>
            <a:r>
              <a:rPr lang="en-GB" sz="1050" dirty="0">
                <a:solidFill>
                  <a:prstClr val="black"/>
                </a:solidFill>
                <a:latin typeface="Courier New" pitchFamily="49" charset="0"/>
                <a:cs typeface="Courier New" pitchFamily="49" charset="0"/>
              </a:rPr>
              <a:t>&lt;</a:t>
            </a:r>
            <a:r>
              <a:rPr lang="en-GB" sz="1050" dirty="0" err="1">
                <a:solidFill>
                  <a:srgbClr val="010001"/>
                </a:solidFill>
                <a:latin typeface="Courier New" pitchFamily="49" charset="0"/>
                <a:cs typeface="Courier New" pitchFamily="49" charset="0"/>
              </a:rPr>
              <a:t>maxNAbs</a:t>
            </a:r>
            <a:r>
              <a:rPr lang="en-GB" sz="1050" dirty="0">
                <a:solidFill>
                  <a:prstClr val="black"/>
                </a:solidFill>
                <a:latin typeface="Courier New" pitchFamily="49" charset="0"/>
                <a:cs typeface="Courier New" pitchFamily="49" charset="0"/>
              </a:rPr>
              <a:t>?(</a:t>
            </a:r>
            <a:r>
              <a:rPr lang="en-GB" sz="1050" dirty="0" err="1">
                <a:solidFill>
                  <a:srgbClr val="010001"/>
                </a:solidFill>
                <a:latin typeface="Courier New" pitchFamily="49" charset="0"/>
                <a:cs typeface="Courier New" pitchFamily="49" charset="0"/>
              </a:rPr>
              <a:t>vNormalUns</a:t>
            </a:r>
            <a:r>
              <a:rPr lang="en-GB" sz="1050" dirty="0" err="1">
                <a:solidFill>
                  <a:prstClr val="black"/>
                </a:solidFill>
                <a:latin typeface="Courier New" pitchFamily="49" charset="0"/>
                <a:cs typeface="Courier New" pitchFamily="49" charset="0"/>
              </a:rPr>
              <a:t>.</a:t>
            </a:r>
            <a:r>
              <a:rPr lang="en-GB" sz="1050" dirty="0" err="1">
                <a:solidFill>
                  <a:srgbClr val="010001"/>
                </a:solidFill>
                <a:latin typeface="Courier New" pitchFamily="49" charset="0"/>
                <a:cs typeface="Courier New" pitchFamily="49" charset="0"/>
              </a:rPr>
              <a:t>y</a:t>
            </a:r>
            <a:r>
              <a:rPr lang="en-GB" sz="1050" dirty="0">
                <a:solidFill>
                  <a:prstClr val="black"/>
                </a:solidFill>
                <a:latin typeface="Courier New" pitchFamily="49" charset="0"/>
                <a:cs typeface="Courier New" pitchFamily="49" charset="0"/>
              </a:rPr>
              <a:t>&lt;</a:t>
            </a:r>
            <a:r>
              <a:rPr lang="en-GB" sz="1050" dirty="0" err="1">
                <a:solidFill>
                  <a:srgbClr val="010001"/>
                </a:solidFill>
                <a:latin typeface="Courier New" pitchFamily="49" charset="0"/>
                <a:cs typeface="Courier New" pitchFamily="49" charset="0"/>
              </a:rPr>
              <a:t>maxNAbs</a:t>
            </a:r>
            <a:r>
              <a:rPr lang="en-GB" sz="1050" dirty="0" err="1">
                <a:solidFill>
                  <a:prstClr val="black"/>
                </a:solidFill>
                <a:latin typeface="Courier New" pitchFamily="49" charset="0"/>
                <a:cs typeface="Courier New" pitchFamily="49" charset="0"/>
              </a:rPr>
              <a:t>?</a:t>
            </a:r>
            <a:r>
              <a:rPr lang="en-GB" sz="1050" dirty="0" err="1">
                <a:solidFill>
                  <a:srgbClr val="010001"/>
                </a:solidFill>
                <a:latin typeface="Courier New" pitchFamily="49" charset="0"/>
                <a:cs typeface="Courier New" pitchFamily="49" charset="0"/>
              </a:rPr>
              <a:t>vNormalUns</a:t>
            </a:r>
            <a:r>
              <a:rPr lang="en-GB" sz="1050" dirty="0" err="1">
                <a:solidFill>
                  <a:prstClr val="black"/>
                </a:solidFill>
                <a:latin typeface="Courier New" pitchFamily="49" charset="0"/>
                <a:cs typeface="Courier New" pitchFamily="49" charset="0"/>
              </a:rPr>
              <a:t>.</a:t>
            </a:r>
            <a:r>
              <a:rPr lang="en-GB" sz="1050" dirty="0" err="1">
                <a:solidFill>
                  <a:srgbClr val="010001"/>
                </a:solidFill>
                <a:latin typeface="Courier New" pitchFamily="49" charset="0"/>
                <a:cs typeface="Courier New" pitchFamily="49" charset="0"/>
              </a:rPr>
              <a:t>yz</a:t>
            </a:r>
            <a:r>
              <a:rPr lang="en-GB" sz="1050" dirty="0" err="1">
                <a:solidFill>
                  <a:prstClr val="black"/>
                </a:solidFill>
                <a:latin typeface="Courier New" pitchFamily="49" charset="0"/>
                <a:cs typeface="Courier New" pitchFamily="49" charset="0"/>
              </a:rPr>
              <a:t>:</a:t>
            </a:r>
            <a:r>
              <a:rPr lang="en-GB" sz="1050" dirty="0" err="1">
                <a:solidFill>
                  <a:srgbClr val="010001"/>
                </a:solidFill>
                <a:latin typeface="Courier New" pitchFamily="49" charset="0"/>
                <a:cs typeface="Courier New" pitchFamily="49" charset="0"/>
              </a:rPr>
              <a:t>vNormalUns</a:t>
            </a:r>
            <a:r>
              <a:rPr lang="en-GB" sz="1050" dirty="0" err="1">
                <a:solidFill>
                  <a:prstClr val="black"/>
                </a:solidFill>
                <a:latin typeface="Courier New" pitchFamily="49" charset="0"/>
                <a:cs typeface="Courier New" pitchFamily="49" charset="0"/>
              </a:rPr>
              <a:t>.</a:t>
            </a:r>
            <a:r>
              <a:rPr lang="en-GB" sz="1050" dirty="0" err="1">
                <a:solidFill>
                  <a:srgbClr val="010001"/>
                </a:solidFill>
                <a:latin typeface="Courier New" pitchFamily="49" charset="0"/>
                <a:cs typeface="Courier New" pitchFamily="49" charset="0"/>
              </a:rPr>
              <a:t>xz</a:t>
            </a:r>
            <a:r>
              <a:rPr lang="en-GB" sz="1050" dirty="0">
                <a:solidFill>
                  <a:prstClr val="black"/>
                </a:solidFill>
                <a:latin typeface="Courier New" pitchFamily="49" charset="0"/>
                <a:cs typeface="Courier New" pitchFamily="49" charset="0"/>
              </a:rPr>
              <a:t>):</a:t>
            </a:r>
            <a:r>
              <a:rPr lang="en-GB" sz="1050" dirty="0" err="1">
                <a:solidFill>
                  <a:srgbClr val="010001"/>
                </a:solidFill>
                <a:latin typeface="Courier New" pitchFamily="49" charset="0"/>
                <a:cs typeface="Courier New" pitchFamily="49" charset="0"/>
              </a:rPr>
              <a:t>vNormalUns</a:t>
            </a:r>
            <a:r>
              <a:rPr lang="en-GB" sz="1050" dirty="0" err="1">
                <a:solidFill>
                  <a:prstClr val="black"/>
                </a:solidFill>
                <a:latin typeface="Courier New" pitchFamily="49" charset="0"/>
                <a:cs typeface="Courier New" pitchFamily="49" charset="0"/>
              </a:rPr>
              <a:t>.</a:t>
            </a:r>
            <a:r>
              <a:rPr lang="en-GB" sz="1050" dirty="0" err="1">
                <a:solidFill>
                  <a:srgbClr val="010001"/>
                </a:solidFill>
                <a:latin typeface="Courier New" pitchFamily="49" charset="0"/>
                <a:cs typeface="Courier New" pitchFamily="49" charset="0"/>
              </a:rPr>
              <a:t>xy</a:t>
            </a:r>
            <a:r>
              <a:rPr lang="en-GB" sz="1050" dirty="0">
                <a:solidFill>
                  <a:prstClr val="black"/>
                </a:solidFill>
                <a:latin typeface="Courier New" pitchFamily="49" charset="0"/>
                <a:cs typeface="Courier New" pitchFamily="49" charset="0"/>
              </a:rPr>
              <a:t>;</a:t>
            </a:r>
          </a:p>
          <a:p>
            <a:r>
              <a:rPr lang="en-GB" sz="1050" dirty="0" smtClean="0">
                <a:solidFill>
                  <a:prstClr val="black"/>
                </a:solidFill>
                <a:latin typeface="Courier New" pitchFamily="49" charset="0"/>
                <a:cs typeface="Courier New" pitchFamily="49" charset="0"/>
              </a:rPr>
              <a:t>  </a:t>
            </a:r>
            <a:r>
              <a:rPr lang="en-GB" sz="1050" dirty="0" err="1" smtClean="0">
                <a:solidFill>
                  <a:srgbClr val="010001"/>
                </a:solidFill>
                <a:latin typeface="Courier New" pitchFamily="49" charset="0"/>
                <a:cs typeface="Courier New" pitchFamily="49" charset="0"/>
              </a:rPr>
              <a:t>vTexCoord</a:t>
            </a:r>
            <a:r>
              <a:rPr lang="en-GB" sz="1050" dirty="0" smtClean="0">
                <a:solidFill>
                  <a:prstClr val="black"/>
                </a:solidFill>
                <a:latin typeface="Courier New" pitchFamily="49" charset="0"/>
                <a:cs typeface="Courier New" pitchFamily="49" charset="0"/>
              </a:rPr>
              <a:t> </a:t>
            </a:r>
            <a:r>
              <a:rPr lang="en-GB" sz="1050" dirty="0">
                <a:solidFill>
                  <a:prstClr val="black"/>
                </a:solidFill>
                <a:latin typeface="Courier New" pitchFamily="49" charset="0"/>
                <a:cs typeface="Courier New" pitchFamily="49" charset="0"/>
              </a:rPr>
              <a:t>= </a:t>
            </a:r>
            <a:r>
              <a:rPr lang="en-GB" sz="1050" dirty="0" err="1">
                <a:solidFill>
                  <a:srgbClr val="010001"/>
                </a:solidFill>
                <a:latin typeface="Courier New" pitchFamily="49" charset="0"/>
                <a:cs typeface="Courier New" pitchFamily="49" charset="0"/>
              </a:rPr>
              <a:t>vTexCoord</a:t>
            </a:r>
            <a:r>
              <a:rPr lang="en-GB" sz="1050" dirty="0" err="1">
                <a:solidFill>
                  <a:prstClr val="black"/>
                </a:solidFill>
                <a:latin typeface="Courier New" pitchFamily="49" charset="0"/>
                <a:cs typeface="Courier New" pitchFamily="49" charset="0"/>
              </a:rPr>
              <a:t>.</a:t>
            </a:r>
            <a:r>
              <a:rPr lang="en-GB" sz="1050" dirty="0" err="1">
                <a:solidFill>
                  <a:srgbClr val="010001"/>
                </a:solidFill>
                <a:latin typeface="Courier New" pitchFamily="49" charset="0"/>
                <a:cs typeface="Courier New" pitchFamily="49" charset="0"/>
              </a:rPr>
              <a:t>x</a:t>
            </a:r>
            <a:r>
              <a:rPr lang="en-GB" sz="1050" dirty="0">
                <a:solidFill>
                  <a:prstClr val="black"/>
                </a:solidFill>
                <a:latin typeface="Courier New" pitchFamily="49" charset="0"/>
                <a:cs typeface="Courier New" pitchFamily="49" charset="0"/>
              </a:rPr>
              <a:t> &lt; </a:t>
            </a:r>
            <a:r>
              <a:rPr lang="en-GB" sz="1050" dirty="0" err="1">
                <a:solidFill>
                  <a:srgbClr val="010001"/>
                </a:solidFill>
                <a:latin typeface="Courier New" pitchFamily="49" charset="0"/>
                <a:cs typeface="Courier New" pitchFamily="49" charset="0"/>
              </a:rPr>
              <a:t>vTexCoord</a:t>
            </a:r>
            <a:r>
              <a:rPr lang="en-GB" sz="1050" dirty="0" err="1">
                <a:solidFill>
                  <a:prstClr val="black"/>
                </a:solidFill>
                <a:latin typeface="Courier New" pitchFamily="49" charset="0"/>
                <a:cs typeface="Courier New" pitchFamily="49" charset="0"/>
              </a:rPr>
              <a:t>.</a:t>
            </a:r>
            <a:r>
              <a:rPr lang="en-GB" sz="1050" dirty="0" err="1">
                <a:solidFill>
                  <a:srgbClr val="010001"/>
                </a:solidFill>
                <a:latin typeface="Courier New" pitchFamily="49" charset="0"/>
                <a:cs typeface="Courier New" pitchFamily="49" charset="0"/>
              </a:rPr>
              <a:t>y</a:t>
            </a:r>
            <a:r>
              <a:rPr lang="en-GB" sz="1050" dirty="0">
                <a:solidFill>
                  <a:prstClr val="black"/>
                </a:solidFill>
                <a:latin typeface="Courier New" pitchFamily="49" charset="0"/>
                <a:cs typeface="Courier New" pitchFamily="49" charset="0"/>
              </a:rPr>
              <a:t> ? </a:t>
            </a:r>
            <a:r>
              <a:rPr lang="en-GB" sz="1050" dirty="0" err="1">
                <a:solidFill>
                  <a:srgbClr val="010001"/>
                </a:solidFill>
                <a:latin typeface="Courier New" pitchFamily="49" charset="0"/>
                <a:cs typeface="Courier New" pitchFamily="49" charset="0"/>
              </a:rPr>
              <a:t>vTexCoord</a:t>
            </a:r>
            <a:r>
              <a:rPr lang="en-GB" sz="1050" dirty="0" err="1">
                <a:solidFill>
                  <a:prstClr val="black"/>
                </a:solidFill>
                <a:latin typeface="Courier New" pitchFamily="49" charset="0"/>
                <a:cs typeface="Courier New" pitchFamily="49" charset="0"/>
              </a:rPr>
              <a:t>.</a:t>
            </a:r>
            <a:r>
              <a:rPr lang="en-GB" sz="1050" dirty="0" err="1">
                <a:solidFill>
                  <a:srgbClr val="010001"/>
                </a:solidFill>
                <a:latin typeface="Courier New" pitchFamily="49" charset="0"/>
                <a:cs typeface="Courier New" pitchFamily="49" charset="0"/>
              </a:rPr>
              <a:t>yx</a:t>
            </a:r>
            <a:r>
              <a:rPr lang="en-GB" sz="1050" dirty="0">
                <a:solidFill>
                  <a:prstClr val="black"/>
                </a:solidFill>
                <a:latin typeface="Courier New" pitchFamily="49" charset="0"/>
                <a:cs typeface="Courier New" pitchFamily="49" charset="0"/>
              </a:rPr>
              <a:t> : </a:t>
            </a:r>
            <a:r>
              <a:rPr lang="en-GB" sz="1050" dirty="0" err="1">
                <a:solidFill>
                  <a:srgbClr val="010001"/>
                </a:solidFill>
                <a:latin typeface="Courier New" pitchFamily="49" charset="0"/>
                <a:cs typeface="Courier New" pitchFamily="49" charset="0"/>
              </a:rPr>
              <a:t>vTexCoord</a:t>
            </a:r>
            <a:r>
              <a:rPr lang="en-GB" sz="1050" dirty="0" err="1">
                <a:solidFill>
                  <a:prstClr val="black"/>
                </a:solidFill>
                <a:latin typeface="Courier New" pitchFamily="49" charset="0"/>
                <a:cs typeface="Courier New" pitchFamily="49" charset="0"/>
              </a:rPr>
              <a:t>.</a:t>
            </a:r>
            <a:r>
              <a:rPr lang="en-GB" sz="1050" dirty="0" err="1">
                <a:solidFill>
                  <a:srgbClr val="010001"/>
                </a:solidFill>
                <a:latin typeface="Courier New" pitchFamily="49" charset="0"/>
                <a:cs typeface="Courier New" pitchFamily="49" charset="0"/>
              </a:rPr>
              <a:t>xy</a:t>
            </a:r>
            <a:r>
              <a:rPr lang="en-GB" sz="1050" dirty="0">
                <a:solidFill>
                  <a:prstClr val="black"/>
                </a:solidFill>
                <a:latin typeface="Courier New" pitchFamily="49" charset="0"/>
                <a:cs typeface="Courier New" pitchFamily="49" charset="0"/>
              </a:rPr>
              <a:t>;</a:t>
            </a:r>
          </a:p>
          <a:p>
            <a:r>
              <a:rPr lang="en-GB" sz="1050" dirty="0" smtClean="0">
                <a:solidFill>
                  <a:prstClr val="black"/>
                </a:solidFill>
                <a:latin typeface="Courier New" pitchFamily="49" charset="0"/>
                <a:cs typeface="Courier New" pitchFamily="49" charset="0"/>
              </a:rPr>
              <a:t>  </a:t>
            </a:r>
            <a:r>
              <a:rPr lang="en-GB" sz="1050" dirty="0" err="1" smtClean="0">
                <a:solidFill>
                  <a:srgbClr val="010001"/>
                </a:solidFill>
                <a:latin typeface="Courier New" pitchFamily="49" charset="0"/>
                <a:cs typeface="Courier New" pitchFamily="49" charset="0"/>
              </a:rPr>
              <a:t>vTexCoord</a:t>
            </a:r>
            <a:r>
              <a:rPr lang="en-GB" sz="1050" dirty="0" err="1" smtClean="0">
                <a:solidFill>
                  <a:prstClr val="black"/>
                </a:solidFill>
                <a:latin typeface="Courier New" pitchFamily="49" charset="0"/>
                <a:cs typeface="Courier New" pitchFamily="49" charset="0"/>
              </a:rPr>
              <a:t>.</a:t>
            </a:r>
            <a:r>
              <a:rPr lang="en-GB" sz="1050" dirty="0" err="1" smtClean="0">
                <a:solidFill>
                  <a:srgbClr val="010001"/>
                </a:solidFill>
                <a:latin typeface="Courier New" pitchFamily="49" charset="0"/>
                <a:cs typeface="Courier New" pitchFamily="49" charset="0"/>
              </a:rPr>
              <a:t>y</a:t>
            </a:r>
            <a:r>
              <a:rPr lang="en-GB" sz="1050" dirty="0" smtClean="0">
                <a:solidFill>
                  <a:prstClr val="black"/>
                </a:solidFill>
                <a:latin typeface="Courier New" pitchFamily="49" charset="0"/>
                <a:cs typeface="Courier New" pitchFamily="49" charset="0"/>
              </a:rPr>
              <a:t> </a:t>
            </a:r>
            <a:r>
              <a:rPr lang="en-GB" sz="1050" dirty="0">
                <a:solidFill>
                  <a:prstClr val="black"/>
                </a:solidFill>
                <a:latin typeface="Courier New" pitchFamily="49" charset="0"/>
                <a:cs typeface="Courier New" pitchFamily="49" charset="0"/>
              </a:rPr>
              <a:t>/= </a:t>
            </a:r>
            <a:r>
              <a:rPr lang="en-GB" sz="1050" dirty="0" err="1">
                <a:solidFill>
                  <a:srgbClr val="010001"/>
                </a:solidFill>
                <a:latin typeface="Courier New" pitchFamily="49" charset="0"/>
                <a:cs typeface="Courier New" pitchFamily="49" charset="0"/>
              </a:rPr>
              <a:t>vTexCoord</a:t>
            </a:r>
            <a:r>
              <a:rPr lang="en-GB" sz="1050" dirty="0" err="1">
                <a:solidFill>
                  <a:prstClr val="black"/>
                </a:solidFill>
                <a:latin typeface="Courier New" pitchFamily="49" charset="0"/>
                <a:cs typeface="Courier New" pitchFamily="49" charset="0"/>
              </a:rPr>
              <a:t>.</a:t>
            </a:r>
            <a:r>
              <a:rPr lang="en-GB" sz="1050" dirty="0" err="1">
                <a:solidFill>
                  <a:srgbClr val="010001"/>
                </a:solidFill>
                <a:latin typeface="Courier New" pitchFamily="49" charset="0"/>
                <a:cs typeface="Courier New" pitchFamily="49" charset="0"/>
              </a:rPr>
              <a:t>x</a:t>
            </a:r>
            <a:r>
              <a:rPr lang="en-GB" sz="1050" dirty="0">
                <a:solidFill>
                  <a:prstClr val="black"/>
                </a:solidFill>
                <a:latin typeface="Courier New" pitchFamily="49" charset="0"/>
                <a:cs typeface="Courier New" pitchFamily="49" charset="0"/>
              </a:rPr>
              <a:t>;</a:t>
            </a:r>
          </a:p>
          <a:p>
            <a:r>
              <a:rPr lang="en-US" sz="1050" dirty="0" smtClean="0">
                <a:solidFill>
                  <a:prstClr val="black"/>
                </a:solidFill>
                <a:latin typeface="Courier New" pitchFamily="49" charset="0"/>
                <a:cs typeface="Courier New" pitchFamily="49" charset="0"/>
              </a:rPr>
              <a:t>  </a:t>
            </a:r>
            <a:r>
              <a:rPr lang="en-US" sz="1050" dirty="0" smtClean="0">
                <a:solidFill>
                  <a:srgbClr val="008000"/>
                </a:solidFill>
                <a:latin typeface="Courier New" pitchFamily="49" charset="0"/>
                <a:cs typeface="Courier New" pitchFamily="49" charset="0"/>
              </a:rPr>
              <a:t>// </a:t>
            </a:r>
            <a:r>
              <a:rPr lang="en-US" sz="1050" dirty="0">
                <a:solidFill>
                  <a:srgbClr val="008000"/>
                </a:solidFill>
                <a:latin typeface="Courier New" pitchFamily="49" charset="0"/>
                <a:cs typeface="Courier New" pitchFamily="49" charset="0"/>
              </a:rPr>
              <a:t>fit normal into the edge of unit cube</a:t>
            </a:r>
          </a:p>
          <a:p>
            <a:r>
              <a:rPr lang="en-GB" sz="1050" dirty="0" smtClean="0">
                <a:solidFill>
                  <a:prstClr val="black"/>
                </a:solidFill>
                <a:latin typeface="Courier New" pitchFamily="49" charset="0"/>
                <a:cs typeface="Courier New" pitchFamily="49" charset="0"/>
              </a:rPr>
              <a:t>  </a:t>
            </a:r>
            <a:r>
              <a:rPr lang="en-GB" sz="1050" dirty="0" err="1" smtClean="0">
                <a:solidFill>
                  <a:srgbClr val="010001"/>
                </a:solidFill>
                <a:latin typeface="Courier New" pitchFamily="49" charset="0"/>
                <a:cs typeface="Courier New" pitchFamily="49" charset="0"/>
              </a:rPr>
              <a:t>vNormal</a:t>
            </a:r>
            <a:r>
              <a:rPr lang="en-GB" sz="1050" dirty="0" err="1" smtClean="0">
                <a:solidFill>
                  <a:prstClr val="black"/>
                </a:solidFill>
                <a:latin typeface="Courier New" pitchFamily="49" charset="0"/>
                <a:cs typeface="Courier New" pitchFamily="49" charset="0"/>
              </a:rPr>
              <a:t>.</a:t>
            </a:r>
            <a:r>
              <a:rPr lang="en-GB" sz="1050" dirty="0" err="1" smtClean="0">
                <a:solidFill>
                  <a:srgbClr val="010001"/>
                </a:solidFill>
                <a:latin typeface="Courier New" pitchFamily="49" charset="0"/>
                <a:cs typeface="Courier New" pitchFamily="49" charset="0"/>
              </a:rPr>
              <a:t>rgb</a:t>
            </a:r>
            <a:r>
              <a:rPr lang="en-GB" sz="1050" dirty="0" smtClean="0">
                <a:solidFill>
                  <a:prstClr val="black"/>
                </a:solidFill>
                <a:latin typeface="Courier New" pitchFamily="49" charset="0"/>
                <a:cs typeface="Courier New" pitchFamily="49" charset="0"/>
              </a:rPr>
              <a:t> </a:t>
            </a:r>
            <a:r>
              <a:rPr lang="en-GB" sz="1050" dirty="0">
                <a:solidFill>
                  <a:prstClr val="black"/>
                </a:solidFill>
                <a:latin typeface="Courier New" pitchFamily="49" charset="0"/>
                <a:cs typeface="Courier New" pitchFamily="49" charset="0"/>
              </a:rPr>
              <a:t>/= </a:t>
            </a:r>
            <a:r>
              <a:rPr lang="en-GB" sz="1050" dirty="0" err="1">
                <a:solidFill>
                  <a:srgbClr val="010001"/>
                </a:solidFill>
                <a:latin typeface="Courier New" pitchFamily="49" charset="0"/>
                <a:cs typeface="Courier New" pitchFamily="49" charset="0"/>
              </a:rPr>
              <a:t>maxNAbs</a:t>
            </a:r>
            <a:r>
              <a:rPr lang="en-GB" sz="1050" dirty="0" smtClean="0">
                <a:solidFill>
                  <a:prstClr val="black"/>
                </a:solidFill>
                <a:latin typeface="Courier New" pitchFamily="49" charset="0"/>
                <a:cs typeface="Courier New" pitchFamily="49" charset="0"/>
              </a:rPr>
              <a:t>;</a:t>
            </a:r>
            <a:endParaRPr lang="en-GB" sz="1050" dirty="0">
              <a:solidFill>
                <a:prstClr val="black"/>
              </a:solidFill>
              <a:latin typeface="Courier New" pitchFamily="49" charset="0"/>
              <a:cs typeface="Courier New" pitchFamily="49" charset="0"/>
            </a:endParaRPr>
          </a:p>
          <a:p>
            <a:r>
              <a:rPr lang="en-US" sz="1050" dirty="0" smtClean="0">
                <a:solidFill>
                  <a:prstClr val="black"/>
                </a:solidFill>
                <a:latin typeface="Courier New" pitchFamily="49" charset="0"/>
                <a:cs typeface="Courier New" pitchFamily="49" charset="0"/>
              </a:rPr>
              <a:t>  </a:t>
            </a:r>
            <a:r>
              <a:rPr lang="en-US" sz="1050" dirty="0" smtClean="0">
                <a:solidFill>
                  <a:srgbClr val="008000"/>
                </a:solidFill>
                <a:latin typeface="Courier New" pitchFamily="49" charset="0"/>
                <a:cs typeface="Courier New" pitchFamily="49" charset="0"/>
              </a:rPr>
              <a:t>// </a:t>
            </a:r>
            <a:r>
              <a:rPr lang="en-US" sz="1050" dirty="0">
                <a:solidFill>
                  <a:srgbClr val="008000"/>
                </a:solidFill>
                <a:latin typeface="Courier New" pitchFamily="49" charset="0"/>
                <a:cs typeface="Courier New" pitchFamily="49" charset="0"/>
              </a:rPr>
              <a:t>look-up fitting length and scale the normal to get the best fit</a:t>
            </a:r>
          </a:p>
          <a:p>
            <a:r>
              <a:rPr lang="en-GB" sz="1050" dirty="0" smtClean="0">
                <a:solidFill>
                  <a:prstClr val="black"/>
                </a:solidFill>
                <a:latin typeface="Courier New" pitchFamily="49" charset="0"/>
                <a:cs typeface="Courier New" pitchFamily="49" charset="0"/>
              </a:rPr>
              <a:t>  </a:t>
            </a:r>
            <a:r>
              <a:rPr lang="en-GB" sz="1050" dirty="0" smtClean="0">
                <a:solidFill>
                  <a:srgbClr val="0000FF"/>
                </a:solidFill>
                <a:latin typeface="Courier New" pitchFamily="49" charset="0"/>
                <a:cs typeface="Courier New" pitchFamily="49" charset="0"/>
              </a:rPr>
              <a:t>half</a:t>
            </a:r>
            <a:r>
              <a:rPr lang="en-GB" sz="1050" dirty="0" smtClean="0">
                <a:solidFill>
                  <a:prstClr val="black"/>
                </a:solidFill>
                <a:latin typeface="Courier New" pitchFamily="49" charset="0"/>
                <a:cs typeface="Courier New" pitchFamily="49" charset="0"/>
              </a:rPr>
              <a:t> </a:t>
            </a:r>
            <a:r>
              <a:rPr lang="en-GB" sz="1050" dirty="0" err="1">
                <a:solidFill>
                  <a:srgbClr val="010001"/>
                </a:solidFill>
                <a:latin typeface="Courier New" pitchFamily="49" charset="0"/>
                <a:cs typeface="Courier New" pitchFamily="49" charset="0"/>
              </a:rPr>
              <a:t>fFittingScale</a:t>
            </a:r>
            <a:r>
              <a:rPr lang="en-GB" sz="1050" dirty="0">
                <a:solidFill>
                  <a:prstClr val="black"/>
                </a:solidFill>
                <a:latin typeface="Courier New" pitchFamily="49" charset="0"/>
                <a:cs typeface="Courier New" pitchFamily="49" charset="0"/>
              </a:rPr>
              <a:t> = </a:t>
            </a:r>
            <a:r>
              <a:rPr lang="en-GB" sz="1050" dirty="0">
                <a:solidFill>
                  <a:srgbClr val="010001"/>
                </a:solidFill>
                <a:latin typeface="Courier New" pitchFamily="49" charset="0"/>
                <a:cs typeface="Courier New" pitchFamily="49" charset="0"/>
              </a:rPr>
              <a:t>tex2D</a:t>
            </a:r>
            <a:r>
              <a:rPr lang="en-GB" sz="1050" dirty="0">
                <a:solidFill>
                  <a:prstClr val="black"/>
                </a:solidFill>
                <a:latin typeface="Courier New" pitchFamily="49" charset="0"/>
                <a:cs typeface="Courier New" pitchFamily="49" charset="0"/>
              </a:rPr>
              <a:t>(</a:t>
            </a:r>
            <a:r>
              <a:rPr lang="en-GB" sz="1050" dirty="0">
                <a:solidFill>
                  <a:srgbClr val="010001"/>
                </a:solidFill>
                <a:latin typeface="Courier New" pitchFamily="49" charset="0"/>
                <a:cs typeface="Courier New" pitchFamily="49" charset="0"/>
              </a:rPr>
              <a:t>normalsSampler2D</a:t>
            </a:r>
            <a:r>
              <a:rPr lang="en-GB" sz="1050" dirty="0">
                <a:solidFill>
                  <a:prstClr val="black"/>
                </a:solidFill>
                <a:latin typeface="Courier New" pitchFamily="49" charset="0"/>
                <a:cs typeface="Courier New" pitchFamily="49" charset="0"/>
              </a:rPr>
              <a:t>, </a:t>
            </a:r>
            <a:r>
              <a:rPr lang="en-GB" sz="1050" dirty="0" err="1">
                <a:solidFill>
                  <a:srgbClr val="010001"/>
                </a:solidFill>
                <a:latin typeface="Courier New" pitchFamily="49" charset="0"/>
                <a:cs typeface="Courier New" pitchFamily="49" charset="0"/>
              </a:rPr>
              <a:t>vTexCoord</a:t>
            </a:r>
            <a:r>
              <a:rPr lang="en-GB" sz="1050" dirty="0">
                <a:solidFill>
                  <a:prstClr val="black"/>
                </a:solidFill>
                <a:latin typeface="Courier New" pitchFamily="49" charset="0"/>
                <a:cs typeface="Courier New" pitchFamily="49" charset="0"/>
              </a:rPr>
              <a:t>).</a:t>
            </a:r>
            <a:r>
              <a:rPr lang="en-GB" sz="1050" dirty="0">
                <a:solidFill>
                  <a:srgbClr val="010001"/>
                </a:solidFill>
                <a:latin typeface="Courier New" pitchFamily="49" charset="0"/>
                <a:cs typeface="Courier New" pitchFamily="49" charset="0"/>
              </a:rPr>
              <a:t>a</a:t>
            </a:r>
            <a:r>
              <a:rPr lang="en-GB" sz="1050" dirty="0" smtClean="0">
                <a:solidFill>
                  <a:prstClr val="black"/>
                </a:solidFill>
                <a:latin typeface="Courier New" pitchFamily="49" charset="0"/>
                <a:cs typeface="Courier New" pitchFamily="49" charset="0"/>
              </a:rPr>
              <a:t>;</a:t>
            </a:r>
            <a:endParaRPr lang="en-GB" sz="1050" dirty="0">
              <a:solidFill>
                <a:srgbClr val="0000FF"/>
              </a:solidFill>
              <a:latin typeface="Courier New" pitchFamily="49" charset="0"/>
              <a:cs typeface="Courier New" pitchFamily="49" charset="0"/>
            </a:endParaRPr>
          </a:p>
          <a:p>
            <a:r>
              <a:rPr lang="en-US" sz="1050" dirty="0" smtClean="0">
                <a:solidFill>
                  <a:prstClr val="black"/>
                </a:solidFill>
                <a:latin typeface="Courier New" pitchFamily="49" charset="0"/>
                <a:cs typeface="Courier New" pitchFamily="49" charset="0"/>
              </a:rPr>
              <a:t>  </a:t>
            </a:r>
            <a:r>
              <a:rPr lang="en-US" sz="1050" dirty="0" smtClean="0">
                <a:solidFill>
                  <a:srgbClr val="008000"/>
                </a:solidFill>
                <a:latin typeface="Courier New" pitchFamily="49" charset="0"/>
                <a:cs typeface="Courier New" pitchFamily="49" charset="0"/>
              </a:rPr>
              <a:t>// </a:t>
            </a:r>
            <a:r>
              <a:rPr lang="en-US" sz="1050" dirty="0">
                <a:solidFill>
                  <a:srgbClr val="008000"/>
                </a:solidFill>
                <a:latin typeface="Courier New" pitchFamily="49" charset="0"/>
                <a:cs typeface="Courier New" pitchFamily="49" charset="0"/>
              </a:rPr>
              <a:t>scale the normal to get the best fit</a:t>
            </a:r>
          </a:p>
          <a:p>
            <a:r>
              <a:rPr lang="en-GB" sz="1050" dirty="0" smtClean="0">
                <a:solidFill>
                  <a:prstClr val="black"/>
                </a:solidFill>
                <a:latin typeface="Courier New" pitchFamily="49" charset="0"/>
                <a:cs typeface="Courier New" pitchFamily="49" charset="0"/>
              </a:rPr>
              <a:t>  </a:t>
            </a:r>
            <a:r>
              <a:rPr lang="en-GB" sz="1050" dirty="0" err="1" smtClean="0">
                <a:solidFill>
                  <a:srgbClr val="010001"/>
                </a:solidFill>
                <a:latin typeface="Courier New" pitchFamily="49" charset="0"/>
                <a:cs typeface="Courier New" pitchFamily="49" charset="0"/>
              </a:rPr>
              <a:t>vNormal</a:t>
            </a:r>
            <a:r>
              <a:rPr lang="en-GB" sz="1050" dirty="0" err="1" smtClean="0">
                <a:solidFill>
                  <a:prstClr val="black"/>
                </a:solidFill>
                <a:latin typeface="Courier New" pitchFamily="49" charset="0"/>
                <a:cs typeface="Courier New" pitchFamily="49" charset="0"/>
              </a:rPr>
              <a:t>.</a:t>
            </a:r>
            <a:r>
              <a:rPr lang="en-GB" sz="1050" dirty="0" err="1" smtClean="0">
                <a:solidFill>
                  <a:srgbClr val="010001"/>
                </a:solidFill>
                <a:latin typeface="Courier New" pitchFamily="49" charset="0"/>
                <a:cs typeface="Courier New" pitchFamily="49" charset="0"/>
              </a:rPr>
              <a:t>rgb</a:t>
            </a:r>
            <a:r>
              <a:rPr lang="en-GB" sz="1050" dirty="0" smtClean="0">
                <a:solidFill>
                  <a:prstClr val="black"/>
                </a:solidFill>
                <a:latin typeface="Courier New" pitchFamily="49" charset="0"/>
                <a:cs typeface="Courier New" pitchFamily="49" charset="0"/>
              </a:rPr>
              <a:t> *= </a:t>
            </a:r>
            <a:r>
              <a:rPr lang="en-GB" sz="1050" dirty="0" err="1" smtClean="0">
                <a:solidFill>
                  <a:srgbClr val="010001"/>
                </a:solidFill>
                <a:latin typeface="Courier New" pitchFamily="49" charset="0"/>
                <a:cs typeface="Courier New" pitchFamily="49" charset="0"/>
              </a:rPr>
              <a:t>fFittingScale</a:t>
            </a:r>
            <a:r>
              <a:rPr lang="en-GB" sz="1050" dirty="0" smtClean="0">
                <a:solidFill>
                  <a:prstClr val="black"/>
                </a:solidFill>
                <a:latin typeface="Courier New" pitchFamily="49" charset="0"/>
                <a:cs typeface="Courier New" pitchFamily="49" charset="0"/>
              </a:rPr>
              <a:t>;</a:t>
            </a:r>
          </a:p>
          <a:p>
            <a:r>
              <a:rPr lang="en-GB" sz="1050" dirty="0" smtClean="0">
                <a:solidFill>
                  <a:prstClr val="black"/>
                </a:solidFill>
                <a:latin typeface="Courier New" pitchFamily="49" charset="0"/>
                <a:cs typeface="Courier New" pitchFamily="49" charset="0"/>
              </a:rPr>
              <a:t>  </a:t>
            </a:r>
            <a:r>
              <a:rPr lang="en-GB" sz="1050" dirty="0" smtClean="0">
                <a:solidFill>
                  <a:srgbClr val="008000"/>
                </a:solidFill>
                <a:latin typeface="Courier New" pitchFamily="49" charset="0"/>
                <a:cs typeface="Courier New" pitchFamily="49" charset="0"/>
              </a:rPr>
              <a:t>// wrap to [0;1] unsigned form</a:t>
            </a:r>
          </a:p>
          <a:p>
            <a:r>
              <a:rPr lang="en-GB" sz="1050" dirty="0" smtClean="0">
                <a:solidFill>
                  <a:prstClr val="black"/>
                </a:solidFill>
                <a:latin typeface="Courier New" pitchFamily="49" charset="0"/>
                <a:cs typeface="Courier New" pitchFamily="49" charset="0"/>
              </a:rPr>
              <a:t>  </a:t>
            </a:r>
            <a:r>
              <a:rPr lang="en-GB" sz="1050" dirty="0" err="1" smtClean="0">
                <a:solidFill>
                  <a:srgbClr val="010001"/>
                </a:solidFill>
                <a:latin typeface="Courier New" pitchFamily="49" charset="0"/>
                <a:cs typeface="Courier New" pitchFamily="49" charset="0"/>
              </a:rPr>
              <a:t>vNormal</a:t>
            </a:r>
            <a:r>
              <a:rPr lang="en-GB" sz="1050" dirty="0" err="1" smtClean="0">
                <a:solidFill>
                  <a:prstClr val="black"/>
                </a:solidFill>
                <a:latin typeface="Courier New" pitchFamily="49" charset="0"/>
                <a:cs typeface="Courier New" pitchFamily="49" charset="0"/>
              </a:rPr>
              <a:t>.</a:t>
            </a:r>
            <a:r>
              <a:rPr lang="en-GB" sz="1050" dirty="0" err="1" smtClean="0">
                <a:solidFill>
                  <a:srgbClr val="010001"/>
                </a:solidFill>
                <a:latin typeface="Courier New" pitchFamily="49" charset="0"/>
                <a:cs typeface="Courier New" pitchFamily="49" charset="0"/>
              </a:rPr>
              <a:t>rgb</a:t>
            </a:r>
            <a:r>
              <a:rPr lang="en-GB" sz="1050" dirty="0" smtClean="0">
                <a:solidFill>
                  <a:prstClr val="black"/>
                </a:solidFill>
                <a:latin typeface="Courier New" pitchFamily="49" charset="0"/>
                <a:cs typeface="Courier New" pitchFamily="49" charset="0"/>
              </a:rPr>
              <a:t> </a:t>
            </a:r>
            <a:r>
              <a:rPr lang="en-GB" sz="1050" dirty="0">
                <a:solidFill>
                  <a:prstClr val="black"/>
                </a:solidFill>
                <a:latin typeface="Courier New" pitchFamily="49" charset="0"/>
                <a:cs typeface="Courier New" pitchFamily="49" charset="0"/>
              </a:rPr>
              <a:t>= </a:t>
            </a:r>
            <a:r>
              <a:rPr lang="en-GB" sz="1050" dirty="0" err="1">
                <a:solidFill>
                  <a:srgbClr val="010001"/>
                </a:solidFill>
                <a:latin typeface="Courier New" pitchFamily="49" charset="0"/>
                <a:cs typeface="Courier New" pitchFamily="49" charset="0"/>
              </a:rPr>
              <a:t>vNormal</a:t>
            </a:r>
            <a:r>
              <a:rPr lang="en-GB" sz="1050" dirty="0" err="1">
                <a:solidFill>
                  <a:prstClr val="black"/>
                </a:solidFill>
                <a:latin typeface="Courier New" pitchFamily="49" charset="0"/>
                <a:cs typeface="Courier New" pitchFamily="49" charset="0"/>
              </a:rPr>
              <a:t>.</a:t>
            </a:r>
            <a:r>
              <a:rPr lang="en-GB" sz="1050" dirty="0" err="1">
                <a:solidFill>
                  <a:srgbClr val="010001"/>
                </a:solidFill>
                <a:latin typeface="Courier New" pitchFamily="49" charset="0"/>
                <a:cs typeface="Courier New" pitchFamily="49" charset="0"/>
              </a:rPr>
              <a:t>rgb</a:t>
            </a:r>
            <a:r>
              <a:rPr lang="en-GB" sz="1050" dirty="0">
                <a:solidFill>
                  <a:prstClr val="black"/>
                </a:solidFill>
                <a:latin typeface="Courier New" pitchFamily="49" charset="0"/>
                <a:cs typeface="Courier New" pitchFamily="49" charset="0"/>
              </a:rPr>
              <a:t> * .5h + .5h</a:t>
            </a:r>
            <a:r>
              <a:rPr lang="en-GB" sz="1050" dirty="0" smtClean="0">
                <a:solidFill>
                  <a:prstClr val="black"/>
                </a:solidFill>
                <a:latin typeface="Courier New" pitchFamily="49" charset="0"/>
                <a:cs typeface="Courier New" pitchFamily="49" charset="0"/>
              </a:rPr>
              <a:t>;</a:t>
            </a:r>
          </a:p>
          <a:p>
            <a:r>
              <a:rPr lang="en-GB" sz="1050" dirty="0">
                <a:solidFill>
                  <a:prstClr val="black"/>
                </a:solidFill>
                <a:latin typeface="Courier New" pitchFamily="49" charset="0"/>
                <a:cs typeface="Courier New" pitchFamily="49" charset="0"/>
              </a:rPr>
              <a:t>}</a:t>
            </a:r>
          </a:p>
        </p:txBody>
      </p:sp>
      <p:sp>
        <p:nvSpPr>
          <p:cNvPr id="3" name="Footer Placeholder 2"/>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310582829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dirty="0" smtClean="0">
                <a:latin typeface="Arial" charset="0"/>
                <a:cs typeface="Arial" charset="0"/>
              </a:rPr>
              <a:t>References</a:t>
            </a:r>
          </a:p>
        </p:txBody>
      </p:sp>
      <p:sp>
        <p:nvSpPr>
          <p:cNvPr id="3" name="Content Placeholder 2"/>
          <p:cNvSpPr>
            <a:spLocks noGrp="1"/>
          </p:cNvSpPr>
          <p:nvPr>
            <p:ph idx="1"/>
          </p:nvPr>
        </p:nvSpPr>
        <p:spPr>
          <a:xfrm>
            <a:off x="457200" y="1200150"/>
            <a:ext cx="8229600" cy="3822226"/>
          </a:xfrm>
        </p:spPr>
        <p:txBody>
          <a:bodyPr/>
          <a:lstStyle/>
          <a:p>
            <a:r>
              <a:rPr lang="en-GB" sz="1400" dirty="0" smtClean="0">
                <a:latin typeface="Arial" charset="0"/>
                <a:ea typeface="ＭＳ Ｐゴシック" pitchFamily="34" charset="-128"/>
                <a:cs typeface="Arial" charset="0"/>
              </a:rPr>
              <a:t>[CT81] </a:t>
            </a:r>
            <a:r>
              <a:rPr lang="en-GB" sz="1400" i="1" dirty="0" smtClean="0">
                <a:latin typeface="Arial" charset="0"/>
                <a:ea typeface="ＭＳ Ｐゴシック" pitchFamily="34" charset="-128"/>
                <a:cs typeface="Arial" charset="0"/>
              </a:rPr>
              <a:t>Cook, R. L., and Torrance, K. E.</a:t>
            </a:r>
            <a:r>
              <a:rPr lang="en-GB" sz="1400" dirty="0" smtClean="0">
                <a:latin typeface="Arial" charset="0"/>
                <a:ea typeface="ＭＳ Ｐゴシック" pitchFamily="34" charset="-128"/>
                <a:cs typeface="Arial" charset="0"/>
              </a:rPr>
              <a:t> </a:t>
            </a:r>
            <a:r>
              <a:rPr lang="en-GB" sz="1400" dirty="0">
                <a:latin typeface="Arial" charset="0"/>
                <a:ea typeface="ＭＳ Ｐゴシック" pitchFamily="34" charset="-128"/>
                <a:cs typeface="Arial" charset="0"/>
              </a:rPr>
              <a:t>1981. </a:t>
            </a:r>
            <a:r>
              <a:rPr lang="en-GB" sz="1400" dirty="0" smtClean="0">
                <a:latin typeface="Arial" charset="0"/>
                <a:ea typeface="ＭＳ Ｐゴシック" pitchFamily="34" charset="-128"/>
                <a:cs typeface="Arial" charset="0"/>
              </a:rPr>
              <a:t>“A </a:t>
            </a:r>
            <a:r>
              <a:rPr lang="en-GB" sz="1400" dirty="0">
                <a:latin typeface="Arial" charset="0"/>
                <a:ea typeface="ＭＳ Ｐゴシック" pitchFamily="34" charset="-128"/>
                <a:cs typeface="Arial" charset="0"/>
              </a:rPr>
              <a:t>reflectance </a:t>
            </a:r>
            <a:r>
              <a:rPr lang="en-GB" sz="1400" dirty="0" smtClean="0">
                <a:latin typeface="Arial" charset="0"/>
                <a:ea typeface="ＭＳ Ｐゴシック" pitchFamily="34" charset="-128"/>
                <a:cs typeface="Arial" charset="0"/>
              </a:rPr>
              <a:t>model for </a:t>
            </a:r>
            <a:r>
              <a:rPr lang="en-GB" sz="1400" dirty="0">
                <a:latin typeface="Arial" charset="0"/>
                <a:ea typeface="ＭＳ Ｐゴシック" pitchFamily="34" charset="-128"/>
                <a:cs typeface="Arial" charset="0"/>
              </a:rPr>
              <a:t>computer </a:t>
            </a:r>
            <a:r>
              <a:rPr lang="en-GB" sz="1400" dirty="0" smtClean="0">
                <a:latin typeface="Arial" charset="0"/>
                <a:ea typeface="ＭＳ Ｐゴシック" pitchFamily="34" charset="-128"/>
                <a:cs typeface="Arial" charset="0"/>
              </a:rPr>
              <a:t>graphics”, SIGGRAPH 1981</a:t>
            </a:r>
          </a:p>
          <a:p>
            <a:r>
              <a:rPr lang="en-GB" sz="1400" dirty="0" smtClean="0">
                <a:latin typeface="Arial" charset="0"/>
                <a:ea typeface="ＭＳ Ｐゴシック" pitchFamily="34" charset="-128"/>
                <a:cs typeface="Arial" charset="0"/>
              </a:rPr>
              <a:t>[HEMS10] Herzog, R., </a:t>
            </a:r>
            <a:r>
              <a:rPr lang="en-GB" sz="1400" dirty="0" err="1" smtClean="0">
                <a:latin typeface="Arial" charset="0"/>
                <a:ea typeface="ＭＳ Ｐゴシック" pitchFamily="34" charset="-128"/>
                <a:cs typeface="Arial" charset="0"/>
              </a:rPr>
              <a:t>Eisemann</a:t>
            </a:r>
            <a:r>
              <a:rPr lang="en-GB" sz="1400" dirty="0" smtClean="0">
                <a:latin typeface="Arial" charset="0"/>
                <a:ea typeface="ＭＳ Ｐゴシック" pitchFamily="34" charset="-128"/>
                <a:cs typeface="Arial" charset="0"/>
              </a:rPr>
              <a:t>, E., </a:t>
            </a:r>
            <a:r>
              <a:rPr lang="en-GB" sz="1400" dirty="0" err="1" smtClean="0">
                <a:latin typeface="Arial" charset="0"/>
                <a:ea typeface="ＭＳ Ｐゴシック" pitchFamily="34" charset="-128"/>
                <a:cs typeface="Arial" charset="0"/>
              </a:rPr>
              <a:t>Myszkowski</a:t>
            </a:r>
            <a:r>
              <a:rPr lang="en-GB" sz="1400" dirty="0" smtClean="0">
                <a:latin typeface="Arial" charset="0"/>
                <a:ea typeface="ＭＳ Ｐゴシック" pitchFamily="34" charset="-128"/>
                <a:cs typeface="Arial" charset="0"/>
              </a:rPr>
              <a:t>, K., Seidel, H.-P. 2010. “</a:t>
            </a:r>
            <a:r>
              <a:rPr lang="en-GB" sz="1400" dirty="0" err="1" smtClean="0">
                <a:latin typeface="Arial" charset="0"/>
                <a:ea typeface="ＭＳ Ｐゴシック" pitchFamily="34" charset="-128"/>
                <a:cs typeface="Arial" charset="0"/>
              </a:rPr>
              <a:t>Spatio</a:t>
            </a:r>
            <a:r>
              <a:rPr lang="en-GB" sz="1400" dirty="0" smtClean="0">
                <a:latin typeface="Arial" charset="0"/>
                <a:ea typeface="ＭＳ Ｐゴシック" pitchFamily="34" charset="-128"/>
                <a:cs typeface="Arial" charset="0"/>
              </a:rPr>
              <a:t>-Temporal </a:t>
            </a:r>
            <a:r>
              <a:rPr lang="en-GB" sz="1400" dirty="0">
                <a:latin typeface="Arial" charset="0"/>
                <a:ea typeface="ＭＳ Ｐゴシック" pitchFamily="34" charset="-128"/>
                <a:cs typeface="Arial" charset="0"/>
              </a:rPr>
              <a:t>Upsampling on the </a:t>
            </a:r>
            <a:r>
              <a:rPr lang="en-GB" sz="1400" dirty="0" smtClean="0">
                <a:latin typeface="Arial" charset="0"/>
                <a:ea typeface="ＭＳ Ｐゴシック" pitchFamily="34" charset="-128"/>
                <a:cs typeface="Arial" charset="0"/>
              </a:rPr>
              <a:t>GPU” I3D 2010.</a:t>
            </a:r>
            <a:endParaRPr lang="en-GB" sz="1400" dirty="0">
              <a:latin typeface="Arial" charset="0"/>
              <a:ea typeface="ＭＳ Ｐゴシック" pitchFamily="34" charset="-128"/>
              <a:cs typeface="Arial" charset="0"/>
            </a:endParaRPr>
          </a:p>
          <a:p>
            <a:r>
              <a:rPr lang="en-GB" sz="1400" dirty="0" smtClean="0">
                <a:latin typeface="Arial" charset="0"/>
                <a:ea typeface="ＭＳ Ｐゴシック" pitchFamily="34" charset="-128"/>
                <a:cs typeface="Arial" charset="0"/>
              </a:rPr>
              <a:t>[LS10] </a:t>
            </a:r>
            <a:r>
              <a:rPr lang="en-GB" sz="1400" i="1" dirty="0">
                <a:latin typeface="Arial" charset="0"/>
                <a:ea typeface="ＭＳ Ｐゴシック" pitchFamily="34" charset="-128"/>
                <a:cs typeface="Arial" charset="0"/>
              </a:rPr>
              <a:t>Loos, B.J</a:t>
            </a:r>
            <a:r>
              <a:rPr lang="en-GB" sz="1400" i="1" dirty="0" smtClean="0">
                <a:latin typeface="Arial" charset="0"/>
                <a:ea typeface="ＭＳ Ｐゴシック" pitchFamily="34" charset="-128"/>
                <a:cs typeface="Arial" charset="0"/>
              </a:rPr>
              <a:t>. </a:t>
            </a:r>
            <a:r>
              <a:rPr lang="en-GB" sz="1400" i="1" dirty="0">
                <a:latin typeface="Arial" charset="0"/>
                <a:ea typeface="ＭＳ Ｐゴシック" pitchFamily="34" charset="-128"/>
                <a:cs typeface="Arial" charset="0"/>
              </a:rPr>
              <a:t>and Sloan, </a:t>
            </a:r>
            <a:r>
              <a:rPr lang="en-GB" sz="1400" i="1" dirty="0" smtClean="0">
                <a:latin typeface="Arial" charset="0"/>
                <a:ea typeface="ＭＳ Ｐゴシック" pitchFamily="34" charset="-128"/>
                <a:cs typeface="Arial" charset="0"/>
              </a:rPr>
              <a:t>P.-P. 2010 “</a:t>
            </a:r>
            <a:r>
              <a:rPr lang="en-GB" sz="1400" dirty="0" smtClean="0">
                <a:latin typeface="Arial" charset="0"/>
                <a:ea typeface="ＭＳ Ｐゴシック" pitchFamily="34" charset="-128"/>
                <a:cs typeface="Arial" charset="0"/>
              </a:rPr>
              <a:t>Volumetric </a:t>
            </a:r>
            <a:r>
              <a:rPr lang="en-GB" sz="1400" dirty="0" err="1" smtClean="0">
                <a:latin typeface="Arial" charset="0"/>
                <a:ea typeface="ＭＳ Ｐゴシック" pitchFamily="34" charset="-128"/>
                <a:cs typeface="Arial" charset="0"/>
              </a:rPr>
              <a:t>Obscurance</a:t>
            </a:r>
            <a:r>
              <a:rPr lang="en-GB" sz="1400" dirty="0" smtClean="0">
                <a:latin typeface="Arial" charset="0"/>
                <a:ea typeface="ＭＳ Ｐゴシック" pitchFamily="34" charset="-128"/>
                <a:cs typeface="Arial" charset="0"/>
              </a:rPr>
              <a:t>”, I3D symposium on interactive graphics, 2010</a:t>
            </a:r>
          </a:p>
          <a:p>
            <a:r>
              <a:rPr lang="en-US" sz="1400" dirty="0" smtClean="0"/>
              <a:t>[NVLTI07] </a:t>
            </a:r>
            <a:r>
              <a:rPr lang="en-US" sz="1400" dirty="0" err="1" smtClean="0"/>
              <a:t>Nehab</a:t>
            </a:r>
            <a:r>
              <a:rPr lang="en-US" sz="1400" dirty="0" smtClean="0"/>
              <a:t>, D., Sander, P., Lawrence, J., Tatarchuk, N., </a:t>
            </a:r>
            <a:r>
              <a:rPr lang="en-US" sz="1400" dirty="0" err="1" smtClean="0"/>
              <a:t>Isidoro</a:t>
            </a:r>
            <a:r>
              <a:rPr lang="en-US" sz="1400" dirty="0" smtClean="0"/>
              <a:t>, J. 2007. “Accelerating </a:t>
            </a:r>
            <a:r>
              <a:rPr lang="en-US" sz="1400" dirty="0"/>
              <a:t>Real-Time Shading </a:t>
            </a:r>
            <a:r>
              <a:rPr lang="en-US" sz="1400" dirty="0" smtClean="0"/>
              <a:t>with Reverse </a:t>
            </a:r>
            <a:r>
              <a:rPr lang="en-US" sz="1400" dirty="0"/>
              <a:t>Reprojection </a:t>
            </a:r>
            <a:r>
              <a:rPr lang="en-US" sz="1400" dirty="0" smtClean="0"/>
              <a:t>Caching”, </a:t>
            </a:r>
            <a:r>
              <a:rPr lang="en-US" sz="1400" dirty="0"/>
              <a:t>Conference On Graphics </a:t>
            </a:r>
            <a:r>
              <a:rPr lang="en-US" sz="1400" dirty="0" smtClean="0"/>
              <a:t>Hardware, 2007</a:t>
            </a:r>
          </a:p>
          <a:p>
            <a:r>
              <a:rPr lang="en-US" sz="1400" i="1" dirty="0"/>
              <a:t>[RTDKS10] T. </a:t>
            </a:r>
            <a:r>
              <a:rPr lang="en-US" sz="1400" i="1" dirty="0" err="1"/>
              <a:t>Ritschel</a:t>
            </a:r>
            <a:r>
              <a:rPr lang="en-US" sz="1400" i="1" dirty="0"/>
              <a:t>, T. </a:t>
            </a:r>
            <a:r>
              <a:rPr lang="en-US" sz="1400" i="1" dirty="0" err="1"/>
              <a:t>Thormählen</a:t>
            </a:r>
            <a:r>
              <a:rPr lang="en-US" sz="1400" i="1" dirty="0"/>
              <a:t>, C. </a:t>
            </a:r>
            <a:r>
              <a:rPr lang="en-US" sz="1400" i="1" dirty="0" err="1"/>
              <a:t>Dachsbacher</a:t>
            </a:r>
            <a:r>
              <a:rPr lang="en-US" sz="1400" i="1" dirty="0"/>
              <a:t>, J. </a:t>
            </a:r>
            <a:r>
              <a:rPr lang="en-US" sz="1400" i="1" dirty="0" err="1"/>
              <a:t>Kautz</a:t>
            </a:r>
            <a:r>
              <a:rPr lang="en-US" sz="1400" i="1" dirty="0"/>
              <a:t>, H.-P. Seidel, </a:t>
            </a:r>
            <a:r>
              <a:rPr lang="en-US" sz="1400" dirty="0" smtClean="0"/>
              <a:t>2010. </a:t>
            </a:r>
            <a:r>
              <a:rPr lang="en-US" sz="1400" i="1" dirty="0" smtClean="0"/>
              <a:t>“</a:t>
            </a:r>
            <a:r>
              <a:rPr lang="en-US" sz="1400" dirty="0" smtClean="0"/>
              <a:t>Interactive </a:t>
            </a:r>
            <a:r>
              <a:rPr lang="en-US" sz="1400" dirty="0"/>
              <a:t>On-surface Signal Deformation”, </a:t>
            </a:r>
            <a:r>
              <a:rPr lang="en-US" sz="1400" dirty="0" smtClean="0"/>
              <a:t>SIGGRAPH 2010</a:t>
            </a:r>
            <a:endParaRPr lang="en-GB" sz="1400" dirty="0" smtClean="0">
              <a:latin typeface="Arial" charset="0"/>
              <a:ea typeface="ＭＳ Ｐゴシック" pitchFamily="34" charset="-128"/>
              <a:cs typeface="Arial" charset="0"/>
            </a:endParaRPr>
          </a:p>
          <a:p>
            <a:r>
              <a:rPr lang="en-US" sz="1400" dirty="0">
                <a:latin typeface="Arial" charset="0"/>
                <a:ea typeface="ＭＳ Ｐゴシック" pitchFamily="34" charset="-128"/>
                <a:cs typeface="Arial" charset="0"/>
              </a:rPr>
              <a:t>[</a:t>
            </a:r>
            <a:r>
              <a:rPr lang="en-US" sz="1400" dirty="0" smtClean="0">
                <a:latin typeface="Arial" charset="0"/>
                <a:ea typeface="ＭＳ Ｐゴシック" pitchFamily="34" charset="-128"/>
                <a:cs typeface="Arial" charset="0"/>
              </a:rPr>
              <a:t>SELAN07] </a:t>
            </a:r>
            <a:r>
              <a:rPr lang="en-GB" sz="1400" i="1" dirty="0" err="1" smtClean="0"/>
              <a:t>Selan</a:t>
            </a:r>
            <a:r>
              <a:rPr lang="en-GB" sz="1400" i="1" dirty="0" smtClean="0"/>
              <a:t>, J. 2007.</a:t>
            </a:r>
            <a:r>
              <a:rPr lang="en-GB" sz="1400" dirty="0"/>
              <a:t> </a:t>
            </a:r>
            <a:r>
              <a:rPr lang="en-US" sz="1400" dirty="0" smtClean="0">
                <a:latin typeface="Arial" charset="0"/>
                <a:ea typeface="ＭＳ Ｐゴシック" pitchFamily="34" charset="-128"/>
                <a:cs typeface="Arial" charset="0"/>
              </a:rPr>
              <a:t>“</a:t>
            </a:r>
            <a:r>
              <a:rPr lang="en-GB" sz="1400" dirty="0" smtClean="0">
                <a:latin typeface="Arial" charset="0"/>
                <a:ea typeface="ＭＳ Ｐゴシック" pitchFamily="34" charset="-128"/>
                <a:cs typeface="Arial" charset="0"/>
              </a:rPr>
              <a:t>Using </a:t>
            </a:r>
            <a:r>
              <a:rPr lang="en-GB" sz="1400" dirty="0">
                <a:latin typeface="Arial" charset="0"/>
                <a:ea typeface="ＭＳ Ｐゴシック" pitchFamily="34" charset="-128"/>
                <a:cs typeface="Arial" charset="0"/>
              </a:rPr>
              <a:t>Lookup Tables to Accelerate </a:t>
            </a:r>
            <a:r>
              <a:rPr lang="en-GB" sz="1400" dirty="0" err="1">
                <a:latin typeface="Arial" charset="0"/>
                <a:ea typeface="ＭＳ Ｐゴシック" pitchFamily="34" charset="-128"/>
                <a:cs typeface="Arial" charset="0"/>
              </a:rPr>
              <a:t>Color</a:t>
            </a:r>
            <a:r>
              <a:rPr lang="en-GB" sz="1400" dirty="0">
                <a:latin typeface="Arial" charset="0"/>
                <a:ea typeface="ＭＳ Ｐゴシック" pitchFamily="34" charset="-128"/>
                <a:cs typeface="Arial" charset="0"/>
              </a:rPr>
              <a:t> </a:t>
            </a:r>
            <a:r>
              <a:rPr lang="en-GB" sz="1400" dirty="0" smtClean="0">
                <a:latin typeface="Arial" charset="0"/>
                <a:ea typeface="ＭＳ Ｐゴシック" pitchFamily="34" charset="-128"/>
                <a:cs typeface="Arial" charset="0"/>
              </a:rPr>
              <a:t>Transformations”, GPU Gems 3, Chapter </a:t>
            </a:r>
            <a:r>
              <a:rPr lang="en-GB" sz="1400" dirty="0">
                <a:latin typeface="Arial" charset="0"/>
                <a:ea typeface="ＭＳ Ｐゴシック" pitchFamily="34" charset="-128"/>
                <a:cs typeface="Arial" charset="0"/>
              </a:rPr>
              <a:t>24. </a:t>
            </a:r>
            <a:endParaRPr lang="en-GB" sz="1400" dirty="0" smtClean="0">
              <a:latin typeface="Arial" charset="0"/>
              <a:ea typeface="ＭＳ Ｐゴシック" pitchFamily="34" charset="-128"/>
              <a:cs typeface="Arial" charset="0"/>
            </a:endParaRPr>
          </a:p>
          <a:p>
            <a:r>
              <a:rPr lang="en-GB" sz="1400" dirty="0" smtClean="0">
                <a:latin typeface="Arial" charset="0"/>
                <a:ea typeface="ＭＳ Ｐゴシック" pitchFamily="34" charset="-128"/>
                <a:cs typeface="Arial" charset="0"/>
              </a:rPr>
              <a:t>[WRGSG09] </a:t>
            </a:r>
            <a:r>
              <a:rPr lang="en-GB" sz="1400" i="1" dirty="0" smtClean="0">
                <a:latin typeface="Arial" charset="0"/>
                <a:ea typeface="ＭＳ Ｐゴシック" pitchFamily="34" charset="-128"/>
                <a:cs typeface="Arial" charset="0"/>
              </a:rPr>
              <a:t>Wang., J., </a:t>
            </a:r>
            <a:r>
              <a:rPr lang="en-GB" sz="1400" i="1" dirty="0" err="1" smtClean="0">
                <a:latin typeface="Arial" charset="0"/>
                <a:ea typeface="ＭＳ Ｐゴシック" pitchFamily="34" charset="-128"/>
                <a:cs typeface="Arial" charset="0"/>
              </a:rPr>
              <a:t>Ren</a:t>
            </a:r>
            <a:r>
              <a:rPr lang="en-GB" sz="1400" i="1" dirty="0" smtClean="0">
                <a:latin typeface="Arial" charset="0"/>
                <a:ea typeface="ＭＳ Ｐゴシック" pitchFamily="34" charset="-128"/>
                <a:cs typeface="Arial" charset="0"/>
              </a:rPr>
              <a:t>, P., Gong, M., Snyder, J., </a:t>
            </a:r>
            <a:r>
              <a:rPr lang="en-GB" sz="1400" i="1" dirty="0" err="1" smtClean="0">
                <a:latin typeface="Arial" charset="0"/>
                <a:ea typeface="ＭＳ Ｐゴシック" pitchFamily="34" charset="-128"/>
                <a:cs typeface="Arial" charset="0"/>
              </a:rPr>
              <a:t>Guo</a:t>
            </a:r>
            <a:r>
              <a:rPr lang="en-GB" sz="1400" i="1" dirty="0" smtClean="0">
                <a:latin typeface="Arial" charset="0"/>
                <a:ea typeface="ＭＳ Ｐゴシック" pitchFamily="34" charset="-128"/>
                <a:cs typeface="Arial" charset="0"/>
              </a:rPr>
              <a:t>, B. 2009. </a:t>
            </a:r>
            <a:r>
              <a:rPr lang="en-GB" sz="1400" dirty="0" smtClean="0">
                <a:latin typeface="Arial" charset="0"/>
                <a:ea typeface="ＭＳ Ｐゴシック" pitchFamily="34" charset="-128"/>
                <a:cs typeface="Arial" charset="0"/>
              </a:rPr>
              <a:t>“</a:t>
            </a:r>
            <a:r>
              <a:rPr lang="en-GB" sz="1400" dirty="0">
                <a:latin typeface="Arial" charset="0"/>
                <a:ea typeface="ＭＳ Ｐゴシック" pitchFamily="34" charset="-128"/>
                <a:cs typeface="Arial" charset="0"/>
              </a:rPr>
              <a:t>All-Frequency Rendering of Dynamic, Spatially-Varying </a:t>
            </a:r>
            <a:r>
              <a:rPr lang="en-GB" sz="1400" dirty="0" smtClean="0">
                <a:latin typeface="Arial" charset="0"/>
                <a:ea typeface="ＭＳ Ｐゴシック" pitchFamily="34" charset="-128"/>
                <a:cs typeface="Arial" charset="0"/>
              </a:rPr>
              <a:t>Reflectance”, SIGGRAPH Asia 2009</a:t>
            </a:r>
          </a:p>
        </p:txBody>
      </p:sp>
      <p:sp>
        <p:nvSpPr>
          <p:cNvPr id="2" name="Footer Placeholder 1"/>
          <p:cNvSpPr>
            <a:spLocks noGrp="1"/>
          </p:cNvSpPr>
          <p:nvPr>
            <p:ph type="ftr" sz="quarter" idx="11"/>
          </p:nvPr>
        </p:nvSpPr>
        <p:spPr/>
        <p:txBody>
          <a:bodyPr/>
          <a:lstStyle/>
          <a:p>
            <a:pPr>
              <a:defRPr/>
            </a:pPr>
            <a:r>
              <a:rPr lang="en-US" smtClean="0"/>
              <a:t>Advances in Real-Time Rendering Course Siggraph 2010, Los Angeles, CA</a:t>
            </a:r>
            <a:endParaRPr lang="en-US"/>
          </a:p>
        </p:txBody>
      </p:sp>
    </p:spTree>
    <p:extLst>
      <p:ext uri="{BB962C8B-B14F-4D97-AF65-F5344CB8AC3E}">
        <p14:creationId xmlns:p14="http://schemas.microsoft.com/office/powerpoint/2010/main" val="31426317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3632</TotalTime>
  <Words>11143</Words>
  <Application>Microsoft Office PowerPoint</Application>
  <PresentationFormat>On-screen Show (16:9)</PresentationFormat>
  <Paragraphs>983</Paragraphs>
  <Slides>99</Slides>
  <Notes>93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99</vt:i4>
      </vt:variant>
    </vt:vector>
  </HeadingPairs>
  <TitlesOfParts>
    <vt:vector size="101" baseType="lpstr">
      <vt:lpstr>Office Theme</vt:lpstr>
      <vt:lpstr>Visio</vt:lpstr>
      <vt:lpstr>PowerPoint Presentation</vt:lpstr>
      <vt:lpstr>CryENGINE 3:  reaching the speed of light</vt:lpstr>
      <vt:lpstr>Agenda</vt:lpstr>
      <vt:lpstr>Textures</vt:lpstr>
      <vt:lpstr>Agenda: Texture compression improvements </vt:lpstr>
      <vt:lpstr>Color textures</vt:lpstr>
      <vt:lpstr>Histogram renormalization</vt:lpstr>
      <vt:lpstr>Histogram renormalization</vt:lpstr>
      <vt:lpstr>Histogram renormalization example</vt:lpstr>
      <vt:lpstr>Gamma vs linear space for color textures</vt:lpstr>
      <vt:lpstr>Gamma vs linear space on Xbox 360</vt:lpstr>
      <vt:lpstr>Gamma / linear space example</vt:lpstr>
      <vt:lpstr>Normal maps precision</vt:lpstr>
      <vt:lpstr>16-bits normal maps example</vt:lpstr>
      <vt:lpstr>3Dc encoder improvements</vt:lpstr>
      <vt:lpstr>3Dc encoder improvements, cont’d</vt:lpstr>
      <vt:lpstr>3Dc improvement example</vt:lpstr>
      <vt:lpstr>3Dc improvement example</vt:lpstr>
      <vt:lpstr>3Dc improvement example</vt:lpstr>
      <vt:lpstr>3Dc improvement example</vt:lpstr>
      <vt:lpstr>Different improvements</vt:lpstr>
      <vt:lpstr>Occlusion culling</vt:lpstr>
      <vt:lpstr>SSAO improvements</vt:lpstr>
      <vt:lpstr>Improvements examples on consoles</vt:lpstr>
      <vt:lpstr>Color grading</vt:lpstr>
      <vt:lpstr>Color grading</vt:lpstr>
      <vt:lpstr>Color chart example for Photoshop</vt:lpstr>
      <vt:lpstr>Deferred pipeline</vt:lpstr>
      <vt:lpstr>Why deferred lighting?</vt:lpstr>
      <vt:lpstr>Why deferred lighting?</vt:lpstr>
      <vt:lpstr>Why deferred lighting?</vt:lpstr>
      <vt:lpstr>Introduction</vt:lpstr>
      <vt:lpstr>Deferred pipelines bandwidth</vt:lpstr>
      <vt:lpstr>Major issues of deferred pipeline </vt:lpstr>
      <vt:lpstr>Lighting layers of CryENGINE 3</vt:lpstr>
      <vt:lpstr>G-Buffer. The smaller the better!</vt:lpstr>
      <vt:lpstr>G-Buffer. The smaller the better, Cont’d</vt:lpstr>
      <vt:lpstr>Storing normals  in G-Buffer</vt:lpstr>
      <vt:lpstr>Normals precision for shading</vt:lpstr>
      <vt:lpstr>Normals precision for shading, part III</vt:lpstr>
      <vt:lpstr>Normals precision for shading, part III</vt:lpstr>
      <vt:lpstr>Best fit for normals</vt:lpstr>
      <vt:lpstr>Storage techniques breakdown</vt:lpstr>
      <vt:lpstr>Normals precision in G-Buffer, example</vt:lpstr>
      <vt:lpstr>Normals precision in G-Buffer, example</vt:lpstr>
      <vt:lpstr>Normals precision in G-Buffer, example</vt:lpstr>
      <vt:lpstr>Normals precision in G-Buffer, example</vt:lpstr>
      <vt:lpstr>Normals precision in G-Buffer, example</vt:lpstr>
      <vt:lpstr>Normals precision in G-Buffer, example</vt:lpstr>
      <vt:lpstr>Physically-based BRDFs</vt:lpstr>
      <vt:lpstr>Lighting consistency: Phong BRDF</vt:lpstr>
      <vt:lpstr>Consistent lighting example</vt:lpstr>
      <vt:lpstr>Consistent lighting example</vt:lpstr>
      <vt:lpstr>Consistent lighting example</vt:lpstr>
      <vt:lpstr>HDR… VS bandwidth vs Precision</vt:lpstr>
      <vt:lpstr>HDR on consoles</vt:lpstr>
      <vt:lpstr>HDR on consoles: dynamic range</vt:lpstr>
      <vt:lpstr>HDR on consoles: lower bound estimator</vt:lpstr>
      <vt:lpstr>HDR dynamic range example</vt:lpstr>
      <vt:lpstr>HDR dynamic range example</vt:lpstr>
      <vt:lpstr>HDR dynamic range example</vt:lpstr>
      <vt:lpstr>HDR dynamic range example</vt:lpstr>
      <vt:lpstr>Lighting tools: Clip volumes</vt:lpstr>
      <vt:lpstr>Clip Volumes for Deferred Lighting</vt:lpstr>
      <vt:lpstr>Clip Volumes example</vt:lpstr>
      <vt:lpstr>Clip Volumes example</vt:lpstr>
      <vt:lpstr>Clip Volumes example</vt:lpstr>
      <vt:lpstr>Clip Volumes example</vt:lpstr>
      <vt:lpstr>Clip Volumes example</vt:lpstr>
      <vt:lpstr>Deferred lighting and Anisotropic materials</vt:lpstr>
      <vt:lpstr>Anisotropic deferred materials</vt:lpstr>
      <vt:lpstr>Anisotropic deferred materials, part I</vt:lpstr>
      <vt:lpstr>Anisotropic deferred materials, part II</vt:lpstr>
      <vt:lpstr>Extracting the principal Phong lobe</vt:lpstr>
      <vt:lpstr>Anisotropic deferred materials</vt:lpstr>
      <vt:lpstr>Anisotropic deferred materials</vt:lpstr>
      <vt:lpstr>Anisotropic deferred materials</vt:lpstr>
      <vt:lpstr>Anisotropic deferred materials: why?</vt:lpstr>
      <vt:lpstr>Deferred Lighting  and Anti-aliasing</vt:lpstr>
      <vt:lpstr>Aliasing sources</vt:lpstr>
      <vt:lpstr>Hybrid anti-aliasing solution</vt:lpstr>
      <vt:lpstr>Post-process Anti-Aliasing</vt:lpstr>
      <vt:lpstr>Temporal Anti-Aliasing</vt:lpstr>
      <vt:lpstr>Hybrid anti-aliasing solution</vt:lpstr>
      <vt:lpstr>Hybrid anti-aliasing example</vt:lpstr>
      <vt:lpstr>Hybrid anti-aliasing example</vt:lpstr>
      <vt:lpstr>Hybrid anti-aliasing example</vt:lpstr>
      <vt:lpstr>Temporal AA contribution</vt:lpstr>
      <vt:lpstr>Edge AA contribution</vt:lpstr>
      <vt:lpstr>Hybrid anti-aliasing video</vt:lpstr>
      <vt:lpstr>Conclusion</vt:lpstr>
      <vt:lpstr>Acknowledgements</vt:lpstr>
      <vt:lpstr>Questions?</vt:lpstr>
      <vt:lpstr>Appendix A:  best fit for normals</vt:lpstr>
      <vt:lpstr>Function to find minimum error:</vt:lpstr>
      <vt:lpstr>Cubemap produced with this function</vt:lpstr>
      <vt:lpstr>Extract unique part</vt:lpstr>
      <vt:lpstr>Function to fetch 2D texture at G-Buffer pass:</vt:lpstr>
      <vt:lpstr>References</vt:lpstr>
    </vt:vector>
  </TitlesOfParts>
  <Company>Northeastern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Advances in Real-Time Rendering</dc:title>
  <dc:creator>Natalya Tatarchuk</dc:creator>
  <cp:lastModifiedBy>antonk</cp:lastModifiedBy>
  <cp:revision>694</cp:revision>
  <dcterms:created xsi:type="dcterms:W3CDTF">2010-04-07T23:52:34Z</dcterms:created>
  <dcterms:modified xsi:type="dcterms:W3CDTF">2010-08-18T15:23:01Z</dcterms:modified>
</cp:coreProperties>
</file>