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sldIdLst>
    <p:sldId id="258" r:id="rId2"/>
    <p:sldId id="278" r:id="rId3"/>
    <p:sldId id="279" r:id="rId4"/>
    <p:sldId id="623" r:id="rId5"/>
    <p:sldId id="667" r:id="rId6"/>
    <p:sldId id="668" r:id="rId7"/>
    <p:sldId id="670" r:id="rId8"/>
    <p:sldId id="673" r:id="rId9"/>
    <p:sldId id="614" r:id="rId10"/>
    <p:sldId id="558" r:id="rId11"/>
    <p:sldId id="555" r:id="rId12"/>
    <p:sldId id="422" r:id="rId13"/>
    <p:sldId id="336" r:id="rId14"/>
    <p:sldId id="559" r:id="rId15"/>
    <p:sldId id="337" r:id="rId16"/>
    <p:sldId id="700" r:id="rId17"/>
    <p:sldId id="723" r:id="rId18"/>
    <p:sldId id="338" r:id="rId19"/>
    <p:sldId id="704" r:id="rId20"/>
    <p:sldId id="705" r:id="rId21"/>
    <p:sldId id="706" r:id="rId22"/>
    <p:sldId id="724" r:id="rId23"/>
    <p:sldId id="434" r:id="rId24"/>
    <p:sldId id="340" r:id="rId25"/>
    <p:sldId id="616" r:id="rId26"/>
    <p:sldId id="617" r:id="rId27"/>
    <p:sldId id="341" r:id="rId28"/>
    <p:sldId id="710" r:id="rId29"/>
    <p:sldId id="721" r:id="rId30"/>
    <p:sldId id="343" r:id="rId31"/>
    <p:sldId id="711" r:id="rId32"/>
    <p:sldId id="712" r:id="rId33"/>
    <p:sldId id="713" r:id="rId34"/>
    <p:sldId id="715" r:id="rId35"/>
    <p:sldId id="716" r:id="rId36"/>
    <p:sldId id="345" r:id="rId37"/>
    <p:sldId id="701" r:id="rId38"/>
    <p:sldId id="346" r:id="rId39"/>
    <p:sldId id="347" r:id="rId40"/>
    <p:sldId id="348" r:id="rId41"/>
    <p:sldId id="349" r:id="rId42"/>
    <p:sldId id="350" r:id="rId43"/>
    <p:sldId id="351" r:id="rId44"/>
    <p:sldId id="352" r:id="rId45"/>
    <p:sldId id="353" r:id="rId46"/>
    <p:sldId id="354" r:id="rId47"/>
    <p:sldId id="310" r:id="rId48"/>
    <p:sldId id="327" r:id="rId49"/>
    <p:sldId id="328" r:id="rId50"/>
    <p:sldId id="404" r:id="rId51"/>
    <p:sldId id="473" r:id="rId52"/>
    <p:sldId id="329" r:id="rId53"/>
    <p:sldId id="331" r:id="rId54"/>
    <p:sldId id="332" r:id="rId55"/>
    <p:sldId id="333" r:id="rId56"/>
    <p:sldId id="405" r:id="rId57"/>
    <p:sldId id="474" r:id="rId58"/>
    <p:sldId id="334" r:id="rId59"/>
    <p:sldId id="560" r:id="rId60"/>
    <p:sldId id="618" r:id="rId61"/>
    <p:sldId id="619" r:id="rId62"/>
    <p:sldId id="620" r:id="rId63"/>
    <p:sldId id="591" r:id="rId64"/>
    <p:sldId id="688" r:id="rId65"/>
    <p:sldId id="629" r:id="rId66"/>
    <p:sldId id="632" r:id="rId67"/>
    <p:sldId id="482" r:id="rId68"/>
    <p:sldId id="695" r:id="rId69"/>
    <p:sldId id="698" r:id="rId70"/>
    <p:sldId id="699" r:id="rId71"/>
    <p:sldId id="689" r:id="rId72"/>
    <p:sldId id="390" r:id="rId73"/>
    <p:sldId id="628" r:id="rId74"/>
    <p:sldId id="315" r:id="rId75"/>
    <p:sldId id="319" r:id="rId76"/>
    <p:sldId id="719" r:id="rId77"/>
    <p:sldId id="456" r:id="rId78"/>
    <p:sldId id="472" r:id="rId79"/>
    <p:sldId id="464" r:id="rId80"/>
    <p:sldId id="693" r:id="rId81"/>
    <p:sldId id="323" r:id="rId82"/>
    <p:sldId id="690" r:id="rId83"/>
    <p:sldId id="633" r:id="rId84"/>
    <p:sldId id="702" r:id="rId85"/>
    <p:sldId id="636" r:id="rId86"/>
    <p:sldId id="637" r:id="rId87"/>
    <p:sldId id="638" r:id="rId88"/>
    <p:sldId id="639" r:id="rId89"/>
    <p:sldId id="640" r:id="rId90"/>
    <p:sldId id="641" r:id="rId91"/>
    <p:sldId id="642" r:id="rId92"/>
    <p:sldId id="643" r:id="rId93"/>
    <p:sldId id="652" r:id="rId94"/>
    <p:sldId id="653" r:id="rId95"/>
    <p:sldId id="654" r:id="rId96"/>
    <p:sldId id="655" r:id="rId97"/>
    <p:sldId id="656" r:id="rId98"/>
    <p:sldId id="657" r:id="rId99"/>
    <p:sldId id="726" r:id="rId100"/>
    <p:sldId id="511" r:id="rId101"/>
    <p:sldId id="553" r:id="rId102"/>
    <p:sldId id="550" r:id="rId103"/>
    <p:sldId id="551" r:id="rId104"/>
    <p:sldId id="552" r:id="rId105"/>
    <p:sldId id="554" r:id="rId106"/>
    <p:sldId id="570" r:id="rId107"/>
    <p:sldId id="522" r:id="rId108"/>
    <p:sldId id="523" r:id="rId109"/>
    <p:sldId id="524" r:id="rId110"/>
    <p:sldId id="547" r:id="rId111"/>
    <p:sldId id="548" r:id="rId112"/>
    <p:sldId id="626" r:id="rId113"/>
    <p:sldId id="692" r:id="rId114"/>
    <p:sldId id="725" r:id="rId11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84" autoAdjust="0"/>
  </p:normalViewPr>
  <p:slideViewPr>
    <p:cSldViewPr>
      <p:cViewPr varScale="1">
        <p:scale>
          <a:sx n="105" d="100"/>
          <a:sy n="105" d="100"/>
        </p:scale>
        <p:origin x="-67" y="-25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5694236-6EE4-4D19-BC3F-F83EBC0F22A7}" type="datetime1">
              <a:rPr lang="en-US"/>
              <a:pPr>
                <a:defRPr/>
              </a:pPr>
              <a:t>8/19/2010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F58675A-6A6A-4F69-92B3-DAB39B2BEAB1}" type="slidenum">
              <a:rPr lang="en-US"/>
              <a:pPr>
                <a:defRPr/>
              </a:pPr>
              <a:t>‹#›</a:t>
            </a:fld>
            <a:endParaRPr lang="en-US"/>
          </a:p>
        </p:txBody>
      </p:sp>
    </p:spTree>
    <p:extLst>
      <p:ext uri="{BB962C8B-B14F-4D97-AF65-F5344CB8AC3E}">
        <p14:creationId xmlns:p14="http://schemas.microsoft.com/office/powerpoint/2010/main" val="67940964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112" charset="-128"/>
            </a:endParaRPr>
          </a:p>
        </p:txBody>
      </p:sp>
      <p:sp>
        <p:nvSpPr>
          <p:cNvPr id="6148" name="Slide Number Placeholder 3"/>
          <p:cNvSpPr>
            <a:spLocks noGrp="1"/>
          </p:cNvSpPr>
          <p:nvPr>
            <p:ph type="sldNum" sz="quarter" idx="5"/>
          </p:nvPr>
        </p:nvSpPr>
        <p:spPr bwMode="auto">
          <a:noFill/>
          <a:ln>
            <a:miter lim="800000"/>
            <a:headEnd/>
            <a:tailEnd/>
          </a:ln>
        </p:spPr>
        <p:txBody>
          <a:bodyPr/>
          <a:lstStyle/>
          <a:p>
            <a:fld id="{26802E0D-69A9-4A9E-B70A-9736BC92FC8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best implementation of skin</a:t>
            </a:r>
            <a:r>
              <a:rPr lang="en-US" baseline="0" dirty="0" smtClean="0"/>
              <a:t> in </a:t>
            </a:r>
            <a:r>
              <a:rPr lang="en-US" baseline="0" dirty="0" err="1" smtClean="0"/>
              <a:t>realtime</a:t>
            </a:r>
            <a:r>
              <a:rPr lang="en-US" baseline="0" dirty="0" smtClean="0"/>
              <a:t> that I’ve seen is the NVIDIA Human Head demo.</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100</a:t>
            </a:fld>
            <a:endParaRPr lang="en-US"/>
          </a:p>
        </p:txBody>
      </p:sp>
    </p:spTree>
    <p:extLst>
      <p:ext uri="{BB962C8B-B14F-4D97-AF65-F5344CB8AC3E}">
        <p14:creationId xmlns:p14="http://schemas.microsoft.com/office/powerpoint/2010/main" val="25905124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101</a:t>
            </a:fld>
            <a:endParaRPr lang="en-US"/>
          </a:p>
        </p:txBody>
      </p:sp>
    </p:spTree>
    <p:extLst>
      <p:ext uri="{BB962C8B-B14F-4D97-AF65-F5344CB8AC3E}">
        <p14:creationId xmlns:p14="http://schemas.microsoft.com/office/powerpoint/2010/main" val="6529554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102</a:t>
            </a:fld>
            <a:endParaRPr lang="en-US"/>
          </a:p>
        </p:txBody>
      </p:sp>
    </p:spTree>
    <p:extLst>
      <p:ext uri="{BB962C8B-B14F-4D97-AF65-F5344CB8AC3E}">
        <p14:creationId xmlns:p14="http://schemas.microsoft.com/office/powerpoint/2010/main" val="17494055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103</a:t>
            </a:fld>
            <a:endParaRPr lang="en-US"/>
          </a:p>
        </p:txBody>
      </p:sp>
    </p:spTree>
    <p:extLst>
      <p:ext uri="{BB962C8B-B14F-4D97-AF65-F5344CB8AC3E}">
        <p14:creationId xmlns:p14="http://schemas.microsoft.com/office/powerpoint/2010/main" val="14435166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bake too much AO into your diffuse maps.</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105</a:t>
            </a:fld>
            <a:endParaRPr lang="en-US"/>
          </a:p>
        </p:txBody>
      </p:sp>
    </p:spTree>
    <p:extLst>
      <p:ext uri="{BB962C8B-B14F-4D97-AF65-F5344CB8AC3E}">
        <p14:creationId xmlns:p14="http://schemas.microsoft.com/office/powerpoint/2010/main" val="29786382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get HDR</a:t>
            </a:r>
            <a:r>
              <a:rPr lang="en-US" baseline="0" dirty="0" smtClean="0"/>
              <a:t> lighting from having high dynamic range in your </a:t>
            </a:r>
            <a:r>
              <a:rPr lang="en-US" b="1" i="1" baseline="0" dirty="0" smtClean="0"/>
              <a:t>LIGHTING</a:t>
            </a:r>
            <a:r>
              <a:rPr lang="en-US" baseline="0" dirty="0" smtClean="0"/>
              <a:t>.  I see a lot of games that have all the tech for HDR lighting, but it still looks flat.  The reason 99% of the time is that they have too much black in their textures.  For an example of a game doing a really good job of managing their textures, check out Mirror’s Edge.</a:t>
            </a:r>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107</a:t>
            </a:fld>
            <a:endParaRPr lang="en-US"/>
          </a:p>
        </p:txBody>
      </p:sp>
    </p:spTree>
    <p:extLst>
      <p:ext uri="{BB962C8B-B14F-4D97-AF65-F5344CB8AC3E}">
        <p14:creationId xmlns:p14="http://schemas.microsoft.com/office/powerpoint/2010/main" val="42199940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108</a:t>
            </a:fld>
            <a:endParaRPr lang="en-US"/>
          </a:p>
        </p:txBody>
      </p:sp>
    </p:spTree>
    <p:extLst>
      <p:ext uri="{BB962C8B-B14F-4D97-AF65-F5344CB8AC3E}">
        <p14:creationId xmlns:p14="http://schemas.microsoft.com/office/powerpoint/2010/main" val="28007971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109</a:t>
            </a:fld>
            <a:endParaRPr lang="en-US"/>
          </a:p>
        </p:txBody>
      </p:sp>
    </p:spTree>
    <p:extLst>
      <p:ext uri="{BB962C8B-B14F-4D97-AF65-F5344CB8AC3E}">
        <p14:creationId xmlns:p14="http://schemas.microsoft.com/office/powerpoint/2010/main" val="252271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look at the render on the</a:t>
            </a:r>
            <a:r>
              <a:rPr lang="en-US" baseline="0" dirty="0" smtClean="0"/>
              <a:t> left vs. an actual picture of Doug Jones, there is a certain fleshiness that is hard to explain.  That’s what I like about the NVIDIA technique.  On some level, it just “feels” like skin.</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110</a:t>
            </a:fld>
            <a:endParaRPr lang="en-US"/>
          </a:p>
        </p:txBody>
      </p:sp>
    </p:spTree>
    <p:extLst>
      <p:ext uri="{BB962C8B-B14F-4D97-AF65-F5344CB8AC3E}">
        <p14:creationId xmlns:p14="http://schemas.microsoft.com/office/powerpoint/2010/main" val="14215030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through the </a:t>
            </a:r>
            <a:r>
              <a:rPr lang="en-US" dirty="0" err="1" smtClean="0"/>
              <a:t>cutscenes</a:t>
            </a:r>
            <a:r>
              <a:rPr lang="en-US" dirty="0" smtClean="0"/>
              <a:t> again and look for Drake’s tongue.  You’ll see what I mean.</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a big fan of custom lighting models (i.e. beyond </a:t>
            </a:r>
            <a:r>
              <a:rPr lang="en-US" dirty="0" err="1" smtClean="0"/>
              <a:t>Blinn-Phong</a:t>
            </a:r>
            <a:r>
              <a:rPr lang="en-US" dirty="0" smtClean="0"/>
              <a:t>).  Btw,</a:t>
            </a:r>
            <a:r>
              <a:rPr lang="en-US" baseline="0" dirty="0" smtClean="0"/>
              <a:t> doing proper Linear-Space Lighting is more important than everything in this presentation combined.</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113</a:t>
            </a:fld>
            <a:endParaRPr lang="en-US"/>
          </a:p>
        </p:txBody>
      </p:sp>
    </p:spTree>
    <p:extLst>
      <p:ext uri="{BB962C8B-B14F-4D97-AF65-F5344CB8AC3E}">
        <p14:creationId xmlns:p14="http://schemas.microsoft.com/office/powerpoint/2010/main" val="25257512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114</a:t>
            </a:fld>
            <a:endParaRPr lang="en-US"/>
          </a:p>
        </p:txBody>
      </p:sp>
    </p:spTree>
    <p:extLst>
      <p:ext uri="{BB962C8B-B14F-4D97-AF65-F5344CB8AC3E}">
        <p14:creationId xmlns:p14="http://schemas.microsoft.com/office/powerpoint/2010/main" val="90945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Obviously,</a:t>
            </a:r>
            <a:r>
              <a:rPr lang="en-US" baseline="0" dirty="0" smtClean="0"/>
              <a:t> movies can go much farther than we can in </a:t>
            </a:r>
            <a:r>
              <a:rPr lang="en-US" baseline="0" dirty="0" err="1" smtClean="0"/>
              <a:t>realtime</a:t>
            </a:r>
            <a:r>
              <a:rPr lang="en-US" baseline="0" dirty="0" smtClean="0"/>
              <a:t>.  We’ll catch up eventually…I hope.</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next section with show lots of pictures</a:t>
            </a:r>
            <a:r>
              <a:rPr lang="en-US" baseline="0" dirty="0" smtClean="0"/>
              <a:t> using </a:t>
            </a:r>
            <a:r>
              <a:rPr lang="en-US" baseline="0" dirty="0" err="1" smtClean="0"/>
              <a:t>Lazarevic</a:t>
            </a:r>
            <a:r>
              <a:rPr lang="en-US" baseline="0" dirty="0" smtClean="0"/>
              <a:t> from U2.  Note that these tests are in </a:t>
            </a:r>
            <a:r>
              <a:rPr lang="en-US" baseline="0" dirty="0" err="1" smtClean="0"/>
              <a:t>Rendermonkey</a:t>
            </a:r>
            <a:r>
              <a:rPr lang="en-US" baseline="0" dirty="0" smtClean="0"/>
              <a:t>, not the game engine.</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14</a:t>
            </a:fld>
            <a:endParaRPr lang="en-US"/>
          </a:p>
        </p:txBody>
      </p:sp>
    </p:spTree>
    <p:extLst>
      <p:ext uri="{BB962C8B-B14F-4D97-AF65-F5344CB8AC3E}">
        <p14:creationId xmlns:p14="http://schemas.microsoft.com/office/powerpoint/2010/main" val="348782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Lazaravic</a:t>
            </a:r>
            <a:r>
              <a:rPr lang="en-US" dirty="0" smtClean="0"/>
              <a:t> with standard dot(N,L) lighting.</a:t>
            </a:r>
          </a:p>
          <a:p>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16</a:t>
            </a:fld>
            <a:endParaRPr lang="en-US"/>
          </a:p>
        </p:txBody>
      </p:sp>
    </p:spTree>
    <p:extLst>
      <p:ext uri="{BB962C8B-B14F-4D97-AF65-F5344CB8AC3E}">
        <p14:creationId xmlns:p14="http://schemas.microsoft.com/office/powerpoint/2010/main" val="249324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NVIDIA technique divides light into diffuse</a:t>
            </a:r>
            <a:r>
              <a:rPr lang="en-US" baseline="0" dirty="0" smtClean="0"/>
              <a:t> light that gets absorbed and immediately retransmitted, versus light that bounces around inside the skin for a while before exiting.  Not that the SSS light is more red-</a:t>
            </a:r>
            <a:r>
              <a:rPr lang="en-US" baseline="0" dirty="0" err="1" smtClean="0"/>
              <a:t>ish</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Their approach uses essentially 6 layers of blur.</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a:t>
            </a:fld>
            <a:endParaRPr lang="en-US"/>
          </a:p>
        </p:txBody>
      </p:sp>
    </p:spTree>
    <p:extLst>
      <p:ext uri="{BB962C8B-B14F-4D97-AF65-F5344CB8AC3E}">
        <p14:creationId xmlns:p14="http://schemas.microsoft.com/office/powerpoint/2010/main" val="2877775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layer is essentially no</a:t>
            </a:r>
            <a:r>
              <a:rPr lang="en-US" baseline="0" dirty="0" smtClean="0"/>
              <a:t> blur.  This simulates light that gets absorbed and immediately retransmitted.</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use weights for all 5 </a:t>
            </a:r>
            <a:r>
              <a:rPr lang="en-US" dirty="0" err="1" smtClean="0"/>
              <a:t>lightmaps</a:t>
            </a:r>
            <a:r>
              <a:rPr lang="en-US" dirty="0" smtClean="0"/>
              <a:t> to simulate the light that bounces inside the skin.</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22</a:t>
            </a:fld>
            <a:endParaRPr lang="en-US"/>
          </a:p>
        </p:txBody>
      </p:sp>
    </p:spTree>
    <p:extLst>
      <p:ext uri="{BB962C8B-B14F-4D97-AF65-F5344CB8AC3E}">
        <p14:creationId xmlns:p14="http://schemas.microsoft.com/office/powerpoint/2010/main" val="296598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23</a:t>
            </a:fld>
            <a:endParaRPr lang="en-US"/>
          </a:p>
        </p:txBody>
      </p:sp>
    </p:spTree>
    <p:extLst>
      <p:ext uri="{BB962C8B-B14F-4D97-AF65-F5344CB8AC3E}">
        <p14:creationId xmlns:p14="http://schemas.microsoft.com/office/powerpoint/2010/main" val="4287896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left side is a standard</a:t>
            </a:r>
            <a:r>
              <a:rPr lang="en-US" baseline="0" dirty="0" smtClean="0"/>
              <a:t> dot(N,L) and the right is with the NVIDIA skin shading.</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point: The </a:t>
            </a:r>
            <a:r>
              <a:rPr lang="en-US" dirty="0" err="1" smtClean="0"/>
              <a:t>normals</a:t>
            </a:r>
            <a:r>
              <a:rPr lang="en-US" dirty="0" smtClean="0"/>
              <a:t> that point towards the light</a:t>
            </a:r>
            <a:r>
              <a:rPr lang="en-US" baseline="0" dirty="0" smtClean="0"/>
              <a:t> tend to look more cyan-</a:t>
            </a:r>
            <a:r>
              <a:rPr lang="en-US" baseline="0" dirty="0" err="1" smtClean="0"/>
              <a:t>ish</a:t>
            </a:r>
            <a:r>
              <a:rPr lang="en-US" baseline="0" dirty="0" smtClean="0"/>
              <a:t> and the </a:t>
            </a:r>
            <a:r>
              <a:rPr lang="en-US" baseline="0" dirty="0" err="1" smtClean="0"/>
              <a:t>normals</a:t>
            </a:r>
            <a:r>
              <a:rPr lang="en-US" baseline="0" dirty="0" smtClean="0"/>
              <a:t> that point away tend to be more red-</a:t>
            </a:r>
            <a:r>
              <a:rPr lang="en-US" baseline="0" dirty="0" err="1" smtClean="0"/>
              <a:t>ish</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Comparison</a:t>
            </a:r>
            <a:r>
              <a:rPr lang="en-US" baseline="0" dirty="0" smtClean="0"/>
              <a:t> of pure dot(N,L) diffuse to the NVIDI SSS technique.</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Their approach looks great, but is</a:t>
            </a:r>
            <a:r>
              <a:rPr lang="en-US" baseline="0" dirty="0" smtClean="0"/>
              <a:t> very expensive in both memory.</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28</a:t>
            </a:fld>
            <a:endParaRPr lang="en-US"/>
          </a:p>
        </p:txBody>
      </p:sp>
    </p:spTree>
    <p:extLst>
      <p:ext uri="{BB962C8B-B14F-4D97-AF65-F5344CB8AC3E}">
        <p14:creationId xmlns:p14="http://schemas.microsoft.com/office/powerpoint/2010/main" val="3804076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Instead of using 5 </a:t>
            </a:r>
            <a:r>
              <a:rPr lang="en-US" dirty="0" err="1" smtClean="0"/>
              <a:t>gaussian</a:t>
            </a:r>
            <a:r>
              <a:rPr lang="en-US" baseline="0" dirty="0" smtClean="0"/>
              <a:t> blurs, we’ll try to approximate that with a single 12-tap blur.  It’s not as good, but much, much cheaper.</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a:t>
            </a:fld>
            <a:endParaRPr lang="en-US"/>
          </a:p>
        </p:txBody>
      </p:sp>
    </p:spTree>
    <p:extLst>
      <p:ext uri="{BB962C8B-B14F-4D97-AF65-F5344CB8AC3E}">
        <p14:creationId xmlns:p14="http://schemas.microsoft.com/office/powerpoint/2010/main" val="171793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the ShaderX7</a:t>
            </a:r>
            <a:r>
              <a:rPr lang="en-US" baseline="0" dirty="0" smtClean="0"/>
              <a:t> chapter for more detail.</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31</a:t>
            </a:fld>
            <a:endParaRPr lang="en-US"/>
          </a:p>
        </p:txBody>
      </p:sp>
    </p:spTree>
    <p:extLst>
      <p:ext uri="{BB962C8B-B14F-4D97-AF65-F5344CB8AC3E}">
        <p14:creationId xmlns:p14="http://schemas.microsoft.com/office/powerpoint/2010/main" val="76886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32</a:t>
            </a:fld>
            <a:endParaRPr lang="en-US"/>
          </a:p>
        </p:txBody>
      </p:sp>
    </p:spTree>
    <p:extLst>
      <p:ext uri="{BB962C8B-B14F-4D97-AF65-F5344CB8AC3E}">
        <p14:creationId xmlns:p14="http://schemas.microsoft.com/office/powerpoint/2010/main" val="268648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33</a:t>
            </a:fld>
            <a:endParaRPr lang="en-US"/>
          </a:p>
        </p:txBody>
      </p:sp>
    </p:spTree>
    <p:extLst>
      <p:ext uri="{BB962C8B-B14F-4D97-AF65-F5344CB8AC3E}">
        <p14:creationId xmlns:p14="http://schemas.microsoft.com/office/powerpoint/2010/main" val="2213145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34</a:t>
            </a:fld>
            <a:endParaRPr lang="en-US"/>
          </a:p>
        </p:txBody>
      </p:sp>
    </p:spTree>
    <p:extLst>
      <p:ext uri="{BB962C8B-B14F-4D97-AF65-F5344CB8AC3E}">
        <p14:creationId xmlns:p14="http://schemas.microsoft.com/office/powerpoint/2010/main" val="1576261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35</a:t>
            </a:fld>
            <a:endParaRPr lang="en-US"/>
          </a:p>
        </p:txBody>
      </p:sp>
    </p:spTree>
    <p:extLst>
      <p:ext uri="{BB962C8B-B14F-4D97-AF65-F5344CB8AC3E}">
        <p14:creationId xmlns:p14="http://schemas.microsoft.com/office/powerpoint/2010/main" val="1233234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36</a:t>
            </a:fld>
            <a:endParaRPr lang="en-US"/>
          </a:p>
        </p:txBody>
      </p:sp>
    </p:spTree>
    <p:extLst>
      <p:ext uri="{BB962C8B-B14F-4D97-AF65-F5344CB8AC3E}">
        <p14:creationId xmlns:p14="http://schemas.microsoft.com/office/powerpoint/2010/main" val="1041143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37</a:t>
            </a:fld>
            <a:endParaRPr lang="en-US"/>
          </a:p>
        </p:txBody>
      </p:sp>
    </p:spTree>
    <p:extLst>
      <p:ext uri="{BB962C8B-B14F-4D97-AF65-F5344CB8AC3E}">
        <p14:creationId xmlns:p14="http://schemas.microsoft.com/office/powerpoint/2010/main" val="605487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38</a:t>
            </a:fld>
            <a:endParaRPr lang="en-US"/>
          </a:p>
        </p:txBody>
      </p:sp>
    </p:spTree>
    <p:extLst>
      <p:ext uri="{BB962C8B-B14F-4D97-AF65-F5344CB8AC3E}">
        <p14:creationId xmlns:p14="http://schemas.microsoft.com/office/powerpoint/2010/main" val="1341880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play as Drake,</a:t>
            </a:r>
            <a:r>
              <a:rPr lang="en-US" baseline="0" dirty="0" smtClean="0"/>
              <a:t> the loveable rogue.  Check out this link for more character development: http://www.penny-arcade.com/comic/2009/10/19/.</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40</a:t>
            </a:fld>
            <a:endParaRPr lang="en-US"/>
          </a:p>
        </p:txBody>
      </p:sp>
    </p:spTree>
    <p:extLst>
      <p:ext uri="{BB962C8B-B14F-4D97-AF65-F5344CB8AC3E}">
        <p14:creationId xmlns:p14="http://schemas.microsoft.com/office/powerpoint/2010/main" val="1977008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how using different </a:t>
            </a:r>
            <a:r>
              <a:rPr lang="en-US" dirty="0" err="1" smtClean="0"/>
              <a:t>normals</a:t>
            </a:r>
            <a:r>
              <a:rPr lang="en-US" baseline="0" dirty="0" smtClean="0"/>
              <a:t> for R/G/B seems to cause some blue spottiness.</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That’s because you have cases where the blue</a:t>
            </a:r>
            <a:r>
              <a:rPr lang="en-US" baseline="0" dirty="0" smtClean="0"/>
              <a:t> diffuse is near 1 and the red diffuse is near 0.</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approach is to do a diffuse calculation for the Geometry and Normal Mapped </a:t>
            </a:r>
            <a:r>
              <a:rPr lang="en-US" dirty="0" err="1" smtClean="0"/>
              <a:t>normals</a:t>
            </a:r>
            <a:r>
              <a:rPr lang="en-US" dirty="0" smtClean="0"/>
              <a:t>, and lerp between them taking more red from the Geometry normal and more Green/Blue from the normal mapped normal.</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44</a:t>
            </a:fld>
            <a:endParaRPr lang="en-US"/>
          </a:p>
        </p:txBody>
      </p:sp>
    </p:spTree>
    <p:extLst>
      <p:ext uri="{BB962C8B-B14F-4D97-AF65-F5344CB8AC3E}">
        <p14:creationId xmlns:p14="http://schemas.microsoft.com/office/powerpoint/2010/main" val="2641404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45</a:t>
            </a:fld>
            <a:endParaRPr lang="en-US"/>
          </a:p>
        </p:txBody>
      </p:sp>
    </p:spTree>
    <p:extLst>
      <p:ext uri="{BB962C8B-B14F-4D97-AF65-F5344CB8AC3E}">
        <p14:creationId xmlns:p14="http://schemas.microsoft.com/office/powerpoint/2010/main" val="15835908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46</a:t>
            </a:fld>
            <a:endParaRPr lang="en-US"/>
          </a:p>
        </p:txBody>
      </p:sp>
    </p:spTree>
    <p:extLst>
      <p:ext uri="{BB962C8B-B14F-4D97-AF65-F5344CB8AC3E}">
        <p14:creationId xmlns:p14="http://schemas.microsoft.com/office/powerpoint/2010/main" val="3803241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47</a:t>
            </a:fld>
            <a:endParaRPr lang="en-US"/>
          </a:p>
        </p:txBody>
      </p:sp>
    </p:spTree>
    <p:extLst>
      <p:ext uri="{BB962C8B-B14F-4D97-AF65-F5344CB8AC3E}">
        <p14:creationId xmlns:p14="http://schemas.microsoft.com/office/powerpoint/2010/main" val="4215235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48</a:t>
            </a:fld>
            <a:endParaRPr lang="en-US"/>
          </a:p>
        </p:txBody>
      </p:sp>
    </p:spTree>
    <p:extLst>
      <p:ext uri="{BB962C8B-B14F-4D97-AF65-F5344CB8AC3E}">
        <p14:creationId xmlns:p14="http://schemas.microsoft.com/office/powerpoint/2010/main" val="1336811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49</a:t>
            </a:fld>
            <a:endParaRPr lang="en-US"/>
          </a:p>
        </p:txBody>
      </p:sp>
    </p:spTree>
    <p:extLst>
      <p:ext uri="{BB962C8B-B14F-4D97-AF65-F5344CB8AC3E}">
        <p14:creationId xmlns:p14="http://schemas.microsoft.com/office/powerpoint/2010/main" val="84721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a:t>
            </a:fld>
            <a:endParaRPr lang="en-US"/>
          </a:p>
        </p:txBody>
      </p:sp>
    </p:spTree>
    <p:extLst>
      <p:ext uri="{BB962C8B-B14F-4D97-AF65-F5344CB8AC3E}">
        <p14:creationId xmlns:p14="http://schemas.microsoft.com/office/powerpoint/2010/main" val="1400155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50</a:t>
            </a:fld>
            <a:endParaRPr lang="en-US"/>
          </a:p>
        </p:txBody>
      </p:sp>
    </p:spTree>
    <p:extLst>
      <p:ext uri="{BB962C8B-B14F-4D97-AF65-F5344CB8AC3E}">
        <p14:creationId xmlns:p14="http://schemas.microsoft.com/office/powerpoint/2010/main" val="3916555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51</a:t>
            </a:fld>
            <a:endParaRPr lang="en-US"/>
          </a:p>
        </p:txBody>
      </p:sp>
    </p:spTree>
    <p:extLst>
      <p:ext uri="{BB962C8B-B14F-4D97-AF65-F5344CB8AC3E}">
        <p14:creationId xmlns:p14="http://schemas.microsoft.com/office/powerpoint/2010/main" val="81417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52</a:t>
            </a:fld>
            <a:endParaRPr lang="en-US"/>
          </a:p>
        </p:txBody>
      </p:sp>
    </p:spTree>
    <p:extLst>
      <p:ext uri="{BB962C8B-B14F-4D97-AF65-F5344CB8AC3E}">
        <p14:creationId xmlns:p14="http://schemas.microsoft.com/office/powerpoint/2010/main" val="3320879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53</a:t>
            </a:fld>
            <a:endParaRPr lang="en-US"/>
          </a:p>
        </p:txBody>
      </p:sp>
    </p:spTree>
    <p:extLst>
      <p:ext uri="{BB962C8B-B14F-4D97-AF65-F5344CB8AC3E}">
        <p14:creationId xmlns:p14="http://schemas.microsoft.com/office/powerpoint/2010/main" val="4041691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54</a:t>
            </a:fld>
            <a:endParaRPr lang="en-US"/>
          </a:p>
        </p:txBody>
      </p:sp>
    </p:spTree>
    <p:extLst>
      <p:ext uri="{BB962C8B-B14F-4D97-AF65-F5344CB8AC3E}">
        <p14:creationId xmlns:p14="http://schemas.microsoft.com/office/powerpoint/2010/main" val="3094342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55</a:t>
            </a:fld>
            <a:endParaRPr lang="en-US"/>
          </a:p>
        </p:txBody>
      </p:sp>
    </p:spTree>
    <p:extLst>
      <p:ext uri="{BB962C8B-B14F-4D97-AF65-F5344CB8AC3E}">
        <p14:creationId xmlns:p14="http://schemas.microsoft.com/office/powerpoint/2010/main" val="528937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56</a:t>
            </a:fld>
            <a:endParaRPr lang="en-US"/>
          </a:p>
        </p:txBody>
      </p:sp>
    </p:spTree>
    <p:extLst>
      <p:ext uri="{BB962C8B-B14F-4D97-AF65-F5344CB8AC3E}">
        <p14:creationId xmlns:p14="http://schemas.microsoft.com/office/powerpoint/2010/main" val="934269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57</a:t>
            </a:fld>
            <a:endParaRPr lang="en-US"/>
          </a:p>
        </p:txBody>
      </p:sp>
    </p:spTree>
    <p:extLst>
      <p:ext uri="{BB962C8B-B14F-4D97-AF65-F5344CB8AC3E}">
        <p14:creationId xmlns:p14="http://schemas.microsoft.com/office/powerpoint/2010/main" val="2431907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58</a:t>
            </a:fld>
            <a:endParaRPr lang="en-US"/>
          </a:p>
        </p:txBody>
      </p:sp>
    </p:spTree>
    <p:extLst>
      <p:ext uri="{BB962C8B-B14F-4D97-AF65-F5344CB8AC3E}">
        <p14:creationId xmlns:p14="http://schemas.microsoft.com/office/powerpoint/2010/main" val="2514395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a:t>
            </a:fld>
            <a:endParaRPr lang="en-US"/>
          </a:p>
        </p:txBody>
      </p:sp>
    </p:spTree>
    <p:extLst>
      <p:ext uri="{BB962C8B-B14F-4D97-AF65-F5344CB8AC3E}">
        <p14:creationId xmlns:p14="http://schemas.microsoft.com/office/powerpoint/2010/main" val="3430584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60</a:t>
            </a:fld>
            <a:endParaRPr lang="en-US"/>
          </a:p>
        </p:txBody>
      </p:sp>
    </p:spTree>
    <p:extLst>
      <p:ext uri="{BB962C8B-B14F-4D97-AF65-F5344CB8AC3E}">
        <p14:creationId xmlns:p14="http://schemas.microsoft.com/office/powerpoint/2010/main" val="3269918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a:t>
            </a:r>
            <a:r>
              <a:rPr lang="en-US" baseline="0" dirty="0" smtClean="0"/>
              <a:t> in </a:t>
            </a:r>
            <a:r>
              <a:rPr lang="en-US" baseline="0" dirty="0" err="1" smtClean="0"/>
              <a:t>cutscenes</a:t>
            </a:r>
            <a:r>
              <a:rPr lang="en-US" baseline="0" dirty="0" smtClean="0"/>
              <a:t>, the shots get pretty close, so we need the quality.</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spend most of normal </a:t>
            </a:r>
            <a:r>
              <a:rPr lang="en-US" dirty="0" err="1" smtClean="0"/>
              <a:t>gameplay</a:t>
            </a:r>
            <a:r>
              <a:rPr lang="en-US" baseline="0" dirty="0" smtClean="0"/>
              <a:t> staring at the back of Drake’s neck, so a separate pass for SSS was not worth the cost.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63</a:t>
            </a:fld>
            <a:endParaRPr lang="en-US"/>
          </a:p>
        </p:txBody>
      </p:sp>
    </p:spTree>
    <p:extLst>
      <p:ext uri="{BB962C8B-B14F-4D97-AF65-F5344CB8AC3E}">
        <p14:creationId xmlns:p14="http://schemas.microsoft.com/office/powerpoint/2010/main" val="3610970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64</a:t>
            </a:fld>
            <a:endParaRPr lang="en-US"/>
          </a:p>
        </p:txBody>
      </p:sp>
    </p:spTree>
    <p:extLst>
      <p:ext uri="{BB962C8B-B14F-4D97-AF65-F5344CB8AC3E}">
        <p14:creationId xmlns:p14="http://schemas.microsoft.com/office/powerpoint/2010/main" val="31259482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65</a:t>
            </a:fld>
            <a:endParaRPr lang="en-US"/>
          </a:p>
        </p:txBody>
      </p:sp>
    </p:spTree>
    <p:extLst>
      <p:ext uri="{BB962C8B-B14F-4D97-AF65-F5344CB8AC3E}">
        <p14:creationId xmlns:p14="http://schemas.microsoft.com/office/powerpoint/2010/main" val="3970436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66</a:t>
            </a:fld>
            <a:endParaRPr lang="en-US"/>
          </a:p>
        </p:txBody>
      </p:sp>
    </p:spTree>
    <p:extLst>
      <p:ext uri="{BB962C8B-B14F-4D97-AF65-F5344CB8AC3E}">
        <p14:creationId xmlns:p14="http://schemas.microsoft.com/office/powerpoint/2010/main" val="34335700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67</a:t>
            </a:fld>
            <a:endParaRPr lang="en-US"/>
          </a:p>
        </p:txBody>
      </p:sp>
    </p:spTree>
    <p:extLst>
      <p:ext uri="{BB962C8B-B14F-4D97-AF65-F5344CB8AC3E}">
        <p14:creationId xmlns:p14="http://schemas.microsoft.com/office/powerpoint/2010/main" val="1919180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68</a:t>
            </a:fld>
            <a:endParaRPr lang="en-US"/>
          </a:p>
        </p:txBody>
      </p:sp>
    </p:spTree>
    <p:extLst>
      <p:ext uri="{BB962C8B-B14F-4D97-AF65-F5344CB8AC3E}">
        <p14:creationId xmlns:p14="http://schemas.microsoft.com/office/powerpoint/2010/main" val="16350899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69</a:t>
            </a:fld>
            <a:endParaRPr lang="en-US"/>
          </a:p>
        </p:txBody>
      </p:sp>
    </p:spTree>
    <p:extLst>
      <p:ext uri="{BB962C8B-B14F-4D97-AF65-F5344CB8AC3E}">
        <p14:creationId xmlns:p14="http://schemas.microsoft.com/office/powerpoint/2010/main" val="30149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a:t>
            </a:fld>
            <a:endParaRPr lang="en-US"/>
          </a:p>
        </p:txBody>
      </p:sp>
    </p:spTree>
    <p:extLst>
      <p:ext uri="{BB962C8B-B14F-4D97-AF65-F5344CB8AC3E}">
        <p14:creationId xmlns:p14="http://schemas.microsoft.com/office/powerpoint/2010/main" val="4129926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70</a:t>
            </a:fld>
            <a:endParaRPr lang="en-US"/>
          </a:p>
        </p:txBody>
      </p:sp>
    </p:spTree>
    <p:extLst>
      <p:ext uri="{BB962C8B-B14F-4D97-AF65-F5344CB8AC3E}">
        <p14:creationId xmlns:p14="http://schemas.microsoft.com/office/powerpoint/2010/main" val="632868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71</a:t>
            </a:fld>
            <a:endParaRPr lang="en-US"/>
          </a:p>
        </p:txBody>
      </p:sp>
    </p:spTree>
    <p:extLst>
      <p:ext uri="{BB962C8B-B14F-4D97-AF65-F5344CB8AC3E}">
        <p14:creationId xmlns:p14="http://schemas.microsoft.com/office/powerpoint/2010/main" val="2099201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72</a:t>
            </a:fld>
            <a:endParaRPr lang="en-US"/>
          </a:p>
        </p:txBody>
      </p:sp>
    </p:spTree>
    <p:extLst>
      <p:ext uri="{BB962C8B-B14F-4D97-AF65-F5344CB8AC3E}">
        <p14:creationId xmlns:p14="http://schemas.microsoft.com/office/powerpoint/2010/main" val="24791684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73</a:t>
            </a:fld>
            <a:endParaRPr lang="en-US"/>
          </a:p>
        </p:txBody>
      </p:sp>
    </p:spTree>
    <p:extLst>
      <p:ext uri="{BB962C8B-B14F-4D97-AF65-F5344CB8AC3E}">
        <p14:creationId xmlns:p14="http://schemas.microsoft.com/office/powerpoint/2010/main" val="14121603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74</a:t>
            </a:fld>
            <a:endParaRPr lang="en-US"/>
          </a:p>
        </p:txBody>
      </p:sp>
    </p:spTree>
    <p:extLst>
      <p:ext uri="{BB962C8B-B14F-4D97-AF65-F5344CB8AC3E}">
        <p14:creationId xmlns:p14="http://schemas.microsoft.com/office/powerpoint/2010/main" val="38131594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75</a:t>
            </a:fld>
            <a:endParaRPr lang="en-US"/>
          </a:p>
        </p:txBody>
      </p:sp>
    </p:spTree>
    <p:extLst>
      <p:ext uri="{BB962C8B-B14F-4D97-AF65-F5344CB8AC3E}">
        <p14:creationId xmlns:p14="http://schemas.microsoft.com/office/powerpoint/2010/main" val="21018824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76</a:t>
            </a:fld>
            <a:endParaRPr lang="en-US"/>
          </a:p>
        </p:txBody>
      </p:sp>
    </p:spTree>
    <p:extLst>
      <p:ext uri="{BB962C8B-B14F-4D97-AF65-F5344CB8AC3E}">
        <p14:creationId xmlns:p14="http://schemas.microsoft.com/office/powerpoint/2010/main" val="2943031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77</a:t>
            </a:fld>
            <a:endParaRPr lang="en-US"/>
          </a:p>
        </p:txBody>
      </p:sp>
    </p:spTree>
    <p:extLst>
      <p:ext uri="{BB962C8B-B14F-4D97-AF65-F5344CB8AC3E}">
        <p14:creationId xmlns:p14="http://schemas.microsoft.com/office/powerpoint/2010/main" val="37495802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78</a:t>
            </a:fld>
            <a:endParaRPr lang="en-US"/>
          </a:p>
        </p:txBody>
      </p:sp>
    </p:spTree>
    <p:extLst>
      <p:ext uri="{BB962C8B-B14F-4D97-AF65-F5344CB8AC3E}">
        <p14:creationId xmlns:p14="http://schemas.microsoft.com/office/powerpoint/2010/main" val="22914148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79</a:t>
            </a:fld>
            <a:endParaRPr lang="en-US"/>
          </a:p>
        </p:txBody>
      </p:sp>
    </p:spTree>
    <p:extLst>
      <p:ext uri="{BB962C8B-B14F-4D97-AF65-F5344CB8AC3E}">
        <p14:creationId xmlns:p14="http://schemas.microsoft.com/office/powerpoint/2010/main" val="222748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a:t>
            </a:fld>
            <a:endParaRPr lang="en-US"/>
          </a:p>
        </p:txBody>
      </p:sp>
    </p:spTree>
    <p:extLst>
      <p:ext uri="{BB962C8B-B14F-4D97-AF65-F5344CB8AC3E}">
        <p14:creationId xmlns:p14="http://schemas.microsoft.com/office/powerpoint/2010/main" val="18470115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80</a:t>
            </a:fld>
            <a:endParaRPr lang="en-US"/>
          </a:p>
        </p:txBody>
      </p:sp>
    </p:spTree>
    <p:extLst>
      <p:ext uri="{BB962C8B-B14F-4D97-AF65-F5344CB8AC3E}">
        <p14:creationId xmlns:p14="http://schemas.microsoft.com/office/powerpoint/2010/main" val="200618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81</a:t>
            </a:fld>
            <a:endParaRPr lang="en-US"/>
          </a:p>
        </p:txBody>
      </p:sp>
    </p:spTree>
    <p:extLst>
      <p:ext uri="{BB962C8B-B14F-4D97-AF65-F5344CB8AC3E}">
        <p14:creationId xmlns:p14="http://schemas.microsoft.com/office/powerpoint/2010/main" val="8929552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82</a:t>
            </a:fld>
            <a:endParaRPr lang="en-US"/>
          </a:p>
        </p:txBody>
      </p:sp>
    </p:spTree>
    <p:extLst>
      <p:ext uri="{BB962C8B-B14F-4D97-AF65-F5344CB8AC3E}">
        <p14:creationId xmlns:p14="http://schemas.microsoft.com/office/powerpoint/2010/main" val="27434290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83</a:t>
            </a:fld>
            <a:endParaRPr lang="en-US"/>
          </a:p>
        </p:txBody>
      </p:sp>
    </p:spTree>
    <p:extLst>
      <p:ext uri="{BB962C8B-B14F-4D97-AF65-F5344CB8AC3E}">
        <p14:creationId xmlns:p14="http://schemas.microsoft.com/office/powerpoint/2010/main" val="15323366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left shot is one of</a:t>
            </a:r>
            <a:r>
              <a:rPr lang="en-US" baseline="0" dirty="0" smtClean="0"/>
              <a:t> the first released screenshots before a lot of the tech got in.  The one on the right is what we shipped.  The one on the left has lots of hacks that we eventually took out, such as that orange glow around Drake’s skin.</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85</a:t>
            </a:fld>
            <a:endParaRPr lang="en-US"/>
          </a:p>
        </p:txBody>
      </p:sp>
    </p:spTree>
    <p:extLst>
      <p:ext uri="{BB962C8B-B14F-4D97-AF65-F5344CB8AC3E}">
        <p14:creationId xmlns:p14="http://schemas.microsoft.com/office/powerpoint/2010/main" val="5706187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86</a:t>
            </a:fld>
            <a:endParaRPr lang="en-US"/>
          </a:p>
        </p:txBody>
      </p:sp>
    </p:spTree>
    <p:extLst>
      <p:ext uri="{BB962C8B-B14F-4D97-AF65-F5344CB8AC3E}">
        <p14:creationId xmlns:p14="http://schemas.microsoft.com/office/powerpoint/2010/main" val="28862604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87</a:t>
            </a:fld>
            <a:endParaRPr lang="en-US"/>
          </a:p>
        </p:txBody>
      </p:sp>
    </p:spTree>
    <p:extLst>
      <p:ext uri="{BB962C8B-B14F-4D97-AF65-F5344CB8AC3E}">
        <p14:creationId xmlns:p14="http://schemas.microsoft.com/office/powerpoint/2010/main" val="3731267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88</a:t>
            </a:fld>
            <a:endParaRPr lang="en-US"/>
          </a:p>
        </p:txBody>
      </p:sp>
    </p:spTree>
    <p:extLst>
      <p:ext uri="{BB962C8B-B14F-4D97-AF65-F5344CB8AC3E}">
        <p14:creationId xmlns:p14="http://schemas.microsoft.com/office/powerpoint/2010/main" val="17845509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89</a:t>
            </a:fld>
            <a:endParaRPr lang="en-US"/>
          </a:p>
        </p:txBody>
      </p:sp>
    </p:spTree>
    <p:extLst>
      <p:ext uri="{BB962C8B-B14F-4D97-AF65-F5344CB8AC3E}">
        <p14:creationId xmlns:p14="http://schemas.microsoft.com/office/powerpoint/2010/main" val="210590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a:t>
            </a:fld>
            <a:endParaRPr lang="en-US"/>
          </a:p>
        </p:txBody>
      </p:sp>
    </p:spTree>
    <p:extLst>
      <p:ext uri="{BB962C8B-B14F-4D97-AF65-F5344CB8AC3E}">
        <p14:creationId xmlns:p14="http://schemas.microsoft.com/office/powerpoint/2010/main" val="38911106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90</a:t>
            </a:fld>
            <a:endParaRPr lang="en-US"/>
          </a:p>
        </p:txBody>
      </p:sp>
    </p:spTree>
    <p:extLst>
      <p:ext uri="{BB962C8B-B14F-4D97-AF65-F5344CB8AC3E}">
        <p14:creationId xmlns:p14="http://schemas.microsoft.com/office/powerpoint/2010/main" val="28848738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91</a:t>
            </a:fld>
            <a:endParaRPr lang="en-US"/>
          </a:p>
        </p:txBody>
      </p:sp>
    </p:spTree>
    <p:extLst>
      <p:ext uri="{BB962C8B-B14F-4D97-AF65-F5344CB8AC3E}">
        <p14:creationId xmlns:p14="http://schemas.microsoft.com/office/powerpoint/2010/main" val="42548664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that the NVIDIA demo has a harsh falloff.  It looks great if you do everything else right, which is why</a:t>
            </a:r>
            <a:r>
              <a:rPr lang="en-US" baseline="0" dirty="0" smtClean="0"/>
              <a:t> that demo is the gold standard for skin in </a:t>
            </a:r>
            <a:r>
              <a:rPr lang="en-US" baseline="0" dirty="0" err="1" smtClean="0"/>
              <a:t>realtime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93</a:t>
            </a:fld>
            <a:endParaRPr lang="en-US"/>
          </a:p>
        </p:txBody>
      </p:sp>
    </p:spTree>
    <p:extLst>
      <p:ext uri="{BB962C8B-B14F-4D97-AF65-F5344CB8AC3E}">
        <p14:creationId xmlns:p14="http://schemas.microsoft.com/office/powerpoint/2010/main" val="2340816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he looks fleshy, you would think that he has</a:t>
            </a:r>
            <a:r>
              <a:rPr lang="en-US" baseline="0" dirty="0" smtClean="0"/>
              <a:t> blurry maps.</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95</a:t>
            </a:fld>
            <a:endParaRPr lang="en-US"/>
          </a:p>
        </p:txBody>
      </p:sp>
    </p:spTree>
    <p:extLst>
      <p:ext uri="{BB962C8B-B14F-4D97-AF65-F5344CB8AC3E}">
        <p14:creationId xmlns:p14="http://schemas.microsoft.com/office/powerpoint/2010/main" val="38796120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96</a:t>
            </a:fld>
            <a:endParaRPr lang="en-US"/>
          </a:p>
        </p:txBody>
      </p:sp>
    </p:spTree>
    <p:extLst>
      <p:ext uri="{BB962C8B-B14F-4D97-AF65-F5344CB8AC3E}">
        <p14:creationId xmlns:p14="http://schemas.microsoft.com/office/powerpoint/2010/main" val="13204534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demo, they have extremely</a:t>
            </a:r>
            <a:r>
              <a:rPr lang="en-US" baseline="0" dirty="0" smtClean="0"/>
              <a:t> detailed maps and they use the lighting model to soften it.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IMO what</a:t>
            </a:r>
            <a:r>
              <a:rPr lang="en-US" baseline="0" dirty="0" smtClean="0"/>
              <a:t> makes skin look right is how light bleeds around the </a:t>
            </a:r>
            <a:r>
              <a:rPr lang="en-US" baseline="0" dirty="0" err="1" smtClean="0"/>
              <a:t>normals</a:t>
            </a:r>
            <a:r>
              <a:rPr lang="en-US" baseline="0" dirty="0" smtClean="0"/>
              <a:t>.  If you paint soft maps with no detail in the </a:t>
            </a:r>
            <a:r>
              <a:rPr lang="en-US" baseline="0" dirty="0" err="1" smtClean="0"/>
              <a:t>normals</a:t>
            </a:r>
            <a:r>
              <a:rPr lang="en-US" baseline="0" dirty="0" smtClean="0"/>
              <a:t>, it just looks flat.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that there is more detail in</a:t>
            </a:r>
            <a:r>
              <a:rPr lang="en-US" baseline="0" dirty="0" smtClean="0"/>
              <a:t> the shot on the right.  For U2, we really cranked the detail in the maps and the strength of the </a:t>
            </a:r>
            <a:r>
              <a:rPr lang="en-US" baseline="0" dirty="0" err="1" smtClean="0"/>
              <a:t>normals</a:t>
            </a:r>
            <a:r>
              <a:rPr lang="en-US" baseline="0" dirty="0" smtClean="0"/>
              <a:t> and then let the lighting model soften it.</a:t>
            </a:r>
            <a:endParaRPr lang="en-US" dirty="0"/>
          </a:p>
        </p:txBody>
      </p:sp>
      <p:sp>
        <p:nvSpPr>
          <p:cNvPr id="4" name="Slide Number Placeholder 3"/>
          <p:cNvSpPr>
            <a:spLocks noGrp="1"/>
          </p:cNvSpPr>
          <p:nvPr>
            <p:ph type="sldNum" sz="quarter" idx="10"/>
          </p:nvPr>
        </p:nvSpPr>
        <p:spPr/>
        <p:txBody>
          <a:bodyPr/>
          <a:lstStyle/>
          <a:p>
            <a:pPr>
              <a:defRPr/>
            </a:pPr>
            <a:fld id="{DF58675A-6A6A-4F69-92B3-DAB39B2BEAB1}"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83829D-B037-4C12-B89E-4B0E52AF7740}" type="datetime1">
              <a:rPr lang="en-US"/>
              <a:pPr>
                <a:defRPr/>
              </a:pPr>
              <a:t>8/19/2010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7813FC0D-DD39-4349-B736-B001142CEF9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D22407-5342-496B-BE04-87C34EAB4F41}" type="datetime1">
              <a:rPr lang="en-US"/>
              <a:pPr>
                <a:defRPr/>
              </a:pPr>
              <a:t>8/19/2010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5A052723-90B6-495A-A5C7-7FF3008224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BC421E-B35A-4031-A72C-0DE415A213C0}" type="datetime1">
              <a:rPr lang="en-US"/>
              <a:pPr>
                <a:defRPr/>
              </a:pPr>
              <a:t>8/19/2010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B5AF5A31-85FE-4C91-8F31-ADD314D2D27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148B7F-272D-48F5-A2C0-6C757C0075EE}" type="datetime1">
              <a:rPr lang="en-US"/>
              <a:pPr>
                <a:defRPr/>
              </a:pPr>
              <a:t>8/19/2010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B6559543-6EAE-410B-AC27-329866B3CD5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EACC6DA-2E1A-42BA-94E9-D369A31C8311}" type="datetime1">
              <a:rPr lang="en-US"/>
              <a:pPr>
                <a:defRPr/>
              </a:pPr>
              <a:t>8/19/2010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2139FDEF-333C-42E4-9CC7-34C658924F3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127C23-87B9-435C-B6CF-AA5BCC7B9F66}" type="datetime1">
              <a:rPr lang="en-US"/>
              <a:pPr>
                <a:defRPr/>
              </a:pPr>
              <a:t>8/19/2010</a:t>
            </a:fld>
            <a:endParaRPr lang="en-US"/>
          </a:p>
        </p:txBody>
      </p:sp>
      <p:sp>
        <p:nvSpPr>
          <p:cNvPr id="6"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7" name="Slide Number Placeholder 5"/>
          <p:cNvSpPr>
            <a:spLocks noGrp="1"/>
          </p:cNvSpPr>
          <p:nvPr>
            <p:ph type="sldNum" sz="quarter" idx="12"/>
          </p:nvPr>
        </p:nvSpPr>
        <p:spPr/>
        <p:txBody>
          <a:bodyPr/>
          <a:lstStyle>
            <a:lvl1pPr>
              <a:defRPr/>
            </a:lvl1pPr>
          </a:lstStyle>
          <a:p>
            <a:pPr>
              <a:defRPr/>
            </a:pPr>
            <a:fld id="{8135BE46-383C-4427-A3B6-1BDB3FDEA98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306B006-C7B0-4778-A7CA-0AD77EA186D8}" type="datetime1">
              <a:rPr lang="en-US"/>
              <a:pPr>
                <a:defRPr/>
              </a:pPr>
              <a:t>8/19/2010</a:t>
            </a:fld>
            <a:endParaRPr lang="en-US"/>
          </a:p>
        </p:txBody>
      </p:sp>
      <p:sp>
        <p:nvSpPr>
          <p:cNvPr id="8"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9" name="Slide Number Placeholder 5"/>
          <p:cNvSpPr>
            <a:spLocks noGrp="1"/>
          </p:cNvSpPr>
          <p:nvPr>
            <p:ph type="sldNum" sz="quarter" idx="12"/>
          </p:nvPr>
        </p:nvSpPr>
        <p:spPr/>
        <p:txBody>
          <a:bodyPr/>
          <a:lstStyle>
            <a:lvl1pPr>
              <a:defRPr/>
            </a:lvl1pPr>
          </a:lstStyle>
          <a:p>
            <a:pPr>
              <a:defRPr/>
            </a:pPr>
            <a:fld id="{44D4BC01-AE8F-433F-9C9F-45AD86C5A2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E5DF65-F246-4DC4-9B90-1309D7EE0B5D}" type="datetime1">
              <a:rPr lang="en-US"/>
              <a:pPr>
                <a:defRPr/>
              </a:pPr>
              <a:t>8/19/2010</a:t>
            </a:fld>
            <a:endParaRPr lang="en-US"/>
          </a:p>
        </p:txBody>
      </p:sp>
      <p:sp>
        <p:nvSpPr>
          <p:cNvPr id="4"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5" name="Slide Number Placeholder 5"/>
          <p:cNvSpPr>
            <a:spLocks noGrp="1"/>
          </p:cNvSpPr>
          <p:nvPr>
            <p:ph type="sldNum" sz="quarter" idx="12"/>
          </p:nvPr>
        </p:nvSpPr>
        <p:spPr/>
        <p:txBody>
          <a:bodyPr/>
          <a:lstStyle>
            <a:lvl1pPr>
              <a:defRPr/>
            </a:lvl1pPr>
          </a:lstStyle>
          <a:p>
            <a:pPr>
              <a:defRPr/>
            </a:pPr>
            <a:fld id="{B1320B50-1753-45A1-B94E-DB4A4A39B73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166A5E-1078-4427-A05B-B8057482892D}" type="datetime1">
              <a:rPr lang="en-US"/>
              <a:pPr>
                <a:defRPr/>
              </a:pPr>
              <a:t>8/19/2010</a:t>
            </a:fld>
            <a:endParaRPr lang="en-US"/>
          </a:p>
        </p:txBody>
      </p:sp>
      <p:sp>
        <p:nvSpPr>
          <p:cNvPr id="3"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4" name="Slide Number Placeholder 5"/>
          <p:cNvSpPr>
            <a:spLocks noGrp="1"/>
          </p:cNvSpPr>
          <p:nvPr>
            <p:ph type="sldNum" sz="quarter" idx="12"/>
          </p:nvPr>
        </p:nvSpPr>
        <p:spPr/>
        <p:txBody>
          <a:bodyPr/>
          <a:lstStyle>
            <a:lvl1pPr>
              <a:defRPr/>
            </a:lvl1pPr>
          </a:lstStyle>
          <a:p>
            <a:pPr>
              <a:defRPr/>
            </a:pPr>
            <a:fld id="{890AD37D-0FC8-49B6-8597-E6D184E57C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C89E1A-8ACC-4E31-8EDB-B8C1E27C312F}" type="datetime1">
              <a:rPr lang="en-US"/>
              <a:pPr>
                <a:defRPr/>
              </a:pPr>
              <a:t>8/19/2010</a:t>
            </a:fld>
            <a:endParaRPr lang="en-US"/>
          </a:p>
        </p:txBody>
      </p:sp>
      <p:sp>
        <p:nvSpPr>
          <p:cNvPr id="6"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7" name="Slide Number Placeholder 5"/>
          <p:cNvSpPr>
            <a:spLocks noGrp="1"/>
          </p:cNvSpPr>
          <p:nvPr>
            <p:ph type="sldNum" sz="quarter" idx="12"/>
          </p:nvPr>
        </p:nvSpPr>
        <p:spPr/>
        <p:txBody>
          <a:bodyPr/>
          <a:lstStyle>
            <a:lvl1pPr>
              <a:defRPr/>
            </a:lvl1pPr>
          </a:lstStyle>
          <a:p>
            <a:pPr>
              <a:defRPr/>
            </a:pPr>
            <a:fld id="{B45FC229-9F5C-44F1-BC6D-FC97CC55D3E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8AECA2-9F75-4E76-B2D0-ACC951E782F4}" type="datetime1">
              <a:rPr lang="en-US"/>
              <a:pPr>
                <a:defRPr/>
              </a:pPr>
              <a:t>8/19/2010</a:t>
            </a:fld>
            <a:endParaRPr lang="en-US"/>
          </a:p>
        </p:txBody>
      </p:sp>
      <p:sp>
        <p:nvSpPr>
          <p:cNvPr id="6" name="Footer Placeholder 4"/>
          <p:cNvSpPr>
            <a:spLocks noGrp="1"/>
          </p:cNvSpPr>
          <p:nvPr>
            <p:ph type="ftr" sz="quarter" idx="11"/>
          </p:nvPr>
        </p:nvSpPr>
        <p:spPr/>
        <p:txBody>
          <a:bodyPr/>
          <a:lstStyle>
            <a:lvl1pPr>
              <a:defRPr b="0"/>
            </a:lvl1pPr>
          </a:lstStyle>
          <a:p>
            <a:pPr>
              <a:defRPr/>
            </a:pPr>
            <a:r>
              <a:rPr lang="en-US"/>
              <a:t>Advances in Real-Time Rendering Course</a:t>
            </a:r>
          </a:p>
          <a:p>
            <a:pPr>
              <a:defRPr/>
            </a:pPr>
            <a:r>
              <a:rPr lang="en-US"/>
              <a:t> </a:t>
            </a:r>
            <a:r>
              <a:rPr lang="en-US" sz="1000"/>
              <a:t>Siggraph 2010, Los Angeles, CA</a:t>
            </a:r>
            <a:endParaRPr lang="en-US"/>
          </a:p>
        </p:txBody>
      </p:sp>
      <p:sp>
        <p:nvSpPr>
          <p:cNvPr id="7" name="Slide Number Placeholder 5"/>
          <p:cNvSpPr>
            <a:spLocks noGrp="1"/>
          </p:cNvSpPr>
          <p:nvPr>
            <p:ph type="sldNum" sz="quarter" idx="12"/>
          </p:nvPr>
        </p:nvSpPr>
        <p:spPr/>
        <p:txBody>
          <a:bodyPr/>
          <a:lstStyle>
            <a:lvl1pPr>
              <a:defRPr/>
            </a:lvl1pPr>
          </a:lstStyle>
          <a:p>
            <a:pPr>
              <a:defRPr/>
            </a:pPr>
            <a:fld id="{14816598-A977-4486-84DB-A12E2D5497C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8" charset="0"/>
              </a:defRPr>
            </a:lvl1pPr>
          </a:lstStyle>
          <a:p>
            <a:pPr>
              <a:defRPr/>
            </a:pPr>
            <a:fld id="{7868753B-7787-4B74-8A11-30661FEFB787}" type="datetime1">
              <a:rPr lang="en-US"/>
              <a:pPr>
                <a:defRPr/>
              </a:pPr>
              <a:t>8/19/2010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050" b="1" dirty="0" smtClean="0">
                <a:solidFill>
                  <a:schemeClr val="tx1">
                    <a:tint val="75000"/>
                  </a:schemeClr>
                </a:solidFill>
                <a:latin typeface="+mn-lt"/>
                <a:ea typeface="+mn-ea"/>
                <a:cs typeface="+mn-cs"/>
              </a:defRPr>
            </a:lvl1pPr>
          </a:lstStyle>
          <a:p>
            <a:pPr>
              <a:defRPr/>
            </a:pPr>
            <a:r>
              <a:rPr lang="en-US"/>
              <a:t>Advances in Real-Time Rendering Course</a:t>
            </a:r>
          </a:p>
          <a:p>
            <a:pPr>
              <a:defRPr/>
            </a:pPr>
            <a:r>
              <a:rPr lang="en-US"/>
              <a:t> </a:t>
            </a:r>
            <a:r>
              <a:rPr lang="en-US" sz="1000"/>
              <a:t>Siggraph 2010, Los Angeles, CA</a:t>
            </a: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8" charset="0"/>
              </a:defRPr>
            </a:lvl1pPr>
          </a:lstStyle>
          <a:p>
            <a:pPr>
              <a:defRPr/>
            </a:pPr>
            <a:fld id="{4FAF6080-336E-4891-A135-AA71C962A2CB}" type="slidenum">
              <a:rPr lang="en-US"/>
              <a:pPr>
                <a:defRPr/>
              </a:pPr>
              <a:t>‹#›</a:t>
            </a:fld>
            <a:endParaRPr lang="en-US"/>
          </a:p>
        </p:txBody>
      </p:sp>
      <p:pic>
        <p:nvPicPr>
          <p:cNvPr id="1031" name="Picture 3" descr="s10logoWeb450.jpg"/>
          <p:cNvPicPr>
            <a:picLocks noChangeAspect="1"/>
          </p:cNvPicPr>
          <p:nvPr/>
        </p:nvPicPr>
        <p:blipFill>
          <a:blip r:embed="rId13"/>
          <a:srcRect/>
          <a:stretch>
            <a:fillRect/>
          </a:stretch>
        </p:blipFill>
        <p:spPr bwMode="auto">
          <a:xfrm>
            <a:off x="6724650" y="0"/>
            <a:ext cx="2400300" cy="2400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0" fontAlgn="base" hangingPunct="0">
        <a:spcBef>
          <a:spcPct val="0"/>
        </a:spcBef>
        <a:spcAft>
          <a:spcPct val="0"/>
        </a:spcAft>
        <a:defRPr sz="3200" b="1" kern="1200">
          <a:solidFill>
            <a:schemeClr val="tx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2pPr>
      <a:lvl3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3pPr>
      <a:lvl4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4pPr>
      <a:lvl5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omnipop.com/artist-details.php?BID=6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www.collider.com/uploads/imageGallery/Doug_Jones/doug_jones.jp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shaderwrangler.com/publications/"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hyperlink" Target="http://http.developer.nvidia.com/GPUGems3/gpugems3_ch14.html"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developer.amd.com/media/gpu_assets/Scheuermann_HairSketchSlides.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9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3" descr="10Logo_A.jpg"/>
          <p:cNvPicPr>
            <a:picLocks noChangeAspect="1"/>
          </p:cNvPicPr>
          <p:nvPr/>
        </p:nvPicPr>
        <p:blipFill>
          <a:blip r:embed="rId3"/>
          <a:srcRect l="5783" r="5328"/>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Skin</a:t>
            </a:r>
          </a:p>
        </p:txBody>
      </p:sp>
      <p:sp>
        <p:nvSpPr>
          <p:cNvPr id="4099" name="Content Placeholder 2"/>
          <p:cNvSpPr>
            <a:spLocks noGrp="1"/>
          </p:cNvSpPr>
          <p:nvPr>
            <p:ph idx="1"/>
          </p:nvPr>
        </p:nvSpPr>
        <p:spPr/>
        <p:txBody>
          <a:bodyPr/>
          <a:lstStyle/>
          <a:p>
            <a:r>
              <a:rPr lang="en-US" dirty="0" smtClean="0"/>
              <a:t>Efficient Rendering of Human Skin</a:t>
            </a:r>
            <a:r>
              <a:rPr lang="en-US" dirty="0" smtClean="0">
                <a:latin typeface="Arial" charset="0"/>
                <a:ea typeface="ＭＳ Ｐゴシック" pitchFamily="-112" charset="-128"/>
                <a:cs typeface="Arial" charset="0"/>
              </a:rPr>
              <a:t>, </a:t>
            </a:r>
            <a:r>
              <a:rPr lang="en-US" dirty="0" smtClean="0"/>
              <a:t>Eugene </a:t>
            </a:r>
            <a:r>
              <a:rPr lang="en-US" dirty="0" err="1" smtClean="0"/>
              <a:t>d'Eon</a:t>
            </a:r>
            <a:r>
              <a:rPr lang="en-US" dirty="0" smtClean="0"/>
              <a:t>, David </a:t>
            </a:r>
            <a:r>
              <a:rPr lang="en-US" dirty="0" err="1" smtClean="0"/>
              <a:t>Luebke</a:t>
            </a:r>
            <a:r>
              <a:rPr lang="en-US" dirty="0" smtClean="0"/>
              <a:t>, and Eric </a:t>
            </a:r>
            <a:r>
              <a:rPr lang="en-US" dirty="0" err="1" smtClean="0"/>
              <a:t>Enderton</a:t>
            </a:r>
            <a:r>
              <a:rPr lang="en-US" dirty="0" smtClean="0"/>
              <a:t>, </a:t>
            </a:r>
            <a:r>
              <a:rPr lang="en-US" dirty="0" err="1" smtClean="0"/>
              <a:t>Eurographics</a:t>
            </a:r>
            <a:r>
              <a:rPr lang="en-US" dirty="0" smtClean="0"/>
              <a:t> 2007</a:t>
            </a:r>
          </a:p>
          <a:p>
            <a:r>
              <a:rPr lang="en-US" dirty="0" smtClean="0"/>
              <a:t>NVIDIA Human Head Demo</a:t>
            </a:r>
          </a:p>
          <a:p>
            <a:r>
              <a:rPr lang="en-US" dirty="0" smtClean="0"/>
              <a:t>Compare with real shots.</a:t>
            </a:r>
          </a:p>
        </p:txBody>
      </p:sp>
      <p:pic>
        <p:nvPicPr>
          <p:cNvPr id="4" name="Picture 2"/>
          <p:cNvPicPr>
            <a:picLocks noChangeAspect="1" noChangeArrowheads="1"/>
          </p:cNvPicPr>
          <p:nvPr/>
        </p:nvPicPr>
        <p:blipFill>
          <a:blip r:embed="rId3"/>
          <a:srcRect/>
          <a:stretch>
            <a:fillRect/>
          </a:stretch>
        </p:blipFill>
        <p:spPr bwMode="auto">
          <a:xfrm>
            <a:off x="5715000" y="2343150"/>
            <a:ext cx="2514600" cy="2669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#4</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Don’t bake too much lighting into diffuse maps</a:t>
            </a:r>
          </a:p>
          <a:p>
            <a:r>
              <a:rPr lang="en-US" dirty="0" smtClean="0">
                <a:latin typeface="Arial" charset="0"/>
                <a:ea typeface="ＭＳ Ｐゴシック" pitchFamily="-112" charset="-128"/>
                <a:cs typeface="Arial" charset="0"/>
              </a:rPr>
              <a:t>Especially AO</a:t>
            </a:r>
          </a:p>
          <a:p>
            <a:r>
              <a:rPr lang="en-US" dirty="0" smtClean="0">
                <a:latin typeface="Arial" charset="0"/>
                <a:ea typeface="ＭＳ Ｐゴシック" pitchFamily="-112" charset="-128"/>
                <a:cs typeface="Arial" charset="0"/>
              </a:rPr>
              <a:t>Becomes </a:t>
            </a:r>
            <a:r>
              <a:rPr lang="en-US" dirty="0" err="1" smtClean="0">
                <a:latin typeface="Arial" charset="0"/>
                <a:ea typeface="ＭＳ Ｐゴシック" pitchFamily="-112" charset="-128"/>
                <a:cs typeface="Arial" charset="0"/>
              </a:rPr>
              <a:t>Unlightable</a:t>
            </a:r>
            <a:endParaRPr lang="en-US" dirty="0" smtClean="0">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Drake’s Shirt</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Looks fine in Sunlight</a:t>
            </a:r>
          </a:p>
          <a:p>
            <a:r>
              <a:rPr lang="en-US" dirty="0" smtClean="0">
                <a:latin typeface="Arial" charset="0"/>
                <a:ea typeface="ＭＳ Ｐゴシック" pitchFamily="-112" charset="-128"/>
                <a:cs typeface="Arial" charset="0"/>
              </a:rPr>
              <a:t>Very boring in Shadows</a:t>
            </a:r>
          </a:p>
        </p:txBody>
      </p:sp>
      <p:pic>
        <p:nvPicPr>
          <p:cNvPr id="17410" name="Picture 2" descr="C:\Projects\cvs\Presentations\Sig_2010\ND01\hero-cloth-color.jpg"/>
          <p:cNvPicPr>
            <a:picLocks noChangeAspect="1" noChangeArrowheads="1"/>
          </p:cNvPicPr>
          <p:nvPr/>
        </p:nvPicPr>
        <p:blipFill>
          <a:blip r:embed="rId3"/>
          <a:srcRect/>
          <a:stretch>
            <a:fillRect/>
          </a:stretch>
        </p:blipFill>
        <p:spPr bwMode="auto">
          <a:xfrm>
            <a:off x="5486400" y="742951"/>
            <a:ext cx="2057400" cy="41148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Drake’s Shirt</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Create Light Rig</a:t>
            </a:r>
          </a:p>
          <a:p>
            <a:r>
              <a:rPr lang="en-US" dirty="0" smtClean="0">
                <a:latin typeface="Arial" charset="0"/>
                <a:ea typeface="ＭＳ Ｐゴシック" pitchFamily="-112" charset="-128"/>
                <a:cs typeface="Arial" charset="0"/>
              </a:rPr>
              <a:t>Ambient Light</a:t>
            </a:r>
          </a:p>
        </p:txBody>
      </p:sp>
      <p:pic>
        <p:nvPicPr>
          <p:cNvPr id="18434" name="Picture 2" descr="C:\Projects\cvs\Presentations\Sig_2010\ND01\hero-cloth-ao.jpg"/>
          <p:cNvPicPr>
            <a:picLocks noChangeAspect="1" noChangeArrowheads="1"/>
          </p:cNvPicPr>
          <p:nvPr/>
        </p:nvPicPr>
        <p:blipFill>
          <a:blip r:embed="rId3"/>
          <a:srcRect/>
          <a:stretch>
            <a:fillRect/>
          </a:stretch>
        </p:blipFill>
        <p:spPr bwMode="auto">
          <a:xfrm>
            <a:off x="5486401" y="742950"/>
            <a:ext cx="2057400" cy="4114801"/>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AO into Diffuse</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Apply to Diffuse</a:t>
            </a:r>
          </a:p>
          <a:p>
            <a:r>
              <a:rPr lang="en-US" dirty="0" smtClean="0">
                <a:latin typeface="Arial" charset="0"/>
                <a:ea typeface="ＭＳ Ｐゴシック" pitchFamily="-112" charset="-128"/>
                <a:cs typeface="Arial" charset="0"/>
              </a:rPr>
              <a:t>Better Ambient</a:t>
            </a:r>
          </a:p>
          <a:p>
            <a:r>
              <a:rPr lang="en-US" dirty="0" smtClean="0">
                <a:latin typeface="Arial" charset="0"/>
                <a:ea typeface="ＭＳ Ｐゴシック" pitchFamily="-112" charset="-128"/>
                <a:cs typeface="Arial" charset="0"/>
              </a:rPr>
              <a:t>The Catch?</a:t>
            </a:r>
          </a:p>
          <a:p>
            <a:endParaRPr lang="en-US" dirty="0" smtClean="0">
              <a:latin typeface="Arial" charset="0"/>
              <a:ea typeface="ＭＳ Ｐゴシック" pitchFamily="-112" charset="-128"/>
              <a:cs typeface="Arial" charset="0"/>
            </a:endParaRPr>
          </a:p>
        </p:txBody>
      </p:sp>
      <p:pic>
        <p:nvPicPr>
          <p:cNvPr id="19458" name="Picture 2" descr="C:\Projects\cvs\Presentations\Sig_2010\ND01\hero-cloth-color.jpg"/>
          <p:cNvPicPr>
            <a:picLocks noChangeAspect="1" noChangeArrowheads="1"/>
          </p:cNvPicPr>
          <p:nvPr/>
        </p:nvPicPr>
        <p:blipFill>
          <a:blip r:embed="rId3"/>
          <a:srcRect/>
          <a:stretch>
            <a:fillRect/>
          </a:stretch>
        </p:blipFill>
        <p:spPr bwMode="auto">
          <a:xfrm>
            <a:off x="3886200" y="742950"/>
            <a:ext cx="1943099" cy="3886200"/>
          </a:xfrm>
          <a:prstGeom prst="rect">
            <a:avLst/>
          </a:prstGeom>
          <a:noFill/>
        </p:spPr>
      </p:pic>
      <p:pic>
        <p:nvPicPr>
          <p:cNvPr id="19460" name="Picture 4" descr="C:\Projects\cvs\Presentations\Sig_2010\ND01\hero-cloth-color-light.jpg"/>
          <p:cNvPicPr>
            <a:picLocks noChangeAspect="1" noChangeArrowheads="1"/>
          </p:cNvPicPr>
          <p:nvPr/>
        </p:nvPicPr>
        <p:blipFill>
          <a:blip r:embed="rId4"/>
          <a:srcRect/>
          <a:stretch>
            <a:fillRect/>
          </a:stretch>
        </p:blipFill>
        <p:spPr bwMode="auto">
          <a:xfrm>
            <a:off x="6400800" y="742950"/>
            <a:ext cx="1943102" cy="38862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The </a:t>
            </a:r>
            <a:r>
              <a:rPr lang="en-US" dirty="0" err="1" smtClean="0">
                <a:latin typeface="Arial" charset="0"/>
                <a:cs typeface="Arial" charset="0"/>
              </a:rPr>
              <a:t>Unlightables</a:t>
            </a:r>
            <a:endParaRPr lang="en-US" dirty="0" smtClean="0">
              <a:latin typeface="Arial" charset="0"/>
              <a:cs typeface="Arial" charset="0"/>
            </a:endParaRPr>
          </a:p>
        </p:txBody>
      </p:sp>
      <p:sp>
        <p:nvSpPr>
          <p:cNvPr id="4099" name="Content Placeholder 2"/>
          <p:cNvSpPr>
            <a:spLocks noGrp="1"/>
          </p:cNvSpPr>
          <p:nvPr>
            <p:ph idx="1"/>
          </p:nvPr>
        </p:nvSpPr>
        <p:spPr/>
        <p:txBody>
          <a:bodyPr/>
          <a:lstStyle/>
          <a:p>
            <a:r>
              <a:rPr lang="en-US" sz="2400" dirty="0" smtClean="0">
                <a:latin typeface="Arial" charset="0"/>
                <a:ea typeface="ＭＳ Ｐゴシック" pitchFamily="-112" charset="-128"/>
                <a:cs typeface="Arial" charset="0"/>
              </a:rPr>
              <a:t>(151/255)^2.2=0.315</a:t>
            </a:r>
          </a:p>
          <a:p>
            <a:r>
              <a:rPr lang="en-US" sz="2400" dirty="0" smtClean="0">
                <a:latin typeface="Arial" charset="0"/>
                <a:ea typeface="ＭＳ Ｐゴシック" pitchFamily="-112" charset="-128"/>
                <a:cs typeface="Arial" charset="0"/>
              </a:rPr>
              <a:t>(35/255)^2.2=0.0126</a:t>
            </a:r>
          </a:p>
          <a:p>
            <a:r>
              <a:rPr lang="en-US" sz="2400" dirty="0" smtClean="0">
                <a:latin typeface="Arial" charset="0"/>
                <a:ea typeface="ＭＳ Ｐゴシック" pitchFamily="-112" charset="-128"/>
                <a:cs typeface="Arial" charset="0"/>
              </a:rPr>
              <a:t>25x!!!</a:t>
            </a:r>
          </a:p>
          <a:p>
            <a:r>
              <a:rPr lang="en-US" sz="2400" dirty="0" smtClean="0">
                <a:latin typeface="Arial" charset="0"/>
                <a:ea typeface="ＭＳ Ｐゴシック" pitchFamily="-112" charset="-128"/>
                <a:cs typeface="Arial" charset="0"/>
              </a:rPr>
              <a:t>Full histogram in ambient</a:t>
            </a:r>
          </a:p>
        </p:txBody>
      </p:sp>
      <p:pic>
        <p:nvPicPr>
          <p:cNvPr id="20483" name="Picture 3" descr="C:\Projects\cvs\Presentations\Sig_2010\ND01\hero-cloth-color-light.jpg"/>
          <p:cNvPicPr>
            <a:picLocks noChangeAspect="1" noChangeArrowheads="1"/>
          </p:cNvPicPr>
          <p:nvPr/>
        </p:nvPicPr>
        <p:blipFill>
          <a:blip r:embed="rId3"/>
          <a:srcRect/>
          <a:stretch>
            <a:fillRect/>
          </a:stretch>
        </p:blipFill>
        <p:spPr bwMode="auto">
          <a:xfrm>
            <a:off x="6632820" y="751950"/>
            <a:ext cx="2053980" cy="4107960"/>
          </a:xfrm>
          <a:prstGeom prst="rect">
            <a:avLst/>
          </a:prstGeom>
          <a:noFill/>
        </p:spPr>
      </p:pic>
      <p:sp>
        <p:nvSpPr>
          <p:cNvPr id="6" name="Rectangle 5"/>
          <p:cNvSpPr/>
          <p:nvPr/>
        </p:nvSpPr>
        <p:spPr>
          <a:xfrm>
            <a:off x="4800600" y="1013275"/>
            <a:ext cx="1365738" cy="8053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t>151</a:t>
            </a:r>
            <a:endParaRPr lang="en-US" sz="3600" dirty="0"/>
          </a:p>
        </p:txBody>
      </p:sp>
      <p:sp>
        <p:nvSpPr>
          <p:cNvPr id="7" name="Rectangle 6"/>
          <p:cNvSpPr/>
          <p:nvPr/>
        </p:nvSpPr>
        <p:spPr>
          <a:xfrm>
            <a:off x="4800600" y="2352881"/>
            <a:ext cx="1365738" cy="8053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t>35</a:t>
            </a:r>
            <a:endParaRPr lang="en-US" sz="3600" dirty="0"/>
          </a:p>
        </p:txBody>
      </p:sp>
      <p:cxnSp>
        <p:nvCxnSpPr>
          <p:cNvPr id="9" name="Straight Arrow Connector 8"/>
          <p:cNvCxnSpPr/>
          <p:nvPr/>
        </p:nvCxnSpPr>
        <p:spPr>
          <a:xfrm>
            <a:off x="6166338" y="1149800"/>
            <a:ext cx="1090247" cy="48797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7" idx="3"/>
          </p:cNvCxnSpPr>
          <p:nvPr/>
        </p:nvCxnSpPr>
        <p:spPr>
          <a:xfrm flipV="1">
            <a:off x="6166338" y="2212204"/>
            <a:ext cx="1512277" cy="5433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Solution</a:t>
            </a:r>
          </a:p>
        </p:txBody>
      </p:sp>
      <p:sp>
        <p:nvSpPr>
          <p:cNvPr id="4099" name="Content Placeholder 2"/>
          <p:cNvSpPr>
            <a:spLocks noGrp="1"/>
          </p:cNvSpPr>
          <p:nvPr>
            <p:ph idx="1"/>
          </p:nvPr>
        </p:nvSpPr>
        <p:spPr/>
        <p:txBody>
          <a:bodyPr/>
          <a:lstStyle/>
          <a:p>
            <a:r>
              <a:rPr lang="en-US" sz="2400" dirty="0" smtClean="0">
                <a:latin typeface="Arial" charset="0"/>
                <a:ea typeface="ＭＳ Ｐゴシック" pitchFamily="-112" charset="-128"/>
                <a:cs typeface="Arial" charset="0"/>
              </a:rPr>
              <a:t>Leave AO map separate</a:t>
            </a:r>
          </a:p>
          <a:p>
            <a:r>
              <a:rPr lang="en-US" sz="2400" dirty="0" smtClean="0">
                <a:latin typeface="Arial" charset="0"/>
                <a:ea typeface="ＭＳ Ｐゴシック" pitchFamily="-112" charset="-128"/>
                <a:cs typeface="Arial" charset="0"/>
              </a:rPr>
              <a:t>Can be lower-res</a:t>
            </a:r>
          </a:p>
          <a:p>
            <a:r>
              <a:rPr lang="en-US" sz="2400" dirty="0" smtClean="0">
                <a:latin typeface="Arial" charset="0"/>
                <a:ea typeface="ＭＳ Ｐゴシック" pitchFamily="-112" charset="-128"/>
                <a:cs typeface="Arial" charset="0"/>
              </a:rPr>
              <a:t>direct=</a:t>
            </a:r>
            <a:r>
              <a:rPr lang="en-US" sz="2400" dirty="0" err="1" smtClean="0">
                <a:latin typeface="Arial" charset="0"/>
                <a:ea typeface="ＭＳ Ｐゴシック" pitchFamily="-112" charset="-128"/>
                <a:cs typeface="Arial" charset="0"/>
              </a:rPr>
              <a:t>diffuseMap</a:t>
            </a:r>
            <a:r>
              <a:rPr lang="en-US" sz="2400" dirty="0" smtClean="0">
                <a:latin typeface="Arial" charset="0"/>
                <a:ea typeface="ＭＳ Ｐゴシック" pitchFamily="-112" charset="-128"/>
                <a:cs typeface="Arial" charset="0"/>
              </a:rPr>
              <a:t>*</a:t>
            </a:r>
            <a:r>
              <a:rPr lang="en-US" sz="2400" dirty="0" err="1" smtClean="0">
                <a:latin typeface="Arial" charset="0"/>
                <a:ea typeface="ＭＳ Ｐゴシック" pitchFamily="-112" charset="-128"/>
                <a:cs typeface="Arial" charset="0"/>
              </a:rPr>
              <a:t>diffuseLight</a:t>
            </a:r>
            <a:endParaRPr lang="en-US" sz="2400" dirty="0" smtClean="0">
              <a:latin typeface="Arial" charset="0"/>
              <a:ea typeface="ＭＳ Ｐゴシック" pitchFamily="-112" charset="-128"/>
              <a:cs typeface="Arial" charset="0"/>
            </a:endParaRPr>
          </a:p>
          <a:p>
            <a:r>
              <a:rPr lang="en-US" sz="2400" dirty="0" smtClean="0">
                <a:latin typeface="Arial" charset="0"/>
                <a:ea typeface="ＭＳ Ｐゴシック" pitchFamily="-112" charset="-128"/>
                <a:cs typeface="Arial" charset="0"/>
              </a:rPr>
              <a:t>ambient=</a:t>
            </a:r>
            <a:r>
              <a:rPr lang="en-US" sz="2400" dirty="0" err="1" smtClean="0">
                <a:latin typeface="Arial" charset="0"/>
                <a:ea typeface="ＭＳ Ｐゴシック" pitchFamily="-112" charset="-128"/>
                <a:cs typeface="Arial" charset="0"/>
              </a:rPr>
              <a:t>diffuseMap</a:t>
            </a:r>
            <a:r>
              <a:rPr lang="en-US" sz="2400" dirty="0" smtClean="0">
                <a:latin typeface="Arial" charset="0"/>
                <a:ea typeface="ＭＳ Ｐゴシック" pitchFamily="-112" charset="-128"/>
                <a:cs typeface="Arial" charset="0"/>
              </a:rPr>
              <a:t>*</a:t>
            </a:r>
            <a:r>
              <a:rPr lang="en-US" sz="2400" dirty="0" err="1" smtClean="0">
                <a:latin typeface="Arial" charset="0"/>
                <a:ea typeface="ＭＳ Ｐゴシック" pitchFamily="-112" charset="-128"/>
                <a:cs typeface="Arial" charset="0"/>
              </a:rPr>
              <a:t>aoMap</a:t>
            </a:r>
            <a:r>
              <a:rPr lang="en-US" sz="2400" dirty="0" smtClean="0">
                <a:latin typeface="Arial" charset="0"/>
                <a:ea typeface="ＭＳ Ｐゴシック" pitchFamily="-112" charset="-128"/>
                <a:cs typeface="Arial" charset="0"/>
              </a:rPr>
              <a:t>*</a:t>
            </a:r>
            <a:r>
              <a:rPr lang="en-US" sz="2400" dirty="0" err="1" smtClean="0">
                <a:latin typeface="Arial" charset="0"/>
                <a:ea typeface="ＭＳ Ｐゴシック" pitchFamily="-112" charset="-128"/>
                <a:cs typeface="Arial" charset="0"/>
              </a:rPr>
              <a:t>ambientLight</a:t>
            </a:r>
            <a:endParaRPr lang="en-US" sz="2400" dirty="0" smtClean="0">
              <a:latin typeface="Arial" charset="0"/>
              <a:ea typeface="ＭＳ Ｐゴシック" pitchFamily="-112" charset="-128"/>
              <a:cs typeface="Arial" charset="0"/>
            </a:endParaRPr>
          </a:p>
          <a:p>
            <a:r>
              <a:rPr lang="en-US" sz="2400" dirty="0" err="1" smtClean="0">
                <a:latin typeface="Arial" charset="0"/>
                <a:ea typeface="ＭＳ Ｐゴシック" pitchFamily="-112" charset="-128"/>
                <a:cs typeface="Arial" charset="0"/>
              </a:rPr>
              <a:t>diffuseColor</a:t>
            </a:r>
            <a:r>
              <a:rPr lang="en-US" sz="2400" dirty="0" smtClean="0">
                <a:latin typeface="Arial" charset="0"/>
                <a:ea typeface="ＭＳ Ｐゴシック" pitchFamily="-112" charset="-128"/>
                <a:cs typeface="Arial" charset="0"/>
              </a:rPr>
              <a:t>=</a:t>
            </a:r>
            <a:r>
              <a:rPr lang="en-US" sz="2400" dirty="0" err="1" smtClean="0">
                <a:latin typeface="Arial" charset="0"/>
                <a:ea typeface="ＭＳ Ｐゴシック" pitchFamily="-112" charset="-128"/>
                <a:cs typeface="Arial" charset="0"/>
              </a:rPr>
              <a:t>direct+ambient</a:t>
            </a:r>
            <a:endParaRPr lang="en-US" sz="2400" dirty="0" smtClean="0">
              <a:latin typeface="Arial" charset="0"/>
              <a:ea typeface="ＭＳ Ｐゴシック" pitchFamily="-112" charset="-128"/>
              <a:cs typeface="Arial" charset="0"/>
            </a:endParaRPr>
          </a:p>
        </p:txBody>
      </p:sp>
      <p:pic>
        <p:nvPicPr>
          <p:cNvPr id="21507" name="Picture 3" descr="C:\Projects\cvs\Presentations\Sig_2010\ND01\hero-cloth-ao.jpg"/>
          <p:cNvPicPr>
            <a:picLocks noChangeAspect="1" noChangeArrowheads="1"/>
          </p:cNvPicPr>
          <p:nvPr/>
        </p:nvPicPr>
        <p:blipFill>
          <a:blip r:embed="rId3"/>
          <a:srcRect/>
          <a:stretch>
            <a:fillRect/>
          </a:stretch>
        </p:blipFill>
        <p:spPr bwMode="auto">
          <a:xfrm>
            <a:off x="6629400" y="742951"/>
            <a:ext cx="2057400" cy="41148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The </a:t>
            </a:r>
            <a:r>
              <a:rPr lang="en-US" dirty="0" err="1" smtClean="0">
                <a:latin typeface="Arial" charset="0"/>
                <a:cs typeface="Arial" charset="0"/>
              </a:rPr>
              <a:t>Unlightables</a:t>
            </a:r>
            <a:endParaRPr lang="en-US" dirty="0" smtClean="0">
              <a:latin typeface="Arial" charset="0"/>
              <a:cs typeface="Arial" charset="0"/>
            </a:endParaRPr>
          </a:p>
        </p:txBody>
      </p:sp>
      <p:sp>
        <p:nvSpPr>
          <p:cNvPr id="4" name="Content Placeholder 2"/>
          <p:cNvSpPr>
            <a:spLocks noGrp="1"/>
          </p:cNvSpPr>
          <p:nvPr>
            <p:ph idx="1"/>
          </p:nvPr>
        </p:nvSpPr>
        <p:spPr>
          <a:xfrm>
            <a:off x="457200" y="1200150"/>
            <a:ext cx="8229600" cy="3394075"/>
          </a:xfrm>
        </p:spPr>
        <p:txBody>
          <a:bodyPr/>
          <a:lstStyle/>
          <a:p>
            <a:r>
              <a:rPr lang="en-US" dirty="0" smtClean="0">
                <a:latin typeface="Arial" charset="0"/>
                <a:ea typeface="ＭＳ Ｐゴシック" pitchFamily="-112" charset="-128"/>
                <a:cs typeface="Arial" charset="0"/>
              </a:rPr>
              <a:t>Contrast between Sun and Shadow</a:t>
            </a:r>
          </a:p>
          <a:p>
            <a:r>
              <a:rPr lang="en-US" dirty="0" smtClean="0">
                <a:latin typeface="Arial" charset="0"/>
                <a:ea typeface="ＭＳ Ｐゴシック" pitchFamily="-112" charset="-128"/>
                <a:cs typeface="Arial" charset="0"/>
              </a:rPr>
              <a:t>Doesn’t happen if your diffuse maps have too much black</a:t>
            </a:r>
          </a:p>
          <a:p>
            <a:r>
              <a:rPr lang="en-US" dirty="0" smtClean="0">
                <a:latin typeface="Arial" charset="0"/>
                <a:ea typeface="ＭＳ Ｐゴシック" pitchFamily="-112" charset="-128"/>
                <a:cs typeface="Arial" charset="0"/>
              </a:rPr>
              <a:t>Tech isn’t enough for HDR Lighting</a:t>
            </a:r>
          </a:p>
          <a:p>
            <a:r>
              <a:rPr lang="en-US" dirty="0" smtClean="0">
                <a:latin typeface="Arial" charset="0"/>
                <a:ea typeface="ＭＳ Ｐゴシック" pitchFamily="-112" charset="-128"/>
                <a:cs typeface="Arial" charset="0"/>
              </a:rPr>
              <a:t>HDR vs. Flat and </a:t>
            </a:r>
            <a:r>
              <a:rPr lang="en-US" dirty="0" err="1" smtClean="0">
                <a:latin typeface="Arial" charset="0"/>
                <a:ea typeface="ＭＳ Ｐゴシック" pitchFamily="-112" charset="-128"/>
                <a:cs typeface="Arial" charset="0"/>
              </a:rPr>
              <a:t>Contrasty</a:t>
            </a:r>
            <a:endParaRPr lang="en-US" dirty="0" smtClean="0">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#5</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Make sure your AO and Diffuse match</a:t>
            </a:r>
          </a:p>
          <a:p>
            <a:r>
              <a:rPr lang="en-US" dirty="0" smtClean="0">
                <a:latin typeface="Arial" charset="0"/>
                <a:ea typeface="ＭＳ Ｐゴシック" pitchFamily="-112" charset="-128"/>
                <a:cs typeface="Arial" charset="0"/>
              </a:rPr>
              <a:t>We screwed this up</a:t>
            </a:r>
          </a:p>
          <a:p>
            <a:r>
              <a:rPr lang="en-US" dirty="0" smtClean="0">
                <a:latin typeface="Arial" charset="0"/>
                <a:ea typeface="ＭＳ Ｐゴシック" pitchFamily="-112" charset="-128"/>
                <a:cs typeface="Arial" charset="0"/>
              </a:rPr>
              <a:t>Don’t play telephone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Chloe-Intro</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White Direct</a:t>
            </a:r>
          </a:p>
          <a:p>
            <a:r>
              <a:rPr lang="en-US" dirty="0" smtClean="0">
                <a:latin typeface="Arial" charset="0"/>
                <a:ea typeface="ＭＳ Ｐゴシック" pitchFamily="-112" charset="-128"/>
                <a:cs typeface="Arial" charset="0"/>
              </a:rPr>
              <a:t>Yellow-</a:t>
            </a:r>
            <a:r>
              <a:rPr lang="en-US" dirty="0" err="1" smtClean="0">
                <a:latin typeface="Arial" charset="0"/>
                <a:ea typeface="ＭＳ Ｐゴシック" pitchFamily="-112" charset="-128"/>
                <a:cs typeface="Arial" charset="0"/>
              </a:rPr>
              <a:t>ish</a:t>
            </a:r>
            <a:r>
              <a:rPr lang="en-US" dirty="0" smtClean="0">
                <a:latin typeface="Arial" charset="0"/>
                <a:ea typeface="ＭＳ Ｐゴシック" pitchFamily="-112" charset="-128"/>
                <a:cs typeface="Arial" charset="0"/>
              </a:rPr>
              <a:t> Ambient</a:t>
            </a:r>
          </a:p>
        </p:txBody>
      </p:sp>
      <p:pic>
        <p:nvPicPr>
          <p:cNvPr id="10242" name="Picture 2" descr="C:\Projects\cvs\Presentations\Sig_2010\ND01\screenshot_07220108_044533.bmp"/>
          <p:cNvPicPr>
            <a:picLocks noChangeAspect="1" noChangeArrowheads="1"/>
          </p:cNvPicPr>
          <p:nvPr/>
        </p:nvPicPr>
        <p:blipFill>
          <a:blip r:embed="rId3"/>
          <a:srcRect/>
          <a:stretch>
            <a:fillRect/>
          </a:stretch>
        </p:blipFill>
        <p:spPr bwMode="auto">
          <a:xfrm>
            <a:off x="2426678" y="2358827"/>
            <a:ext cx="4618892" cy="2598227"/>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Chloe</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Direct Too High (White)</a:t>
            </a:r>
          </a:p>
          <a:p>
            <a:r>
              <a:rPr lang="en-US" dirty="0" smtClean="0">
                <a:latin typeface="Arial" charset="0"/>
                <a:ea typeface="ＭＳ Ｐゴシック" pitchFamily="-112" charset="-128"/>
                <a:cs typeface="Arial" charset="0"/>
              </a:rPr>
              <a:t>Ambient Too Low (Yellow)</a:t>
            </a:r>
          </a:p>
        </p:txBody>
      </p:sp>
      <p:pic>
        <p:nvPicPr>
          <p:cNvPr id="4" name="Picture 2" descr="C:\Projects\cvs\Presentations\Sig_2010\ND01\screenshot_07220108_044533.bmp"/>
          <p:cNvPicPr>
            <a:picLocks noChangeAspect="1" noChangeArrowheads="1"/>
          </p:cNvPicPr>
          <p:nvPr/>
        </p:nvPicPr>
        <p:blipFill>
          <a:blip r:embed="rId3"/>
          <a:srcRect/>
          <a:stretch>
            <a:fillRect/>
          </a:stretch>
        </p:blipFill>
        <p:spPr bwMode="auto">
          <a:xfrm>
            <a:off x="685800" y="2343150"/>
            <a:ext cx="4572000" cy="2571849"/>
          </a:xfrm>
          <a:prstGeom prst="rect">
            <a:avLst/>
          </a:prstGeom>
          <a:noFill/>
        </p:spPr>
      </p:pic>
      <p:pic>
        <p:nvPicPr>
          <p:cNvPr id="5" name="Picture 2" descr="C:\Projects\cvs\Presentations\Sig_2010\ND01\screenshot_07220108_044533.bmp"/>
          <p:cNvPicPr>
            <a:picLocks noChangeAspect="1" noChangeArrowheads="1"/>
          </p:cNvPicPr>
          <p:nvPr/>
        </p:nvPicPr>
        <p:blipFill>
          <a:blip r:embed="rId3"/>
          <a:srcRect l="27781" t="35278" r="63500" b="56444"/>
          <a:stretch>
            <a:fillRect/>
          </a:stretch>
        </p:blipFill>
        <p:spPr bwMode="auto">
          <a:xfrm>
            <a:off x="5715000" y="2800350"/>
            <a:ext cx="2773010" cy="148097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Doug Jones</a:t>
            </a:r>
          </a:p>
        </p:txBody>
      </p:sp>
      <p:sp>
        <p:nvSpPr>
          <p:cNvPr id="4099" name="Content Placeholder 2"/>
          <p:cNvSpPr>
            <a:spLocks noGrp="1"/>
          </p:cNvSpPr>
          <p:nvPr>
            <p:ph idx="1"/>
          </p:nvPr>
        </p:nvSpPr>
        <p:spPr>
          <a:xfrm>
            <a:off x="3810000" y="4384431"/>
            <a:ext cx="8229600" cy="3394075"/>
          </a:xfrm>
        </p:spPr>
        <p:txBody>
          <a:bodyPr/>
          <a:lstStyle/>
          <a:p>
            <a:pPr>
              <a:buNone/>
            </a:pPr>
            <a:r>
              <a:rPr lang="en-US" sz="1200" dirty="0" smtClean="0">
                <a:latin typeface="Arial" charset="0"/>
                <a:ea typeface="ＭＳ Ｐゴシック" pitchFamily="-112" charset="-128"/>
                <a:cs typeface="Arial" charset="0"/>
                <a:hlinkClick r:id="rId3"/>
              </a:rPr>
              <a:t>http://www.omnipop.com/artist-details.php?BID=69</a:t>
            </a:r>
            <a:endParaRPr lang="en-US" sz="1200" dirty="0" smtClean="0">
              <a:latin typeface="Arial" charset="0"/>
              <a:ea typeface="ＭＳ Ｐゴシック" pitchFamily="-112" charset="-128"/>
              <a:cs typeface="Arial" charset="0"/>
            </a:endParaRPr>
          </a:p>
          <a:p>
            <a:pPr>
              <a:buNone/>
            </a:pPr>
            <a:r>
              <a:rPr lang="en-US" sz="1200" dirty="0" smtClean="0">
                <a:latin typeface="Arial" charset="0"/>
                <a:ea typeface="ＭＳ Ｐゴシック" pitchFamily="-112" charset="-128"/>
                <a:cs typeface="Arial" charset="0"/>
                <a:hlinkClick r:id="rId4"/>
              </a:rPr>
              <a:t>http://www.collider.com/uploads/imageGallery/Doug_Jones/doug_jones.jpg</a:t>
            </a:r>
            <a:endParaRPr lang="en-US" sz="1200" dirty="0" smtClean="0">
              <a:latin typeface="Arial" charset="0"/>
              <a:ea typeface="ＭＳ Ｐゴシック" pitchFamily="-112" charset="-128"/>
              <a:cs typeface="Arial" charset="0"/>
            </a:endParaRPr>
          </a:p>
          <a:p>
            <a:pPr>
              <a:buNone/>
            </a:pPr>
            <a:endParaRPr lang="en-US" sz="1200" dirty="0" smtClean="0">
              <a:latin typeface="Arial" charset="0"/>
              <a:ea typeface="ＭＳ Ｐゴシック" pitchFamily="-112" charset="-128"/>
              <a:cs typeface="Arial" charset="0"/>
            </a:endParaRPr>
          </a:p>
          <a:p>
            <a:pPr>
              <a:buNone/>
            </a:pPr>
            <a:endParaRPr lang="en-US" sz="1200" dirty="0" smtClean="0">
              <a:latin typeface="Arial" charset="0"/>
              <a:ea typeface="ＭＳ Ｐゴシック" pitchFamily="-112" charset="-128"/>
              <a:cs typeface="Arial" charset="0"/>
            </a:endParaRPr>
          </a:p>
        </p:txBody>
      </p:sp>
      <p:pic>
        <p:nvPicPr>
          <p:cNvPr id="5" name="Picture 2"/>
          <p:cNvPicPr>
            <a:picLocks noChangeAspect="1" noChangeArrowheads="1"/>
          </p:cNvPicPr>
          <p:nvPr/>
        </p:nvPicPr>
        <p:blipFill>
          <a:blip r:embed="rId5"/>
          <a:srcRect/>
          <a:stretch>
            <a:fillRect/>
          </a:stretch>
        </p:blipFill>
        <p:spPr bwMode="auto">
          <a:xfrm>
            <a:off x="4572000" y="742950"/>
            <a:ext cx="2494031" cy="3465390"/>
          </a:xfrm>
          <a:prstGeom prst="rect">
            <a:avLst/>
          </a:prstGeom>
          <a:noFill/>
          <a:ln w="9525">
            <a:noFill/>
            <a:miter lim="800000"/>
            <a:headEnd/>
            <a:tailEnd/>
          </a:ln>
        </p:spPr>
      </p:pic>
      <p:pic>
        <p:nvPicPr>
          <p:cNvPr id="2050" name="Picture 2"/>
          <p:cNvPicPr>
            <a:picLocks noChangeAspect="1" noChangeArrowheads="1"/>
          </p:cNvPicPr>
          <p:nvPr/>
        </p:nvPicPr>
        <p:blipFill>
          <a:blip r:embed="rId6"/>
          <a:srcRect/>
          <a:stretch>
            <a:fillRect/>
          </a:stretch>
        </p:blipFill>
        <p:spPr bwMode="auto">
          <a:xfrm>
            <a:off x="685801" y="1200150"/>
            <a:ext cx="2971800" cy="31545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Drake</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Direct Too Low (White)</a:t>
            </a:r>
          </a:p>
          <a:p>
            <a:r>
              <a:rPr lang="en-US" dirty="0" smtClean="0">
                <a:latin typeface="Arial" charset="0"/>
                <a:ea typeface="ＭＳ Ｐゴシック" pitchFamily="-112" charset="-128"/>
                <a:cs typeface="Arial" charset="0"/>
              </a:rPr>
              <a:t>Ambient Too High (Yellow)</a:t>
            </a:r>
          </a:p>
        </p:txBody>
      </p:sp>
      <p:pic>
        <p:nvPicPr>
          <p:cNvPr id="11266" name="Picture 2" descr="C:\Projects\cvs\Presentations\Sig_2010\ND01\screenshot_07220108_044435.bmp"/>
          <p:cNvPicPr>
            <a:picLocks noChangeAspect="1" noChangeArrowheads="1"/>
          </p:cNvPicPr>
          <p:nvPr/>
        </p:nvPicPr>
        <p:blipFill>
          <a:blip r:embed="rId3"/>
          <a:srcRect/>
          <a:stretch>
            <a:fillRect/>
          </a:stretch>
        </p:blipFill>
        <p:spPr bwMode="auto">
          <a:xfrm>
            <a:off x="685800" y="2343150"/>
            <a:ext cx="4572000" cy="2571849"/>
          </a:xfrm>
          <a:prstGeom prst="rect">
            <a:avLst/>
          </a:prstGeom>
          <a:noFill/>
        </p:spPr>
      </p:pic>
      <p:pic>
        <p:nvPicPr>
          <p:cNvPr id="6" name="Picture 2" descr="C:\Projects\cvs\Presentations\Sig_2010\ND01\screenshot_07220108_044435.bmp"/>
          <p:cNvPicPr>
            <a:picLocks noChangeAspect="1" noChangeArrowheads="1"/>
          </p:cNvPicPr>
          <p:nvPr/>
        </p:nvPicPr>
        <p:blipFill>
          <a:blip r:embed="rId3"/>
          <a:srcRect l="55563" t="45861" r="27781" b="38806"/>
          <a:stretch>
            <a:fillRect/>
          </a:stretch>
        </p:blipFill>
        <p:spPr bwMode="auto">
          <a:xfrm>
            <a:off x="5715000" y="2571750"/>
            <a:ext cx="3093057" cy="1601647"/>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Where’s his tongue?</a:t>
            </a:r>
          </a:p>
        </p:txBody>
      </p:sp>
      <p:pic>
        <p:nvPicPr>
          <p:cNvPr id="12290" name="Picture 2" descr="C:\Projects\cvs\Presentations\Sig_2010\ND01\screenshot_07220108_050154.bmp"/>
          <p:cNvPicPr>
            <a:picLocks noChangeAspect="1" noChangeArrowheads="1"/>
          </p:cNvPicPr>
          <p:nvPr/>
        </p:nvPicPr>
        <p:blipFill>
          <a:blip r:embed="rId3"/>
          <a:srcRect/>
          <a:stretch>
            <a:fillRect/>
          </a:stretch>
        </p:blipFill>
        <p:spPr bwMode="auto">
          <a:xfrm>
            <a:off x="1143000" y="971550"/>
            <a:ext cx="6858000" cy="3857771"/>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Conclusions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Custom Shading Models</a:t>
            </a:r>
          </a:p>
          <a:p>
            <a:r>
              <a:rPr lang="en-US" dirty="0" smtClean="0">
                <a:latin typeface="Arial" charset="0"/>
                <a:ea typeface="ＭＳ Ｐゴシック" pitchFamily="-112" charset="-128"/>
                <a:cs typeface="Arial" charset="0"/>
              </a:rPr>
              <a:t>If you tried these things in the past</a:t>
            </a:r>
          </a:p>
          <a:p>
            <a:pPr lvl="1"/>
            <a:r>
              <a:rPr lang="en-US" dirty="0" smtClean="0">
                <a:latin typeface="Arial" charset="0"/>
                <a:ea typeface="ＭＳ Ｐゴシック" pitchFamily="-112" charset="-128"/>
                <a:cs typeface="Arial" charset="0"/>
              </a:rPr>
              <a:t>Take a second look if your lighting has improved</a:t>
            </a:r>
          </a:p>
          <a:p>
            <a:r>
              <a:rPr lang="en-US" dirty="0" smtClean="0">
                <a:latin typeface="Arial" charset="0"/>
                <a:ea typeface="ＭＳ Ｐゴシック" pitchFamily="-112" charset="-128"/>
                <a:cs typeface="Arial" charset="0"/>
              </a:rPr>
              <a:t>Linear-Space Lighting</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References</a:t>
            </a:r>
          </a:p>
        </p:txBody>
      </p:sp>
      <p:sp>
        <p:nvSpPr>
          <p:cNvPr id="4099" name="Content Placeholder 2"/>
          <p:cNvSpPr>
            <a:spLocks noGrp="1"/>
          </p:cNvSpPr>
          <p:nvPr>
            <p:ph idx="1"/>
          </p:nvPr>
        </p:nvSpPr>
        <p:spPr/>
        <p:txBody>
          <a:bodyPr/>
          <a:lstStyle/>
          <a:p>
            <a:r>
              <a:rPr lang="en-US" sz="1600" dirty="0" smtClean="0">
                <a:latin typeface="Arial" charset="0"/>
                <a:ea typeface="ＭＳ Ｐゴシック" pitchFamily="-112" charset="-128"/>
                <a:cs typeface="Arial" charset="0"/>
              </a:rPr>
              <a:t>Practical Real-Time Hair Rendering and Shading, Thorsten </a:t>
            </a:r>
            <a:r>
              <a:rPr lang="en-US" sz="1600" dirty="0" err="1" smtClean="0">
                <a:latin typeface="Arial" charset="0"/>
                <a:ea typeface="ＭＳ Ｐゴシック" pitchFamily="-112" charset="-128"/>
                <a:cs typeface="Arial" charset="0"/>
              </a:rPr>
              <a:t>Scheuermann</a:t>
            </a:r>
            <a:r>
              <a:rPr lang="en-US" sz="1600" dirty="0" smtClean="0">
                <a:latin typeface="Arial" charset="0"/>
                <a:ea typeface="ＭＳ Ｐゴシック" pitchFamily="-112" charset="-128"/>
                <a:cs typeface="Arial" charset="0"/>
              </a:rPr>
              <a:t>, </a:t>
            </a:r>
            <a:r>
              <a:rPr lang="en-US" sz="1600" dirty="0" err="1" smtClean="0">
                <a:latin typeface="Arial" charset="0"/>
                <a:ea typeface="ＭＳ Ｐゴシック" pitchFamily="-112" charset="-128"/>
                <a:cs typeface="Arial" charset="0"/>
              </a:rPr>
              <a:t>Siggraph</a:t>
            </a:r>
            <a:r>
              <a:rPr lang="en-US" sz="1600" dirty="0" smtClean="0">
                <a:latin typeface="Arial" charset="0"/>
                <a:ea typeface="ＭＳ Ｐゴシック" pitchFamily="-112" charset="-128"/>
                <a:cs typeface="Arial" charset="0"/>
              </a:rPr>
              <a:t> Sketch, 2004</a:t>
            </a:r>
          </a:p>
          <a:p>
            <a:pPr lvl="1"/>
            <a:r>
              <a:rPr lang="en-US" sz="1600" dirty="0" smtClean="0">
                <a:latin typeface="Arial" charset="0"/>
                <a:ea typeface="ＭＳ Ｐゴシック" pitchFamily="-112" charset="-128"/>
                <a:cs typeface="Arial" charset="0"/>
                <a:hlinkClick r:id="rId3"/>
              </a:rPr>
              <a:t>http://www.shaderwrangler.com/publications/</a:t>
            </a:r>
            <a:endParaRPr lang="en-US" sz="1600" dirty="0" smtClean="0">
              <a:latin typeface="Arial" charset="0"/>
              <a:ea typeface="ＭＳ Ｐゴシック" pitchFamily="-112" charset="-128"/>
              <a:cs typeface="Arial" charset="0"/>
            </a:endParaRPr>
          </a:p>
          <a:p>
            <a:r>
              <a:rPr lang="en-US" sz="1600" dirty="0" smtClean="0"/>
              <a:t>Efficient Rendering of Human Skin</a:t>
            </a:r>
            <a:r>
              <a:rPr lang="en-US" sz="1600" dirty="0" smtClean="0">
                <a:latin typeface="Arial" charset="0"/>
                <a:ea typeface="ＭＳ Ｐゴシック" pitchFamily="-112" charset="-128"/>
                <a:cs typeface="Arial" charset="0"/>
              </a:rPr>
              <a:t>, </a:t>
            </a:r>
            <a:r>
              <a:rPr lang="en-US" sz="1600" dirty="0" smtClean="0"/>
              <a:t>Eugene </a:t>
            </a:r>
            <a:r>
              <a:rPr lang="en-US" sz="1600" dirty="0" err="1" smtClean="0"/>
              <a:t>d'Eon</a:t>
            </a:r>
            <a:r>
              <a:rPr lang="en-US" sz="1600" dirty="0" smtClean="0"/>
              <a:t>, David </a:t>
            </a:r>
            <a:r>
              <a:rPr lang="en-US" sz="1600" dirty="0" err="1" smtClean="0"/>
              <a:t>Luebke</a:t>
            </a:r>
            <a:r>
              <a:rPr lang="en-US" sz="1600" dirty="0" smtClean="0"/>
              <a:t>, and Eric </a:t>
            </a:r>
            <a:r>
              <a:rPr lang="en-US" sz="1600" dirty="0" err="1" smtClean="0"/>
              <a:t>Enderton</a:t>
            </a:r>
            <a:r>
              <a:rPr lang="en-US" sz="1600" dirty="0" smtClean="0"/>
              <a:t>, </a:t>
            </a:r>
            <a:r>
              <a:rPr lang="en-US" sz="1600" dirty="0" err="1" smtClean="0"/>
              <a:t>Eurographics</a:t>
            </a:r>
            <a:r>
              <a:rPr lang="en-US" sz="1600" dirty="0" smtClean="0"/>
              <a:t> 2007</a:t>
            </a:r>
          </a:p>
          <a:p>
            <a:pPr lvl="1"/>
            <a:r>
              <a:rPr lang="en-US" sz="1200" dirty="0" smtClean="0">
                <a:latin typeface="Arial" charset="0"/>
                <a:ea typeface="ＭＳ Ｐゴシック" pitchFamily="-112" charset="-128"/>
                <a:cs typeface="Arial" charset="0"/>
                <a:hlinkClick r:id="rId4"/>
              </a:rPr>
              <a:t>http://http.developer.nvidia.com/GPUGems3/gpugems3_ch14.html</a:t>
            </a:r>
            <a:endParaRPr lang="en-US" sz="1200" dirty="0" smtClean="0">
              <a:latin typeface="Arial" charset="0"/>
              <a:ea typeface="ＭＳ Ｐゴシック" pitchFamily="-112" charset="-128"/>
              <a:cs typeface="Arial" charset="0"/>
            </a:endParaRPr>
          </a:p>
          <a:p>
            <a:r>
              <a:rPr lang="en-US" sz="1600" dirty="0" smtClean="0">
                <a:latin typeface="Arial" charset="0"/>
                <a:ea typeface="ＭＳ Ｐゴシック" pitchFamily="-112" charset="-128"/>
                <a:cs typeface="Arial" charset="0"/>
              </a:rPr>
              <a:t>Fast Skin Shading, John </a:t>
            </a:r>
            <a:r>
              <a:rPr lang="en-US" sz="1600" dirty="0" err="1" smtClean="0">
                <a:latin typeface="Arial" charset="0"/>
                <a:ea typeface="ＭＳ Ｐゴシック" pitchFamily="-112" charset="-128"/>
                <a:cs typeface="Arial" charset="0"/>
              </a:rPr>
              <a:t>Hable</a:t>
            </a:r>
            <a:r>
              <a:rPr lang="en-US" sz="1600" dirty="0" smtClean="0">
                <a:latin typeface="Arial" charset="0"/>
                <a:ea typeface="ＭＳ Ｐゴシック" pitchFamily="-112" charset="-128"/>
                <a:cs typeface="Arial" charset="0"/>
              </a:rPr>
              <a:t>, George </a:t>
            </a:r>
            <a:r>
              <a:rPr lang="en-US" sz="1600" dirty="0" err="1" smtClean="0">
                <a:latin typeface="Arial" charset="0"/>
                <a:ea typeface="ＭＳ Ｐゴシック" pitchFamily="-112" charset="-128"/>
                <a:cs typeface="Arial" charset="0"/>
              </a:rPr>
              <a:t>Borshukov</a:t>
            </a:r>
            <a:r>
              <a:rPr lang="en-US" sz="1600" dirty="0" smtClean="0">
                <a:latin typeface="Arial" charset="0"/>
                <a:ea typeface="ＭＳ Ｐゴシック" pitchFamily="-112" charset="-128"/>
                <a:cs typeface="Arial" charset="0"/>
              </a:rPr>
              <a:t>, and Jim </a:t>
            </a:r>
            <a:r>
              <a:rPr lang="en-US" sz="1600" dirty="0" err="1" smtClean="0">
                <a:latin typeface="Arial" charset="0"/>
                <a:ea typeface="ＭＳ Ｐゴシック" pitchFamily="-112" charset="-128"/>
                <a:cs typeface="Arial" charset="0"/>
              </a:rPr>
              <a:t>Hejl</a:t>
            </a:r>
            <a:r>
              <a:rPr lang="en-US" sz="1600" dirty="0" smtClean="0">
                <a:latin typeface="Arial" charset="0"/>
                <a:ea typeface="ＭＳ Ｐゴシック" pitchFamily="-112" charset="-128"/>
                <a:cs typeface="Arial" charset="0"/>
              </a:rPr>
              <a:t>, ShaderX7, 2008</a:t>
            </a:r>
          </a:p>
          <a:p>
            <a:pPr lvl="1"/>
            <a:r>
              <a:rPr lang="en-US" sz="1600" dirty="0" smtClean="0">
                <a:latin typeface="Arial" charset="0"/>
                <a:ea typeface="ＭＳ Ｐゴシック" pitchFamily="-112" charset="-128"/>
                <a:cs typeface="Arial" charset="0"/>
                <a:hlinkClick r:id="rId3"/>
              </a:rPr>
              <a:t>http://www.shaderx7.com/TOC.html</a:t>
            </a:r>
          </a:p>
          <a:p>
            <a:pPr lvl="1"/>
            <a:endParaRPr lang="en-US" sz="1200" dirty="0" smtClean="0">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Done!</a:t>
            </a:r>
          </a:p>
        </p:txBody>
      </p:sp>
      <p:pic>
        <p:nvPicPr>
          <p:cNvPr id="14342" name="Picture 6" descr="C:\Projects\cvs\Presentations\Sig_2010\Earlier\screenshot_11170107_073437.bmp"/>
          <p:cNvPicPr>
            <a:picLocks noChangeAspect="1" noChangeArrowheads="1"/>
          </p:cNvPicPr>
          <p:nvPr/>
        </p:nvPicPr>
        <p:blipFill>
          <a:blip r:embed="rId3"/>
          <a:srcRect/>
          <a:stretch>
            <a:fillRect/>
          </a:stretch>
        </p:blipFill>
        <p:spPr bwMode="auto">
          <a:xfrm>
            <a:off x="1143000" y="971549"/>
            <a:ext cx="6858000" cy="385777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Benjamin Button</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Yikes!</a:t>
            </a:r>
          </a:p>
        </p:txBody>
      </p:sp>
      <p:pic>
        <p:nvPicPr>
          <p:cNvPr id="13314" name="Picture 2"/>
          <p:cNvPicPr>
            <a:picLocks noChangeAspect="1" noChangeArrowheads="1"/>
          </p:cNvPicPr>
          <p:nvPr/>
        </p:nvPicPr>
        <p:blipFill>
          <a:blip r:embed="rId3"/>
          <a:srcRect/>
          <a:stretch>
            <a:fillRect/>
          </a:stretch>
        </p:blipFill>
        <p:spPr bwMode="auto">
          <a:xfrm>
            <a:off x="2699605" y="1361620"/>
            <a:ext cx="4990733" cy="3490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Let’s Test!</a:t>
            </a:r>
          </a:p>
        </p:txBody>
      </p:sp>
      <p:sp>
        <p:nvSpPr>
          <p:cNvPr id="4099" name="Content Placeholder 2"/>
          <p:cNvSpPr>
            <a:spLocks noGrp="1"/>
          </p:cNvSpPr>
          <p:nvPr>
            <p:ph idx="1"/>
          </p:nvPr>
        </p:nvSpPr>
        <p:spPr/>
        <p:txBody>
          <a:bodyPr/>
          <a:lstStyle/>
          <a:p>
            <a:r>
              <a:rPr lang="en-US" dirty="0" err="1" smtClean="0">
                <a:latin typeface="Arial" charset="0"/>
                <a:ea typeface="ＭＳ Ｐゴシック" pitchFamily="-112" charset="-128"/>
                <a:cs typeface="Arial" charset="0"/>
              </a:rPr>
              <a:t>Lazaravic</a:t>
            </a:r>
            <a:endParaRPr lang="en-US" dirty="0" smtClean="0">
              <a:latin typeface="Arial" charset="0"/>
              <a:ea typeface="ＭＳ Ｐゴシック" pitchFamily="-112" charset="-128"/>
              <a:cs typeface="Arial" charset="0"/>
            </a:endParaRPr>
          </a:p>
          <a:p>
            <a:r>
              <a:rPr lang="en-US" dirty="0" err="1" smtClean="0">
                <a:latin typeface="Arial" charset="0"/>
                <a:ea typeface="ＭＳ Ｐゴシック" pitchFamily="-112" charset="-128"/>
                <a:cs typeface="Arial" charset="0"/>
              </a:rPr>
              <a:t>RenderMonkey</a:t>
            </a:r>
            <a:endParaRPr lang="en-US" dirty="0" smtClean="0">
              <a:latin typeface="Arial" charset="0"/>
              <a:ea typeface="ＭＳ Ｐゴシック" pitchFamily="-112" charset="-128"/>
              <a:cs typeface="Arial" charset="0"/>
            </a:endParaRPr>
          </a:p>
        </p:txBody>
      </p:sp>
      <p:pic>
        <p:nvPicPr>
          <p:cNvPr id="5" name="Picture 4"/>
          <p:cNvPicPr>
            <a:picLocks noChangeAspect="1" noChangeArrowheads="1"/>
          </p:cNvPicPr>
          <p:nvPr/>
        </p:nvPicPr>
        <p:blipFill>
          <a:blip r:embed="rId3"/>
          <a:srcRect/>
          <a:stretch>
            <a:fillRect/>
          </a:stretch>
        </p:blipFill>
        <p:spPr bwMode="auto">
          <a:xfrm>
            <a:off x="4114800" y="971550"/>
            <a:ext cx="3886200" cy="388620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Compare 5-ish Approaches</a:t>
            </a:r>
          </a:p>
        </p:txBody>
      </p:sp>
      <p:sp>
        <p:nvSpPr>
          <p:cNvPr id="4099" name="Content Placeholder 2"/>
          <p:cNvSpPr>
            <a:spLocks noGrp="1"/>
          </p:cNvSpPr>
          <p:nvPr>
            <p:ph idx="1"/>
          </p:nvPr>
        </p:nvSpPr>
        <p:spPr/>
        <p:txBody>
          <a:bodyPr/>
          <a:lstStyle/>
          <a:p>
            <a:pPr marL="323850" indent="-323850" eaLnBrk="1" hangingPunct="1">
              <a:lnSpc>
                <a:spcPct val="81000"/>
              </a:lnSpc>
              <a:spcBef>
                <a:spcPts val="600"/>
              </a:spcBef>
              <a:buClr>
                <a:srgbClr val="FFFFFF"/>
              </a:buCl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1.  Standard Diffuse</a:t>
            </a:r>
          </a:p>
          <a:p>
            <a:pPr marL="323850" indent="-323850" eaLnBrk="1" hangingPunct="1">
              <a:lnSpc>
                <a:spcPct val="81000"/>
              </a:lnSpc>
              <a:spcBef>
                <a:spcPts val="600"/>
              </a:spcBef>
              <a:buClr>
                <a:srgbClr val="FFFFFF"/>
              </a:buCl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2.  </a:t>
            </a:r>
            <a:r>
              <a:rPr lang="en-GB" sz="2400" dirty="0" err="1" smtClean="0"/>
              <a:t>Nvidia</a:t>
            </a:r>
            <a:r>
              <a:rPr lang="en-GB" sz="2400" dirty="0" smtClean="0"/>
              <a:t> Approach</a:t>
            </a:r>
          </a:p>
          <a:p>
            <a:pPr marL="323850" indent="-323850" eaLnBrk="1" hangingPunct="1">
              <a:lnSpc>
                <a:spcPct val="81000"/>
              </a:lnSpc>
              <a:spcBef>
                <a:spcPts val="600"/>
              </a:spcBef>
              <a:buClr>
                <a:srgbClr val="FFFFFF"/>
              </a:buCl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3a.  12-Tap Separate</a:t>
            </a:r>
          </a:p>
          <a:p>
            <a:pPr lvl="2"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Do 12-Tap blur as separate </a:t>
            </a:r>
            <a:r>
              <a:rPr lang="en-GB" dirty="0" err="1" smtClean="0"/>
              <a:t>shader</a:t>
            </a:r>
            <a:r>
              <a:rPr lang="en-GB" dirty="0" smtClean="0"/>
              <a:t>.</a:t>
            </a:r>
          </a:p>
          <a:p>
            <a:pPr marL="323850" indent="-323850" eaLnBrk="1" hangingPunct="1">
              <a:lnSpc>
                <a:spcPct val="81000"/>
              </a:lnSpc>
              <a:spcBef>
                <a:spcPts val="600"/>
              </a:spcBef>
              <a:buClr>
                <a:srgbClr val="FFFFFF"/>
              </a:buCl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3b.  12-Tap Combined</a:t>
            </a:r>
          </a:p>
          <a:p>
            <a:pPr lvl="2"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Do 12-Tap blur in final render pass.</a:t>
            </a:r>
          </a:p>
          <a:p>
            <a:pPr marL="323850" indent="-323850" eaLnBrk="1" hangingPunct="1">
              <a:lnSpc>
                <a:spcPct val="81000"/>
              </a:lnSpc>
              <a:spcBef>
                <a:spcPts val="600"/>
              </a:spcBef>
              <a:buClr>
                <a:srgbClr val="FFFFFF"/>
              </a:buCl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4.  Bent </a:t>
            </a:r>
            <a:r>
              <a:rPr lang="en-GB" sz="2400" dirty="0" err="1" smtClean="0"/>
              <a:t>Normals</a:t>
            </a:r>
            <a:endParaRPr lang="en-GB" sz="2400" dirty="0" smtClean="0"/>
          </a:p>
          <a:p>
            <a:pPr marL="323850" indent="-323850" eaLnBrk="1" hangingPunct="1">
              <a:lnSpc>
                <a:spcPct val="81000"/>
              </a:lnSpc>
              <a:spcBef>
                <a:spcPts val="600"/>
              </a:spcBef>
              <a:buClr>
                <a:srgbClr val="FFFFFF"/>
              </a:buCl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5.  Blended </a:t>
            </a:r>
            <a:r>
              <a:rPr lang="en-GB" sz="2400" dirty="0" err="1" smtClean="0"/>
              <a:t>Normals</a:t>
            </a:r>
            <a:endParaRPr lang="en-GB"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1) Standard Diffuse</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4" name="Picture 3"/>
          <p:cNvPicPr>
            <a:picLocks noChangeAspect="1" noChangeArrowheads="1"/>
          </p:cNvPicPr>
          <p:nvPr/>
        </p:nvPicPr>
        <p:blipFill>
          <a:blip r:embed="rId3"/>
          <a:srcRect/>
          <a:stretch>
            <a:fillRect/>
          </a:stretch>
        </p:blipFill>
        <p:spPr bwMode="auto">
          <a:xfrm>
            <a:off x="2057400" y="971549"/>
            <a:ext cx="5029200" cy="379876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Lighting-Only</a:t>
            </a:r>
          </a:p>
        </p:txBody>
      </p:sp>
      <p:pic>
        <p:nvPicPr>
          <p:cNvPr id="4" name="Picture 3"/>
          <p:cNvPicPr>
            <a:picLocks noChangeAspect="1" noChangeArrowheads="1"/>
          </p:cNvPicPr>
          <p:nvPr/>
        </p:nvPicPr>
        <p:blipFill>
          <a:blip r:embed="rId3"/>
          <a:srcRect/>
          <a:stretch>
            <a:fillRect/>
          </a:stretch>
        </p:blipFill>
        <p:spPr bwMode="auto">
          <a:xfrm>
            <a:off x="2057400" y="971550"/>
            <a:ext cx="5029200" cy="3798095"/>
          </a:xfrm>
          <a:prstGeom prst="rect">
            <a:avLst/>
          </a:prstGeom>
          <a:noFill/>
          <a:ln w="9525">
            <a:noFill/>
            <a:round/>
            <a:headEnd/>
            <a:tailEnd/>
          </a:ln>
          <a:effectLst/>
        </p:spPr>
      </p:pic>
      <p:sp>
        <p:nvSpPr>
          <p:cNvPr id="5" name="Content Placeholder 4"/>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NVIDIA Human Head Demo</a:t>
            </a:r>
            <a:endParaRPr lang="en-US" dirty="0"/>
          </a:p>
        </p:txBody>
      </p:sp>
      <p:pic>
        <p:nvPicPr>
          <p:cNvPr id="5" name="Picture 2" descr="C:\Projects\cvs\Presentations\Sig_2010\Laz-v2\face-direct.png"/>
          <p:cNvPicPr>
            <a:picLocks noChangeAspect="1" noChangeArrowheads="1"/>
          </p:cNvPicPr>
          <p:nvPr/>
        </p:nvPicPr>
        <p:blipFill>
          <a:blip r:embed="rId3"/>
          <a:srcRect/>
          <a:stretch>
            <a:fillRect/>
          </a:stretch>
        </p:blipFill>
        <p:spPr bwMode="auto">
          <a:xfrm>
            <a:off x="228600" y="1885950"/>
            <a:ext cx="2544172" cy="2286000"/>
          </a:xfrm>
          <a:prstGeom prst="rect">
            <a:avLst/>
          </a:prstGeom>
          <a:noFill/>
        </p:spPr>
      </p:pic>
      <p:pic>
        <p:nvPicPr>
          <p:cNvPr id="6" name="Picture 2" descr="C:\Projects\cvs\Presentations\Sig_2010\Laz-v2\face-nvidia-sss.png"/>
          <p:cNvPicPr>
            <a:picLocks noChangeAspect="1" noChangeArrowheads="1"/>
          </p:cNvPicPr>
          <p:nvPr/>
        </p:nvPicPr>
        <p:blipFill>
          <a:blip r:embed="rId4"/>
          <a:srcRect/>
          <a:stretch>
            <a:fillRect/>
          </a:stretch>
        </p:blipFill>
        <p:spPr bwMode="auto">
          <a:xfrm>
            <a:off x="3200400" y="1885950"/>
            <a:ext cx="2544173" cy="2286000"/>
          </a:xfrm>
          <a:prstGeom prst="rect">
            <a:avLst/>
          </a:prstGeom>
          <a:noFill/>
        </p:spPr>
      </p:pic>
      <p:pic>
        <p:nvPicPr>
          <p:cNvPr id="7" name="Picture 4" descr="C:\Projects\cvs\Presentations\Sig_2010\Laz-v2\face-nvidia-all-diffuse.png"/>
          <p:cNvPicPr>
            <a:picLocks noChangeAspect="1" noChangeArrowheads="1"/>
          </p:cNvPicPr>
          <p:nvPr/>
        </p:nvPicPr>
        <p:blipFill>
          <a:blip r:embed="rId5"/>
          <a:srcRect/>
          <a:stretch>
            <a:fillRect/>
          </a:stretch>
        </p:blipFill>
        <p:spPr bwMode="auto">
          <a:xfrm>
            <a:off x="6172200" y="1885950"/>
            <a:ext cx="2544173" cy="2286000"/>
          </a:xfrm>
          <a:prstGeom prst="rect">
            <a:avLst/>
          </a:prstGeom>
          <a:noFill/>
        </p:spPr>
      </p:pic>
      <p:sp>
        <p:nvSpPr>
          <p:cNvPr id="8" name="Rounded Rectangle 7"/>
          <p:cNvSpPr/>
          <p:nvPr/>
        </p:nvSpPr>
        <p:spPr>
          <a:xfrm>
            <a:off x="685800" y="1200150"/>
            <a:ext cx="1600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Non-SSS</a:t>
            </a:r>
            <a:endParaRPr lang="en-US" dirty="0"/>
          </a:p>
        </p:txBody>
      </p:sp>
      <p:sp>
        <p:nvSpPr>
          <p:cNvPr id="9" name="Rounded Rectangle 8"/>
          <p:cNvSpPr/>
          <p:nvPr/>
        </p:nvSpPr>
        <p:spPr>
          <a:xfrm>
            <a:off x="3657600" y="1200150"/>
            <a:ext cx="1600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SSS</a:t>
            </a:r>
            <a:endParaRPr lang="en-US" dirty="0"/>
          </a:p>
        </p:txBody>
      </p:sp>
      <p:sp>
        <p:nvSpPr>
          <p:cNvPr id="10" name="Rounded Rectangle 9"/>
          <p:cNvSpPr/>
          <p:nvPr/>
        </p:nvSpPr>
        <p:spPr>
          <a:xfrm>
            <a:off x="6629400" y="1200150"/>
            <a:ext cx="1600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Combined</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2) NVIDIA Human Head Demo</a:t>
            </a:r>
          </a:p>
        </p:txBody>
      </p:sp>
      <p:sp>
        <p:nvSpPr>
          <p:cNvPr id="4099" name="Content Placeholder 2"/>
          <p:cNvSpPr>
            <a:spLocks noGrp="1"/>
          </p:cNvSpPr>
          <p:nvPr>
            <p:ph idx="1"/>
          </p:nvPr>
        </p:nvSpPr>
        <p:spPr/>
        <p:txBody>
          <a:bodyPr/>
          <a:lstStyle/>
          <a:p>
            <a:r>
              <a:rPr lang="en-US" sz="1800" dirty="0" smtClean="0"/>
              <a:t>Efficient Rendering of Human Skin</a:t>
            </a:r>
            <a:r>
              <a:rPr lang="en-US" sz="1800" dirty="0" smtClean="0">
                <a:latin typeface="Arial" charset="0"/>
                <a:ea typeface="ＭＳ Ｐゴシック" pitchFamily="-112" charset="-128"/>
                <a:cs typeface="Arial" charset="0"/>
              </a:rPr>
              <a:t>, </a:t>
            </a:r>
            <a:r>
              <a:rPr lang="en-US" sz="1800" dirty="0" smtClean="0"/>
              <a:t>Eugene </a:t>
            </a:r>
            <a:r>
              <a:rPr lang="en-US" sz="1800" dirty="0" err="1" smtClean="0"/>
              <a:t>d'Eon</a:t>
            </a:r>
            <a:r>
              <a:rPr lang="en-US" sz="1800" dirty="0" smtClean="0"/>
              <a:t>, David </a:t>
            </a:r>
            <a:r>
              <a:rPr lang="en-US" sz="1800" dirty="0" err="1" smtClean="0"/>
              <a:t>Luebke</a:t>
            </a:r>
            <a:r>
              <a:rPr lang="en-US" sz="1800" dirty="0" smtClean="0"/>
              <a:t>, and Eric </a:t>
            </a:r>
            <a:r>
              <a:rPr lang="en-US" sz="1800" dirty="0" err="1" smtClean="0"/>
              <a:t>Enderton</a:t>
            </a:r>
            <a:r>
              <a:rPr lang="en-US" sz="1800" dirty="0" smtClean="0"/>
              <a:t>, </a:t>
            </a:r>
            <a:r>
              <a:rPr lang="en-US" sz="1800" dirty="0" err="1" smtClean="0"/>
              <a:t>Eurographics</a:t>
            </a:r>
            <a:r>
              <a:rPr lang="en-US" sz="1800" dirty="0" smtClean="0"/>
              <a:t> 2007</a:t>
            </a:r>
          </a:p>
        </p:txBody>
      </p:sp>
      <p:pic>
        <p:nvPicPr>
          <p:cNvPr id="4103" name="Picture 7" descr="C:\Projects\ND\GDC_2010\From_ND_02\Lazerivic\Screengrabs\BlurDst\Jpg\View1_Blur_5.jpg"/>
          <p:cNvPicPr>
            <a:picLocks noChangeAspect="1" noChangeArrowheads="1"/>
          </p:cNvPicPr>
          <p:nvPr/>
        </p:nvPicPr>
        <p:blipFill>
          <a:blip r:embed="rId3"/>
          <a:srcRect/>
          <a:stretch>
            <a:fillRect/>
          </a:stretch>
        </p:blipFill>
        <p:spPr bwMode="auto">
          <a:xfrm>
            <a:off x="3372409" y="1197619"/>
            <a:ext cx="15606" cy="15606"/>
          </a:xfrm>
          <a:prstGeom prst="rect">
            <a:avLst/>
          </a:prstGeom>
          <a:noFill/>
        </p:spPr>
      </p:pic>
      <p:pic>
        <p:nvPicPr>
          <p:cNvPr id="1026" name="Picture 2" descr="C:\Projects\cvs\Presentations\Sig_2010\Laz-v2\lightmap-orig.png"/>
          <p:cNvPicPr>
            <a:picLocks noChangeAspect="1" noChangeArrowheads="1"/>
          </p:cNvPicPr>
          <p:nvPr/>
        </p:nvPicPr>
        <p:blipFill>
          <a:blip r:embed="rId4"/>
          <a:srcRect/>
          <a:stretch>
            <a:fillRect/>
          </a:stretch>
        </p:blipFill>
        <p:spPr bwMode="auto">
          <a:xfrm>
            <a:off x="1143000" y="1885950"/>
            <a:ext cx="2971800" cy="2971800"/>
          </a:xfrm>
          <a:prstGeom prst="rect">
            <a:avLst/>
          </a:prstGeom>
          <a:noFill/>
        </p:spPr>
      </p:pic>
      <p:pic>
        <p:nvPicPr>
          <p:cNvPr id="1027" name="Picture 3" descr="C:\Projects\cvs\Presentations\Sig_2010\Laz-v2\lightmap-blur1.png"/>
          <p:cNvPicPr>
            <a:picLocks noChangeAspect="1" noChangeArrowheads="1"/>
          </p:cNvPicPr>
          <p:nvPr/>
        </p:nvPicPr>
        <p:blipFill>
          <a:blip r:embed="rId5"/>
          <a:srcRect/>
          <a:stretch>
            <a:fillRect/>
          </a:stretch>
        </p:blipFill>
        <p:spPr bwMode="auto">
          <a:xfrm>
            <a:off x="5029200" y="1885950"/>
            <a:ext cx="2047875" cy="2047875"/>
          </a:xfrm>
          <a:prstGeom prst="rect">
            <a:avLst/>
          </a:prstGeom>
          <a:noFill/>
        </p:spPr>
      </p:pic>
      <p:pic>
        <p:nvPicPr>
          <p:cNvPr id="1028" name="Picture 4" descr="C:\Projects\cvs\Presentations\Sig_2010\Laz-v2\lightmap-blur2.png"/>
          <p:cNvPicPr>
            <a:picLocks noChangeAspect="1" noChangeArrowheads="1"/>
          </p:cNvPicPr>
          <p:nvPr/>
        </p:nvPicPr>
        <p:blipFill>
          <a:blip r:embed="rId6"/>
          <a:srcRect/>
          <a:stretch>
            <a:fillRect/>
          </a:stretch>
        </p:blipFill>
        <p:spPr bwMode="auto">
          <a:xfrm>
            <a:off x="5257800" y="2114550"/>
            <a:ext cx="2057400" cy="2057400"/>
          </a:xfrm>
          <a:prstGeom prst="rect">
            <a:avLst/>
          </a:prstGeom>
          <a:noFill/>
        </p:spPr>
      </p:pic>
      <p:pic>
        <p:nvPicPr>
          <p:cNvPr id="1029" name="Picture 5" descr="C:\Projects\cvs\Presentations\Sig_2010\Laz-v2\lightmap-blur3.png"/>
          <p:cNvPicPr>
            <a:picLocks noChangeAspect="1" noChangeArrowheads="1"/>
          </p:cNvPicPr>
          <p:nvPr/>
        </p:nvPicPr>
        <p:blipFill>
          <a:blip r:embed="rId7"/>
          <a:srcRect/>
          <a:stretch>
            <a:fillRect/>
          </a:stretch>
        </p:blipFill>
        <p:spPr bwMode="auto">
          <a:xfrm>
            <a:off x="5486400" y="2343150"/>
            <a:ext cx="2057400" cy="2057400"/>
          </a:xfrm>
          <a:prstGeom prst="rect">
            <a:avLst/>
          </a:prstGeom>
          <a:noFill/>
        </p:spPr>
      </p:pic>
      <p:pic>
        <p:nvPicPr>
          <p:cNvPr id="1030" name="Picture 6" descr="C:\Projects\cvs\Presentations\Sig_2010\Laz-v2\lightmap-blur4.png"/>
          <p:cNvPicPr>
            <a:picLocks noChangeAspect="1" noChangeArrowheads="1"/>
          </p:cNvPicPr>
          <p:nvPr/>
        </p:nvPicPr>
        <p:blipFill>
          <a:blip r:embed="rId8"/>
          <a:srcRect/>
          <a:stretch>
            <a:fillRect/>
          </a:stretch>
        </p:blipFill>
        <p:spPr bwMode="auto">
          <a:xfrm>
            <a:off x="5715000" y="2571750"/>
            <a:ext cx="2057400" cy="2057400"/>
          </a:xfrm>
          <a:prstGeom prst="rect">
            <a:avLst/>
          </a:prstGeom>
          <a:noFill/>
        </p:spPr>
      </p:pic>
      <p:pic>
        <p:nvPicPr>
          <p:cNvPr id="1031" name="Picture 7" descr="C:\Projects\cvs\Presentations\Sig_2010\Laz-v2\lightmap-blur5.png"/>
          <p:cNvPicPr>
            <a:picLocks noChangeAspect="1" noChangeArrowheads="1"/>
          </p:cNvPicPr>
          <p:nvPr/>
        </p:nvPicPr>
        <p:blipFill>
          <a:blip r:embed="rId9"/>
          <a:srcRect/>
          <a:stretch>
            <a:fillRect/>
          </a:stretch>
        </p:blipFill>
        <p:spPr bwMode="auto">
          <a:xfrm>
            <a:off x="5943600" y="2800350"/>
            <a:ext cx="2057400" cy="2057400"/>
          </a:xfrm>
          <a:prstGeom prst="rect">
            <a:avLst/>
          </a:prstGeom>
          <a:noFill/>
        </p:spPr>
      </p:pic>
      <p:cxnSp>
        <p:nvCxnSpPr>
          <p:cNvPr id="14" name="Straight Arrow Connector 13"/>
          <p:cNvCxnSpPr/>
          <p:nvPr/>
        </p:nvCxnSpPr>
        <p:spPr>
          <a:xfrm>
            <a:off x="4114800" y="3028950"/>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NVIDIA Approach</a:t>
            </a:r>
            <a:endParaRPr lang="en-US" dirty="0"/>
          </a:p>
        </p:txBody>
      </p:sp>
      <p:sp>
        <p:nvSpPr>
          <p:cNvPr id="3" name="Content Placeholder 2"/>
          <p:cNvSpPr>
            <a:spLocks noGrp="1"/>
          </p:cNvSpPr>
          <p:nvPr>
            <p:ph idx="1"/>
          </p:nvPr>
        </p:nvSpPr>
        <p:spPr/>
        <p:txBody>
          <a:bodyPr/>
          <a:lstStyle/>
          <a:p>
            <a:r>
              <a:rPr lang="en-US" dirty="0" smtClean="0"/>
              <a:t>Combine Blurs</a:t>
            </a:r>
          </a:p>
          <a:p>
            <a:pPr>
              <a:buNone/>
            </a:pPr>
            <a:r>
              <a:rPr lang="en-US" sz="2000" dirty="0" err="1" smtClean="0"/>
              <a:t>diffColor</a:t>
            </a:r>
            <a:r>
              <a:rPr lang="en-US" sz="2000" dirty="0" smtClean="0"/>
              <a:t> = </a:t>
            </a:r>
            <a:r>
              <a:rPr lang="en-US" sz="2000" b="1" dirty="0" smtClean="0"/>
              <a:t>direct</a:t>
            </a:r>
            <a:r>
              <a:rPr lang="en-US" sz="2000" dirty="0" smtClean="0"/>
              <a:t>*float3(.233,.455,.649);</a:t>
            </a:r>
          </a:p>
          <a:p>
            <a:pPr>
              <a:buNone/>
            </a:pPr>
            <a:r>
              <a:rPr lang="en-US" sz="2000" dirty="0" err="1" smtClean="0"/>
              <a:t>diffColor</a:t>
            </a:r>
            <a:r>
              <a:rPr lang="en-US" sz="2000" dirty="0" smtClean="0"/>
              <a:t> += </a:t>
            </a:r>
            <a:r>
              <a:rPr lang="en-US" sz="2000" b="1" dirty="0" smtClean="0"/>
              <a:t>lm1</a:t>
            </a:r>
            <a:r>
              <a:rPr lang="en-US" sz="2000" dirty="0" smtClean="0"/>
              <a:t>*float3(.100,.336,.344);</a:t>
            </a:r>
          </a:p>
          <a:p>
            <a:pPr>
              <a:buNone/>
            </a:pPr>
            <a:r>
              <a:rPr lang="en-US" sz="2000" dirty="0" err="1" smtClean="0"/>
              <a:t>diffColor</a:t>
            </a:r>
            <a:r>
              <a:rPr lang="en-US" sz="2000" dirty="0" smtClean="0"/>
              <a:t> += </a:t>
            </a:r>
            <a:r>
              <a:rPr lang="en-US" sz="2000" b="1" dirty="0" smtClean="0"/>
              <a:t>lm2</a:t>
            </a:r>
            <a:r>
              <a:rPr lang="en-US" sz="2000" dirty="0" smtClean="0"/>
              <a:t>*float3(.118,.198,.0);</a:t>
            </a:r>
          </a:p>
          <a:p>
            <a:pPr>
              <a:buNone/>
            </a:pPr>
            <a:r>
              <a:rPr lang="en-US" sz="2000" dirty="0" err="1" smtClean="0"/>
              <a:t>diffColor</a:t>
            </a:r>
            <a:r>
              <a:rPr lang="en-US" sz="2000" dirty="0" smtClean="0"/>
              <a:t> += </a:t>
            </a:r>
            <a:r>
              <a:rPr lang="en-US" sz="2000" b="1" dirty="0" smtClean="0"/>
              <a:t>lm3</a:t>
            </a:r>
            <a:r>
              <a:rPr lang="en-US" sz="2000" dirty="0" smtClean="0"/>
              <a:t>*float3(.113,.007,.007);</a:t>
            </a:r>
          </a:p>
          <a:p>
            <a:pPr>
              <a:buNone/>
            </a:pPr>
            <a:r>
              <a:rPr lang="en-US" sz="2000" dirty="0" err="1" smtClean="0"/>
              <a:t>diffColor</a:t>
            </a:r>
            <a:r>
              <a:rPr lang="en-US" sz="2000" dirty="0" smtClean="0"/>
              <a:t> += </a:t>
            </a:r>
            <a:r>
              <a:rPr lang="en-US" sz="2000" b="1" dirty="0" smtClean="0"/>
              <a:t>lm4</a:t>
            </a:r>
            <a:r>
              <a:rPr lang="en-US" sz="2000" dirty="0" smtClean="0"/>
              <a:t>*float3(.358,.004,.0);</a:t>
            </a:r>
          </a:p>
          <a:p>
            <a:pPr>
              <a:buNone/>
            </a:pPr>
            <a:r>
              <a:rPr lang="en-US" sz="2000" dirty="0" err="1" smtClean="0"/>
              <a:t>diffColor</a:t>
            </a:r>
            <a:r>
              <a:rPr lang="en-US" sz="2000" dirty="0" smtClean="0"/>
              <a:t> += </a:t>
            </a:r>
            <a:r>
              <a:rPr lang="en-US" sz="2000" b="1" dirty="0" smtClean="0"/>
              <a:t>lm5</a:t>
            </a:r>
            <a:r>
              <a:rPr lang="en-US" sz="2000" dirty="0" smtClean="0"/>
              <a:t>*float3(.078,0,0);</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598613"/>
            <a:ext cx="7772400" cy="1101725"/>
          </a:xfrm>
        </p:spPr>
        <p:txBody>
          <a:bodyPr/>
          <a:lstStyle/>
          <a:p>
            <a:r>
              <a:rPr lang="en-US" dirty="0" smtClean="0">
                <a:latin typeface="Arial" charset="0"/>
                <a:cs typeface="Arial" charset="0"/>
              </a:rPr>
              <a:t>Uncharted 2: Character Lighting and Shading</a:t>
            </a:r>
          </a:p>
        </p:txBody>
      </p:sp>
      <p:sp>
        <p:nvSpPr>
          <p:cNvPr id="3" name="Subtitle 2"/>
          <p:cNvSpPr>
            <a:spLocks noGrp="1"/>
          </p:cNvSpPr>
          <p:nvPr>
            <p:ph type="subTitle" idx="1"/>
          </p:nvPr>
        </p:nvSpPr>
        <p:spPr/>
        <p:txBody>
          <a:bodyPr/>
          <a:lstStyle/>
          <a:p>
            <a:pPr>
              <a:defRPr/>
            </a:pPr>
            <a:r>
              <a:rPr lang="en-US" dirty="0" smtClean="0"/>
              <a:t>John </a:t>
            </a:r>
            <a:r>
              <a:rPr lang="en-US" dirty="0" err="1" smtClean="0"/>
              <a:t>Hable</a:t>
            </a:r>
            <a:endParaRPr lang="en-US" dirty="0" smtClean="0"/>
          </a:p>
          <a:p>
            <a:pPr>
              <a:defRPr/>
            </a:pPr>
            <a:r>
              <a:rPr lang="en-US" dirty="0" smtClean="0"/>
              <a:t>Naughty Dog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NVIDIA Approach</a:t>
            </a:r>
            <a:endParaRPr lang="en-US" dirty="0"/>
          </a:p>
        </p:txBody>
      </p:sp>
      <p:pic>
        <p:nvPicPr>
          <p:cNvPr id="2050" name="Picture 2" descr="C:\Projects\cvs\Presentations\Sig_2010\Laz-v2\face-direct.png"/>
          <p:cNvPicPr>
            <a:picLocks noChangeAspect="1" noChangeArrowheads="1"/>
          </p:cNvPicPr>
          <p:nvPr/>
        </p:nvPicPr>
        <p:blipFill>
          <a:blip r:embed="rId3"/>
          <a:srcRect/>
          <a:stretch>
            <a:fillRect/>
          </a:stretch>
        </p:blipFill>
        <p:spPr bwMode="auto">
          <a:xfrm>
            <a:off x="5486399" y="1657350"/>
            <a:ext cx="3053007" cy="2743200"/>
          </a:xfrm>
          <a:prstGeom prst="rect">
            <a:avLst/>
          </a:prstGeom>
          <a:noFill/>
        </p:spPr>
      </p:pic>
      <p:sp>
        <p:nvSpPr>
          <p:cNvPr id="7" name="Content Placeholder 2"/>
          <p:cNvSpPr>
            <a:spLocks noGrp="1"/>
          </p:cNvSpPr>
          <p:nvPr>
            <p:ph idx="1"/>
          </p:nvPr>
        </p:nvSpPr>
        <p:spPr>
          <a:xfrm>
            <a:off x="457200" y="1200150"/>
            <a:ext cx="8229600" cy="3394075"/>
          </a:xfrm>
        </p:spPr>
        <p:txBody>
          <a:bodyPr/>
          <a:lstStyle/>
          <a:p>
            <a:r>
              <a:rPr lang="en-US" dirty="0" smtClean="0"/>
              <a:t>Combine Blurs</a:t>
            </a:r>
          </a:p>
          <a:p>
            <a:pPr>
              <a:buNone/>
            </a:pPr>
            <a:r>
              <a:rPr lang="en-US" sz="2000" dirty="0" err="1" smtClean="0"/>
              <a:t>diffColor</a:t>
            </a:r>
            <a:r>
              <a:rPr lang="en-US" sz="2000" dirty="0" smtClean="0"/>
              <a:t> = </a:t>
            </a:r>
            <a:r>
              <a:rPr lang="en-US" sz="2000" b="1" dirty="0" smtClean="0"/>
              <a:t>direct</a:t>
            </a:r>
            <a:r>
              <a:rPr lang="en-US" sz="2000" dirty="0" smtClean="0"/>
              <a:t>*float3(.233,.455,.649);</a:t>
            </a:r>
          </a:p>
          <a:p>
            <a:pPr>
              <a:buNone/>
            </a:pPr>
            <a:r>
              <a:rPr lang="en-US" sz="2000" dirty="0" err="1" smtClean="0">
                <a:solidFill>
                  <a:schemeClr val="bg1">
                    <a:lumMod val="65000"/>
                  </a:schemeClr>
                </a:solidFill>
              </a:rPr>
              <a:t>diffColor</a:t>
            </a:r>
            <a:r>
              <a:rPr lang="en-US" sz="2000" dirty="0" smtClean="0">
                <a:solidFill>
                  <a:schemeClr val="bg1">
                    <a:lumMod val="65000"/>
                  </a:schemeClr>
                </a:solidFill>
              </a:rPr>
              <a:t> += </a:t>
            </a:r>
            <a:r>
              <a:rPr lang="en-US" sz="2000" b="1" dirty="0" smtClean="0">
                <a:solidFill>
                  <a:schemeClr val="bg1">
                    <a:lumMod val="65000"/>
                  </a:schemeClr>
                </a:solidFill>
              </a:rPr>
              <a:t>lm1</a:t>
            </a:r>
            <a:r>
              <a:rPr lang="en-US" sz="2000" dirty="0" smtClean="0">
                <a:solidFill>
                  <a:schemeClr val="bg1">
                    <a:lumMod val="65000"/>
                  </a:schemeClr>
                </a:solidFill>
              </a:rPr>
              <a:t>*float3(.100,.336,.344);</a:t>
            </a:r>
          </a:p>
          <a:p>
            <a:pPr>
              <a:buNone/>
            </a:pPr>
            <a:r>
              <a:rPr lang="en-US" sz="2000" dirty="0" err="1" smtClean="0">
                <a:solidFill>
                  <a:schemeClr val="bg1">
                    <a:lumMod val="65000"/>
                  </a:schemeClr>
                </a:solidFill>
              </a:rPr>
              <a:t>diffColor</a:t>
            </a:r>
            <a:r>
              <a:rPr lang="en-US" sz="2000" dirty="0" smtClean="0">
                <a:solidFill>
                  <a:schemeClr val="bg1">
                    <a:lumMod val="65000"/>
                  </a:schemeClr>
                </a:solidFill>
              </a:rPr>
              <a:t> += </a:t>
            </a:r>
            <a:r>
              <a:rPr lang="en-US" sz="2000" b="1" dirty="0" smtClean="0">
                <a:solidFill>
                  <a:schemeClr val="bg1">
                    <a:lumMod val="65000"/>
                  </a:schemeClr>
                </a:solidFill>
              </a:rPr>
              <a:t>lm2</a:t>
            </a:r>
            <a:r>
              <a:rPr lang="en-US" sz="2000" dirty="0" smtClean="0">
                <a:solidFill>
                  <a:schemeClr val="bg1">
                    <a:lumMod val="65000"/>
                  </a:schemeClr>
                </a:solidFill>
              </a:rPr>
              <a:t>*float3(.118,.198,.0);</a:t>
            </a:r>
          </a:p>
          <a:p>
            <a:pPr>
              <a:buNone/>
            </a:pPr>
            <a:r>
              <a:rPr lang="en-US" sz="2000" dirty="0" err="1" smtClean="0">
                <a:solidFill>
                  <a:schemeClr val="bg1">
                    <a:lumMod val="65000"/>
                  </a:schemeClr>
                </a:solidFill>
              </a:rPr>
              <a:t>diffColor</a:t>
            </a:r>
            <a:r>
              <a:rPr lang="en-US" sz="2000" dirty="0" smtClean="0">
                <a:solidFill>
                  <a:schemeClr val="bg1">
                    <a:lumMod val="65000"/>
                  </a:schemeClr>
                </a:solidFill>
              </a:rPr>
              <a:t> += </a:t>
            </a:r>
            <a:r>
              <a:rPr lang="en-US" sz="2000" b="1" dirty="0" smtClean="0">
                <a:solidFill>
                  <a:schemeClr val="bg1">
                    <a:lumMod val="65000"/>
                  </a:schemeClr>
                </a:solidFill>
              </a:rPr>
              <a:t>lm3</a:t>
            </a:r>
            <a:r>
              <a:rPr lang="en-US" sz="2000" dirty="0" smtClean="0">
                <a:solidFill>
                  <a:schemeClr val="bg1">
                    <a:lumMod val="65000"/>
                  </a:schemeClr>
                </a:solidFill>
              </a:rPr>
              <a:t>*float3(.113,.007,.007);</a:t>
            </a:r>
          </a:p>
          <a:p>
            <a:pPr>
              <a:buNone/>
            </a:pPr>
            <a:r>
              <a:rPr lang="en-US" sz="2000" dirty="0" err="1" smtClean="0">
                <a:solidFill>
                  <a:schemeClr val="bg1">
                    <a:lumMod val="65000"/>
                  </a:schemeClr>
                </a:solidFill>
              </a:rPr>
              <a:t>diffColor</a:t>
            </a:r>
            <a:r>
              <a:rPr lang="en-US" sz="2000" dirty="0" smtClean="0">
                <a:solidFill>
                  <a:schemeClr val="bg1">
                    <a:lumMod val="65000"/>
                  </a:schemeClr>
                </a:solidFill>
              </a:rPr>
              <a:t> += </a:t>
            </a:r>
            <a:r>
              <a:rPr lang="en-US" sz="2000" b="1" dirty="0" smtClean="0">
                <a:solidFill>
                  <a:schemeClr val="bg1">
                    <a:lumMod val="65000"/>
                  </a:schemeClr>
                </a:solidFill>
              </a:rPr>
              <a:t>lm4</a:t>
            </a:r>
            <a:r>
              <a:rPr lang="en-US" sz="2000" dirty="0" smtClean="0">
                <a:solidFill>
                  <a:schemeClr val="bg1">
                    <a:lumMod val="65000"/>
                  </a:schemeClr>
                </a:solidFill>
              </a:rPr>
              <a:t>*float3(.358,.004,.0);</a:t>
            </a:r>
          </a:p>
          <a:p>
            <a:pPr>
              <a:buNone/>
            </a:pPr>
            <a:r>
              <a:rPr lang="en-US" sz="2000" dirty="0" err="1" smtClean="0">
                <a:solidFill>
                  <a:schemeClr val="bg1">
                    <a:lumMod val="65000"/>
                  </a:schemeClr>
                </a:solidFill>
              </a:rPr>
              <a:t>diffColor</a:t>
            </a:r>
            <a:r>
              <a:rPr lang="en-US" sz="2000" dirty="0" smtClean="0">
                <a:solidFill>
                  <a:schemeClr val="bg1">
                    <a:lumMod val="65000"/>
                  </a:schemeClr>
                </a:solidFill>
              </a:rPr>
              <a:t> += </a:t>
            </a:r>
            <a:r>
              <a:rPr lang="en-US" sz="2000" b="1" dirty="0" smtClean="0">
                <a:solidFill>
                  <a:schemeClr val="bg1">
                    <a:lumMod val="65000"/>
                  </a:schemeClr>
                </a:solidFill>
              </a:rPr>
              <a:t>lm5</a:t>
            </a:r>
            <a:r>
              <a:rPr lang="en-US" sz="2000" dirty="0" smtClean="0">
                <a:solidFill>
                  <a:schemeClr val="bg1">
                    <a:lumMod val="65000"/>
                  </a:schemeClr>
                </a:solidFill>
              </a:rPr>
              <a:t>*float3(.078,0,0);</a:t>
            </a:r>
            <a:endParaRPr lang="en-US" sz="20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NVIDIA Approach</a:t>
            </a:r>
            <a:endParaRPr lang="en-US" dirty="0"/>
          </a:p>
        </p:txBody>
      </p:sp>
      <p:pic>
        <p:nvPicPr>
          <p:cNvPr id="3074" name="Picture 2" descr="C:\Projects\cvs\Presentations\Sig_2010\Laz-v2\face-nvidia-sss.png"/>
          <p:cNvPicPr>
            <a:picLocks noChangeAspect="1" noChangeArrowheads="1"/>
          </p:cNvPicPr>
          <p:nvPr/>
        </p:nvPicPr>
        <p:blipFill>
          <a:blip r:embed="rId3"/>
          <a:srcRect/>
          <a:stretch>
            <a:fillRect/>
          </a:stretch>
        </p:blipFill>
        <p:spPr bwMode="auto">
          <a:xfrm>
            <a:off x="5486400" y="1657351"/>
            <a:ext cx="3053007" cy="2743200"/>
          </a:xfrm>
          <a:prstGeom prst="rect">
            <a:avLst/>
          </a:prstGeom>
          <a:noFill/>
        </p:spPr>
      </p:pic>
      <p:sp>
        <p:nvSpPr>
          <p:cNvPr id="6" name="Content Placeholder 2"/>
          <p:cNvSpPr>
            <a:spLocks noGrp="1"/>
          </p:cNvSpPr>
          <p:nvPr>
            <p:ph idx="1"/>
          </p:nvPr>
        </p:nvSpPr>
        <p:spPr>
          <a:xfrm>
            <a:off x="457200" y="1200150"/>
            <a:ext cx="8229600" cy="3394075"/>
          </a:xfrm>
        </p:spPr>
        <p:txBody>
          <a:bodyPr/>
          <a:lstStyle/>
          <a:p>
            <a:r>
              <a:rPr lang="en-US" dirty="0" smtClean="0"/>
              <a:t>Combine Blurs</a:t>
            </a:r>
          </a:p>
          <a:p>
            <a:pPr>
              <a:buNone/>
            </a:pPr>
            <a:r>
              <a:rPr lang="en-US" sz="2000" dirty="0" err="1" smtClean="0">
                <a:solidFill>
                  <a:schemeClr val="bg1">
                    <a:lumMod val="65000"/>
                  </a:schemeClr>
                </a:solidFill>
              </a:rPr>
              <a:t>diffColor</a:t>
            </a:r>
            <a:r>
              <a:rPr lang="en-US" sz="2000" dirty="0" smtClean="0">
                <a:solidFill>
                  <a:schemeClr val="bg1">
                    <a:lumMod val="65000"/>
                  </a:schemeClr>
                </a:solidFill>
              </a:rPr>
              <a:t> = </a:t>
            </a:r>
            <a:r>
              <a:rPr lang="en-US" sz="2000" b="1" dirty="0" smtClean="0">
                <a:solidFill>
                  <a:schemeClr val="bg1">
                    <a:lumMod val="65000"/>
                  </a:schemeClr>
                </a:solidFill>
              </a:rPr>
              <a:t>direct</a:t>
            </a:r>
            <a:r>
              <a:rPr lang="en-US" sz="2000" dirty="0" smtClean="0">
                <a:solidFill>
                  <a:schemeClr val="bg1">
                    <a:lumMod val="65000"/>
                  </a:schemeClr>
                </a:solidFill>
              </a:rPr>
              <a:t>*float3(.233,.455,.649);</a:t>
            </a:r>
          </a:p>
          <a:p>
            <a:pPr>
              <a:buNone/>
            </a:pPr>
            <a:r>
              <a:rPr lang="en-US" sz="2000" dirty="0" err="1" smtClean="0"/>
              <a:t>diffColor</a:t>
            </a:r>
            <a:r>
              <a:rPr lang="en-US" sz="2000" dirty="0" smtClean="0"/>
              <a:t> += </a:t>
            </a:r>
            <a:r>
              <a:rPr lang="en-US" sz="2000" b="1" dirty="0" smtClean="0"/>
              <a:t>lm1</a:t>
            </a:r>
            <a:r>
              <a:rPr lang="en-US" sz="2000" dirty="0" smtClean="0"/>
              <a:t>*float3(.100,.336,.344);</a:t>
            </a:r>
          </a:p>
          <a:p>
            <a:pPr>
              <a:buNone/>
            </a:pPr>
            <a:r>
              <a:rPr lang="en-US" sz="2000" dirty="0" err="1" smtClean="0"/>
              <a:t>diffColor</a:t>
            </a:r>
            <a:r>
              <a:rPr lang="en-US" sz="2000" dirty="0" smtClean="0"/>
              <a:t> += </a:t>
            </a:r>
            <a:r>
              <a:rPr lang="en-US" sz="2000" b="1" dirty="0" smtClean="0"/>
              <a:t>lm2</a:t>
            </a:r>
            <a:r>
              <a:rPr lang="en-US" sz="2000" dirty="0" smtClean="0"/>
              <a:t>*float3(.118,.198,.0);</a:t>
            </a:r>
          </a:p>
          <a:p>
            <a:pPr>
              <a:buNone/>
            </a:pPr>
            <a:r>
              <a:rPr lang="en-US" sz="2000" dirty="0" err="1" smtClean="0"/>
              <a:t>diffColor</a:t>
            </a:r>
            <a:r>
              <a:rPr lang="en-US" sz="2000" dirty="0" smtClean="0"/>
              <a:t> += </a:t>
            </a:r>
            <a:r>
              <a:rPr lang="en-US" sz="2000" b="1" dirty="0" smtClean="0"/>
              <a:t>lm3</a:t>
            </a:r>
            <a:r>
              <a:rPr lang="en-US" sz="2000" dirty="0" smtClean="0"/>
              <a:t>*float3(.113,.007,.007);</a:t>
            </a:r>
          </a:p>
          <a:p>
            <a:pPr>
              <a:buNone/>
            </a:pPr>
            <a:r>
              <a:rPr lang="en-US" sz="2000" dirty="0" err="1" smtClean="0"/>
              <a:t>diffColor</a:t>
            </a:r>
            <a:r>
              <a:rPr lang="en-US" sz="2000" dirty="0" smtClean="0"/>
              <a:t> += </a:t>
            </a:r>
            <a:r>
              <a:rPr lang="en-US" sz="2000" b="1" dirty="0" smtClean="0"/>
              <a:t>lm4</a:t>
            </a:r>
            <a:r>
              <a:rPr lang="en-US" sz="2000" dirty="0" smtClean="0"/>
              <a:t>*float3(.358,.004,.0);</a:t>
            </a:r>
          </a:p>
          <a:p>
            <a:pPr>
              <a:buNone/>
            </a:pPr>
            <a:r>
              <a:rPr lang="en-US" sz="2000" dirty="0" err="1" smtClean="0"/>
              <a:t>diffColor</a:t>
            </a:r>
            <a:r>
              <a:rPr lang="en-US" sz="2000" dirty="0" smtClean="0"/>
              <a:t> += </a:t>
            </a:r>
            <a:r>
              <a:rPr lang="en-US" sz="2000" b="1" dirty="0" smtClean="0"/>
              <a:t>lm5</a:t>
            </a:r>
            <a:r>
              <a:rPr lang="en-US" sz="2000" dirty="0" smtClean="0"/>
              <a:t>*float3(.078,0,0);</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NVIDIA Approach</a:t>
            </a:r>
            <a:endParaRPr lang="en-US" dirty="0"/>
          </a:p>
        </p:txBody>
      </p:sp>
      <p:pic>
        <p:nvPicPr>
          <p:cNvPr id="5" name="Picture 4" descr="C:\Projects\cvs\Presentations\Sig_2010\Laz-v2\face-nvidia-all-diffuse.png"/>
          <p:cNvPicPr>
            <a:picLocks noChangeAspect="1" noChangeArrowheads="1"/>
          </p:cNvPicPr>
          <p:nvPr/>
        </p:nvPicPr>
        <p:blipFill>
          <a:blip r:embed="rId3"/>
          <a:srcRect/>
          <a:stretch>
            <a:fillRect/>
          </a:stretch>
        </p:blipFill>
        <p:spPr bwMode="auto">
          <a:xfrm>
            <a:off x="5486400" y="1657350"/>
            <a:ext cx="3053008" cy="2743200"/>
          </a:xfrm>
          <a:prstGeom prst="rect">
            <a:avLst/>
          </a:prstGeom>
          <a:noFill/>
        </p:spPr>
      </p:pic>
      <p:sp>
        <p:nvSpPr>
          <p:cNvPr id="7" name="Content Placeholder 2"/>
          <p:cNvSpPr>
            <a:spLocks noGrp="1"/>
          </p:cNvSpPr>
          <p:nvPr>
            <p:ph idx="1"/>
          </p:nvPr>
        </p:nvSpPr>
        <p:spPr>
          <a:xfrm>
            <a:off x="457200" y="1200150"/>
            <a:ext cx="8229600" cy="3394075"/>
          </a:xfrm>
        </p:spPr>
        <p:txBody>
          <a:bodyPr/>
          <a:lstStyle/>
          <a:p>
            <a:r>
              <a:rPr lang="en-US" dirty="0" smtClean="0"/>
              <a:t>Combine Blurs</a:t>
            </a:r>
          </a:p>
          <a:p>
            <a:pPr>
              <a:buNone/>
            </a:pPr>
            <a:r>
              <a:rPr lang="en-US" sz="2000" dirty="0" err="1" smtClean="0"/>
              <a:t>diffColor</a:t>
            </a:r>
            <a:r>
              <a:rPr lang="en-US" sz="2000" dirty="0" smtClean="0"/>
              <a:t> = </a:t>
            </a:r>
            <a:r>
              <a:rPr lang="en-US" sz="2000" b="1" dirty="0" smtClean="0"/>
              <a:t>direct</a:t>
            </a:r>
            <a:r>
              <a:rPr lang="en-US" sz="2000" dirty="0" smtClean="0"/>
              <a:t>*float3(.233,.455,.649);</a:t>
            </a:r>
          </a:p>
          <a:p>
            <a:pPr>
              <a:buNone/>
            </a:pPr>
            <a:r>
              <a:rPr lang="en-US" sz="2000" dirty="0" err="1" smtClean="0"/>
              <a:t>diffColor</a:t>
            </a:r>
            <a:r>
              <a:rPr lang="en-US" sz="2000" dirty="0" smtClean="0"/>
              <a:t> += </a:t>
            </a:r>
            <a:r>
              <a:rPr lang="en-US" sz="2000" b="1" dirty="0" smtClean="0"/>
              <a:t>lm1</a:t>
            </a:r>
            <a:r>
              <a:rPr lang="en-US" sz="2000" dirty="0" smtClean="0"/>
              <a:t>*float3(.100,.336,.344);</a:t>
            </a:r>
          </a:p>
          <a:p>
            <a:pPr>
              <a:buNone/>
            </a:pPr>
            <a:r>
              <a:rPr lang="en-US" sz="2000" dirty="0" err="1" smtClean="0"/>
              <a:t>diffColor</a:t>
            </a:r>
            <a:r>
              <a:rPr lang="en-US" sz="2000" dirty="0" smtClean="0"/>
              <a:t> += </a:t>
            </a:r>
            <a:r>
              <a:rPr lang="en-US" sz="2000" b="1" dirty="0" smtClean="0"/>
              <a:t>lm2</a:t>
            </a:r>
            <a:r>
              <a:rPr lang="en-US" sz="2000" dirty="0" smtClean="0"/>
              <a:t>*float3(.118,.198,.0);</a:t>
            </a:r>
          </a:p>
          <a:p>
            <a:pPr>
              <a:buNone/>
            </a:pPr>
            <a:r>
              <a:rPr lang="en-US" sz="2000" dirty="0" err="1" smtClean="0"/>
              <a:t>diffColor</a:t>
            </a:r>
            <a:r>
              <a:rPr lang="en-US" sz="2000" dirty="0" smtClean="0"/>
              <a:t> += </a:t>
            </a:r>
            <a:r>
              <a:rPr lang="en-US" sz="2000" b="1" dirty="0" smtClean="0"/>
              <a:t>lm3</a:t>
            </a:r>
            <a:r>
              <a:rPr lang="en-US" sz="2000" dirty="0" smtClean="0"/>
              <a:t>*float3(.113,.007,.007);</a:t>
            </a:r>
          </a:p>
          <a:p>
            <a:pPr>
              <a:buNone/>
            </a:pPr>
            <a:r>
              <a:rPr lang="en-US" sz="2000" dirty="0" err="1" smtClean="0"/>
              <a:t>diffColor</a:t>
            </a:r>
            <a:r>
              <a:rPr lang="en-US" sz="2000" dirty="0" smtClean="0"/>
              <a:t> += </a:t>
            </a:r>
            <a:r>
              <a:rPr lang="en-US" sz="2000" b="1" dirty="0" smtClean="0"/>
              <a:t>lm4</a:t>
            </a:r>
            <a:r>
              <a:rPr lang="en-US" sz="2000" dirty="0" smtClean="0"/>
              <a:t>*float3(.358,.004,.0);</a:t>
            </a:r>
          </a:p>
          <a:p>
            <a:pPr>
              <a:buNone/>
            </a:pPr>
            <a:r>
              <a:rPr lang="en-US" sz="2000" dirty="0" err="1" smtClean="0"/>
              <a:t>diffColor</a:t>
            </a:r>
            <a:r>
              <a:rPr lang="en-US" sz="2000" dirty="0" smtClean="0"/>
              <a:t> += </a:t>
            </a:r>
            <a:r>
              <a:rPr lang="en-US" sz="2000" b="1" dirty="0" smtClean="0"/>
              <a:t>lm5</a:t>
            </a:r>
            <a:r>
              <a:rPr lang="en-US" sz="2000" dirty="0" smtClean="0"/>
              <a:t>*float3(.078,0,0);</a:t>
            </a: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2) NVIDIA Approach</a:t>
            </a:r>
          </a:p>
        </p:txBody>
      </p:sp>
      <p:pic>
        <p:nvPicPr>
          <p:cNvPr id="4" name="Picture 3"/>
          <p:cNvPicPr>
            <a:picLocks noChangeAspect="1" noChangeArrowheads="1"/>
          </p:cNvPicPr>
          <p:nvPr/>
        </p:nvPicPr>
        <p:blipFill>
          <a:blip r:embed="rId3"/>
          <a:srcRect/>
          <a:stretch>
            <a:fillRect/>
          </a:stretch>
        </p:blipFill>
        <p:spPr bwMode="auto">
          <a:xfrm>
            <a:off x="2514600" y="971550"/>
            <a:ext cx="3886200" cy="3886200"/>
          </a:xfrm>
          <a:prstGeom prst="rect">
            <a:avLst/>
          </a:prstGeom>
          <a:noFill/>
          <a:ln w="9525">
            <a:noFill/>
            <a:round/>
            <a:headEnd/>
            <a:tailEnd/>
          </a:ln>
          <a:effectLst/>
        </p:spPr>
      </p:pic>
      <p:sp>
        <p:nvSpPr>
          <p:cNvPr id="5" name="Content Placeholder 4"/>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Lighting-Only</a:t>
            </a:r>
          </a:p>
        </p:txBody>
      </p:sp>
      <p:sp>
        <p:nvSpPr>
          <p:cNvPr id="4099" name="Content Placeholder 2"/>
          <p:cNvSpPr>
            <a:spLocks noGrp="1"/>
          </p:cNvSpPr>
          <p:nvPr>
            <p:ph idx="1"/>
          </p:nvPr>
        </p:nvSpPr>
        <p:spPr/>
        <p:txBody>
          <a:bodyPr/>
          <a:lstStyle/>
          <a:p>
            <a:r>
              <a:rPr lang="en-US" dirty="0" err="1" smtClean="0">
                <a:latin typeface="Arial" charset="0"/>
                <a:ea typeface="ＭＳ Ｐゴシック" pitchFamily="-112" charset="-128"/>
                <a:cs typeface="Arial" charset="0"/>
              </a:rPr>
              <a:t>Lambertian</a:t>
            </a:r>
            <a:r>
              <a:rPr lang="en-US" dirty="0" smtClean="0">
                <a:latin typeface="Arial" charset="0"/>
                <a:ea typeface="ＭＳ Ｐゴシック" pitchFamily="-112" charset="-128"/>
                <a:cs typeface="Arial" charset="0"/>
              </a:rPr>
              <a:t> vs. NVIDIA</a:t>
            </a:r>
          </a:p>
        </p:txBody>
      </p:sp>
      <p:pic>
        <p:nvPicPr>
          <p:cNvPr id="4" name="Picture 3"/>
          <p:cNvPicPr>
            <a:picLocks noChangeAspect="1" noChangeArrowheads="1"/>
          </p:cNvPicPr>
          <p:nvPr/>
        </p:nvPicPr>
        <p:blipFill>
          <a:blip r:embed="rId3"/>
          <a:srcRect/>
          <a:stretch>
            <a:fillRect/>
          </a:stretch>
        </p:blipFill>
        <p:spPr bwMode="auto">
          <a:xfrm>
            <a:off x="457201" y="1885950"/>
            <a:ext cx="3886200" cy="2935822"/>
          </a:xfrm>
          <a:prstGeom prst="rect">
            <a:avLst/>
          </a:prstGeom>
          <a:noFill/>
          <a:ln w="9525">
            <a:noFill/>
            <a:round/>
            <a:headEnd/>
            <a:tailEnd/>
          </a:ln>
          <a:effectLst/>
        </p:spPr>
      </p:pic>
      <p:pic>
        <p:nvPicPr>
          <p:cNvPr id="5" name="Picture 4"/>
          <p:cNvPicPr>
            <a:picLocks noChangeAspect="1" noChangeArrowheads="1"/>
          </p:cNvPicPr>
          <p:nvPr/>
        </p:nvPicPr>
        <p:blipFill>
          <a:blip r:embed="rId4"/>
          <a:srcRect/>
          <a:stretch>
            <a:fillRect/>
          </a:stretch>
        </p:blipFill>
        <p:spPr bwMode="auto">
          <a:xfrm>
            <a:off x="4800600" y="1885950"/>
            <a:ext cx="3886200" cy="2935721"/>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rojects\cvs\Presentations\Sig_2010\Diagrams\SkinBump.png"/>
          <p:cNvPicPr>
            <a:picLocks noChangeAspect="1" noChangeArrowheads="1"/>
          </p:cNvPicPr>
          <p:nvPr/>
        </p:nvPicPr>
        <p:blipFill>
          <a:blip r:embed="rId3"/>
          <a:srcRect/>
          <a:stretch>
            <a:fillRect/>
          </a:stretch>
        </p:blipFill>
        <p:spPr bwMode="auto">
          <a:xfrm>
            <a:off x="1828800" y="1885950"/>
            <a:ext cx="6096000" cy="2857500"/>
          </a:xfrm>
          <a:prstGeom prst="rect">
            <a:avLst/>
          </a:prstGeom>
          <a:noFill/>
        </p:spPr>
      </p:pic>
      <p:sp>
        <p:nvSpPr>
          <p:cNvPr id="4098" name="Title 1"/>
          <p:cNvSpPr>
            <a:spLocks noGrp="1"/>
          </p:cNvSpPr>
          <p:nvPr>
            <p:ph type="title"/>
          </p:nvPr>
        </p:nvSpPr>
        <p:spPr/>
        <p:txBody>
          <a:bodyPr/>
          <a:lstStyle/>
          <a:p>
            <a:r>
              <a:rPr lang="en-US" dirty="0" smtClean="0">
                <a:latin typeface="Arial" charset="0"/>
                <a:cs typeface="Arial" charset="0"/>
              </a:rPr>
              <a:t>Why it works?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Red bleeds</a:t>
            </a:r>
          </a:p>
          <a:p>
            <a:r>
              <a:rPr lang="en-US" dirty="0" smtClean="0">
                <a:latin typeface="Arial" charset="0"/>
                <a:ea typeface="ＭＳ Ｐゴシック" pitchFamily="-112" charset="-128"/>
                <a:cs typeface="Arial" charset="0"/>
              </a:rPr>
              <a:t>Blue/Green not so much</a:t>
            </a:r>
          </a:p>
          <a:p>
            <a:r>
              <a:rPr lang="en-US" dirty="0" smtClean="0">
                <a:latin typeface="Arial" charset="0"/>
                <a:ea typeface="ＭＳ Ｐゴシック" pitchFamily="-112" charset="-128"/>
                <a:cs typeface="Arial" charset="0"/>
              </a:rPr>
              <a:t>Towards Light: Cyan-</a:t>
            </a:r>
            <a:r>
              <a:rPr lang="en-US" dirty="0" err="1" smtClean="0">
                <a:latin typeface="Arial" charset="0"/>
                <a:ea typeface="ＭＳ Ｐゴシック" pitchFamily="-112" charset="-128"/>
                <a:cs typeface="Arial" charset="0"/>
              </a:rPr>
              <a:t>ish</a:t>
            </a:r>
            <a:endParaRPr lang="en-US" dirty="0" smtClean="0">
              <a:latin typeface="Arial" charset="0"/>
              <a:ea typeface="ＭＳ Ｐゴシック" pitchFamily="-112" charset="-128"/>
              <a:cs typeface="Arial" charset="0"/>
            </a:endParaRPr>
          </a:p>
          <a:p>
            <a:r>
              <a:rPr lang="en-US" dirty="0" smtClean="0">
                <a:latin typeface="Arial" charset="0"/>
                <a:ea typeface="ＭＳ Ｐゴシック" pitchFamily="-112" charset="-128"/>
                <a:cs typeface="Arial" charset="0"/>
              </a:rPr>
              <a:t>Away From Light: Red-</a:t>
            </a:r>
            <a:r>
              <a:rPr lang="en-US" dirty="0" err="1" smtClean="0">
                <a:latin typeface="Arial" charset="0"/>
                <a:ea typeface="ＭＳ Ｐゴシック" pitchFamily="-112" charset="-128"/>
                <a:cs typeface="Arial" charset="0"/>
              </a:rPr>
              <a:t>ish</a:t>
            </a:r>
            <a:endParaRPr lang="en-US" dirty="0" smtClean="0">
              <a:latin typeface="Arial" charset="0"/>
              <a:ea typeface="ＭＳ Ｐゴシック" pitchFamily="-112" charset="-128"/>
              <a:cs typeface="Arial" charset="0"/>
            </a:endParaRPr>
          </a:p>
          <a:p>
            <a:endParaRPr lang="en-US" dirty="0" smtClean="0">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Lighting-Only</a:t>
            </a:r>
          </a:p>
        </p:txBody>
      </p:sp>
      <p:sp>
        <p:nvSpPr>
          <p:cNvPr id="4099" name="Content Placeholder 2"/>
          <p:cNvSpPr>
            <a:spLocks noGrp="1"/>
          </p:cNvSpPr>
          <p:nvPr>
            <p:ph idx="1"/>
          </p:nvPr>
        </p:nvSpPr>
        <p:spPr/>
        <p:txBody>
          <a:bodyPr/>
          <a:lstStyle/>
          <a:p>
            <a:r>
              <a:rPr lang="en-US" dirty="0" err="1" smtClean="0">
                <a:latin typeface="Arial" charset="0"/>
                <a:ea typeface="ＭＳ Ｐゴシック" pitchFamily="-112" charset="-128"/>
                <a:cs typeface="Arial" charset="0"/>
              </a:rPr>
              <a:t>Lambertian</a:t>
            </a:r>
            <a:r>
              <a:rPr lang="en-US" dirty="0" smtClean="0">
                <a:latin typeface="Arial" charset="0"/>
                <a:ea typeface="ＭＳ Ｐゴシック" pitchFamily="-112" charset="-128"/>
                <a:cs typeface="Arial" charset="0"/>
              </a:rPr>
              <a:t> vs. NVIDIA</a:t>
            </a:r>
          </a:p>
        </p:txBody>
      </p:sp>
      <p:pic>
        <p:nvPicPr>
          <p:cNvPr id="4" name="Picture 3"/>
          <p:cNvPicPr>
            <a:picLocks noChangeAspect="1" noChangeArrowheads="1"/>
          </p:cNvPicPr>
          <p:nvPr/>
        </p:nvPicPr>
        <p:blipFill>
          <a:blip r:embed="rId3"/>
          <a:srcRect/>
          <a:stretch>
            <a:fillRect/>
          </a:stretch>
        </p:blipFill>
        <p:spPr bwMode="auto">
          <a:xfrm>
            <a:off x="457201" y="1885950"/>
            <a:ext cx="3886200" cy="2935822"/>
          </a:xfrm>
          <a:prstGeom prst="rect">
            <a:avLst/>
          </a:prstGeom>
          <a:noFill/>
          <a:ln w="9525">
            <a:noFill/>
            <a:round/>
            <a:headEnd/>
            <a:tailEnd/>
          </a:ln>
          <a:effectLst/>
        </p:spPr>
      </p:pic>
      <p:pic>
        <p:nvPicPr>
          <p:cNvPr id="5" name="Picture 4"/>
          <p:cNvPicPr>
            <a:picLocks noChangeAspect="1" noChangeArrowheads="1"/>
          </p:cNvPicPr>
          <p:nvPr/>
        </p:nvPicPr>
        <p:blipFill>
          <a:blip r:embed="rId4"/>
          <a:srcRect/>
          <a:stretch>
            <a:fillRect/>
          </a:stretch>
        </p:blipFill>
        <p:spPr bwMode="auto">
          <a:xfrm>
            <a:off x="4800600" y="1885950"/>
            <a:ext cx="3886200" cy="2935721"/>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2) NVIDIA Approach</a:t>
            </a:r>
          </a:p>
        </p:txBody>
      </p:sp>
      <p:sp>
        <p:nvSpPr>
          <p:cNvPr id="4" name="Content Placeholder 3"/>
          <p:cNvSpPr>
            <a:spLocks noGrp="1"/>
          </p:cNvSpPr>
          <p:nvPr>
            <p:ph idx="1"/>
          </p:nvPr>
        </p:nvSpPr>
        <p:spPr>
          <a:xfrm>
            <a:off x="457200" y="1200150"/>
            <a:ext cx="5029200" cy="3394075"/>
          </a:xfrm>
        </p:spPr>
        <p:txBody>
          <a:bodyPr/>
          <a:lstStyle/>
          <a:p>
            <a:r>
              <a:rPr lang="en-US" sz="2000" dirty="0" smtClean="0"/>
              <a:t>Looks awesome</a:t>
            </a:r>
          </a:p>
          <a:p>
            <a:r>
              <a:rPr lang="en-US" sz="2000" dirty="0" smtClean="0"/>
              <a:t>Final blur is 100x100</a:t>
            </a:r>
          </a:p>
          <a:p>
            <a:r>
              <a:rPr lang="en-US" sz="2000" dirty="0" smtClean="0"/>
              <a:t>Exact calculation of blur with 10k samples</a:t>
            </a:r>
          </a:p>
          <a:p>
            <a:r>
              <a:rPr lang="en-US" sz="2000" dirty="0" smtClean="0"/>
              <a:t>Lots of passes</a:t>
            </a:r>
          </a:p>
          <a:p>
            <a:r>
              <a:rPr lang="en-US" sz="2000" dirty="0" smtClean="0"/>
              <a:t>Lots of blurs</a:t>
            </a:r>
          </a:p>
          <a:p>
            <a:r>
              <a:rPr lang="en-US" sz="2000" dirty="0" smtClean="0"/>
              <a:t>Lots of memory</a:t>
            </a:r>
          </a:p>
          <a:p>
            <a:r>
              <a:rPr lang="en-US" sz="2000" dirty="0" smtClean="0"/>
              <a:t>Cheaper way that looks close enough?</a:t>
            </a:r>
          </a:p>
        </p:txBody>
      </p:sp>
      <p:pic>
        <p:nvPicPr>
          <p:cNvPr id="5" name="Picture 3" descr="C:\Projects\cvs\Presentations\Sig_2010\Laz-v2\lightmap-blur1.png"/>
          <p:cNvPicPr>
            <a:picLocks noChangeAspect="1" noChangeArrowheads="1"/>
          </p:cNvPicPr>
          <p:nvPr/>
        </p:nvPicPr>
        <p:blipFill>
          <a:blip r:embed="rId3"/>
          <a:srcRect/>
          <a:stretch>
            <a:fillRect/>
          </a:stretch>
        </p:blipFill>
        <p:spPr bwMode="auto">
          <a:xfrm>
            <a:off x="5715000" y="1428750"/>
            <a:ext cx="2047875" cy="2047875"/>
          </a:xfrm>
          <a:prstGeom prst="rect">
            <a:avLst/>
          </a:prstGeom>
          <a:noFill/>
        </p:spPr>
      </p:pic>
      <p:pic>
        <p:nvPicPr>
          <p:cNvPr id="6" name="Picture 4" descr="C:\Projects\cvs\Presentations\Sig_2010\Laz-v2\lightmap-blur2.png"/>
          <p:cNvPicPr>
            <a:picLocks noChangeAspect="1" noChangeArrowheads="1"/>
          </p:cNvPicPr>
          <p:nvPr/>
        </p:nvPicPr>
        <p:blipFill>
          <a:blip r:embed="rId4"/>
          <a:srcRect/>
          <a:stretch>
            <a:fillRect/>
          </a:stretch>
        </p:blipFill>
        <p:spPr bwMode="auto">
          <a:xfrm>
            <a:off x="5943600" y="1657350"/>
            <a:ext cx="2057400" cy="2057400"/>
          </a:xfrm>
          <a:prstGeom prst="rect">
            <a:avLst/>
          </a:prstGeom>
          <a:noFill/>
        </p:spPr>
      </p:pic>
      <p:pic>
        <p:nvPicPr>
          <p:cNvPr id="7" name="Picture 5" descr="C:\Projects\cvs\Presentations\Sig_2010\Laz-v2\lightmap-blur3.png"/>
          <p:cNvPicPr>
            <a:picLocks noChangeAspect="1" noChangeArrowheads="1"/>
          </p:cNvPicPr>
          <p:nvPr/>
        </p:nvPicPr>
        <p:blipFill>
          <a:blip r:embed="rId5"/>
          <a:srcRect/>
          <a:stretch>
            <a:fillRect/>
          </a:stretch>
        </p:blipFill>
        <p:spPr bwMode="auto">
          <a:xfrm>
            <a:off x="6172200" y="1885950"/>
            <a:ext cx="2057400" cy="2057400"/>
          </a:xfrm>
          <a:prstGeom prst="rect">
            <a:avLst/>
          </a:prstGeom>
          <a:noFill/>
        </p:spPr>
      </p:pic>
      <p:pic>
        <p:nvPicPr>
          <p:cNvPr id="8" name="Picture 6" descr="C:\Projects\cvs\Presentations\Sig_2010\Laz-v2\lightmap-blur4.png"/>
          <p:cNvPicPr>
            <a:picLocks noChangeAspect="1" noChangeArrowheads="1"/>
          </p:cNvPicPr>
          <p:nvPr/>
        </p:nvPicPr>
        <p:blipFill>
          <a:blip r:embed="rId6"/>
          <a:srcRect/>
          <a:stretch>
            <a:fillRect/>
          </a:stretch>
        </p:blipFill>
        <p:spPr bwMode="auto">
          <a:xfrm>
            <a:off x="6400800" y="2114550"/>
            <a:ext cx="2057400" cy="2057400"/>
          </a:xfrm>
          <a:prstGeom prst="rect">
            <a:avLst/>
          </a:prstGeom>
          <a:noFill/>
        </p:spPr>
      </p:pic>
      <p:pic>
        <p:nvPicPr>
          <p:cNvPr id="9" name="Picture 7" descr="C:\Projects\cvs\Presentations\Sig_2010\Laz-v2\lightmap-blur5.png"/>
          <p:cNvPicPr>
            <a:picLocks noChangeAspect="1" noChangeArrowheads="1"/>
          </p:cNvPicPr>
          <p:nvPr/>
        </p:nvPicPr>
        <p:blipFill>
          <a:blip r:embed="rId7"/>
          <a:srcRect/>
          <a:stretch>
            <a:fillRect/>
          </a:stretch>
        </p:blipFill>
        <p:spPr bwMode="auto">
          <a:xfrm>
            <a:off x="6629400" y="2343150"/>
            <a:ext cx="2057400" cy="20574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12-Tap Approximation</a:t>
            </a:r>
            <a:endParaRPr lang="en-US" dirty="0"/>
          </a:p>
        </p:txBody>
      </p:sp>
      <p:pic>
        <p:nvPicPr>
          <p:cNvPr id="4" name="Picture 3" descr="C:\Projects\cvs\Presentations\Sig_2010\Laz-v2\lightmap-blur1.png"/>
          <p:cNvPicPr>
            <a:picLocks noChangeAspect="1" noChangeArrowheads="1"/>
          </p:cNvPicPr>
          <p:nvPr/>
        </p:nvPicPr>
        <p:blipFill>
          <a:blip r:embed="rId3"/>
          <a:srcRect/>
          <a:stretch>
            <a:fillRect/>
          </a:stretch>
        </p:blipFill>
        <p:spPr bwMode="auto">
          <a:xfrm>
            <a:off x="3657601" y="1200151"/>
            <a:ext cx="1371600" cy="1371600"/>
          </a:xfrm>
          <a:prstGeom prst="rect">
            <a:avLst/>
          </a:prstGeom>
          <a:noFill/>
        </p:spPr>
      </p:pic>
      <p:pic>
        <p:nvPicPr>
          <p:cNvPr id="5" name="Picture 4" descr="C:\Projects\cvs\Presentations\Sig_2010\Laz-v2\lightmap-blur2.png"/>
          <p:cNvPicPr>
            <a:picLocks noChangeAspect="1" noChangeArrowheads="1"/>
          </p:cNvPicPr>
          <p:nvPr/>
        </p:nvPicPr>
        <p:blipFill>
          <a:blip r:embed="rId4"/>
          <a:srcRect/>
          <a:stretch>
            <a:fillRect/>
          </a:stretch>
        </p:blipFill>
        <p:spPr bwMode="auto">
          <a:xfrm>
            <a:off x="3886200" y="1200150"/>
            <a:ext cx="1371600" cy="1371600"/>
          </a:xfrm>
          <a:prstGeom prst="rect">
            <a:avLst/>
          </a:prstGeom>
          <a:noFill/>
        </p:spPr>
      </p:pic>
      <p:pic>
        <p:nvPicPr>
          <p:cNvPr id="6" name="Picture 5" descr="C:\Projects\cvs\Presentations\Sig_2010\Laz-v2\lightmap-blur3.png"/>
          <p:cNvPicPr>
            <a:picLocks noChangeAspect="1" noChangeArrowheads="1"/>
          </p:cNvPicPr>
          <p:nvPr/>
        </p:nvPicPr>
        <p:blipFill>
          <a:blip r:embed="rId5"/>
          <a:srcRect/>
          <a:stretch>
            <a:fillRect/>
          </a:stretch>
        </p:blipFill>
        <p:spPr bwMode="auto">
          <a:xfrm>
            <a:off x="4114800" y="1200150"/>
            <a:ext cx="1371600" cy="1371600"/>
          </a:xfrm>
          <a:prstGeom prst="rect">
            <a:avLst/>
          </a:prstGeom>
          <a:noFill/>
        </p:spPr>
      </p:pic>
      <p:pic>
        <p:nvPicPr>
          <p:cNvPr id="7" name="Picture 6" descr="C:\Projects\cvs\Presentations\Sig_2010\Laz-v2\lightmap-blur4.png"/>
          <p:cNvPicPr>
            <a:picLocks noChangeAspect="1" noChangeArrowheads="1"/>
          </p:cNvPicPr>
          <p:nvPr/>
        </p:nvPicPr>
        <p:blipFill>
          <a:blip r:embed="rId6"/>
          <a:srcRect/>
          <a:stretch>
            <a:fillRect/>
          </a:stretch>
        </p:blipFill>
        <p:spPr bwMode="auto">
          <a:xfrm>
            <a:off x="4343400" y="1200150"/>
            <a:ext cx="1371600" cy="1371600"/>
          </a:xfrm>
          <a:prstGeom prst="rect">
            <a:avLst/>
          </a:prstGeom>
          <a:noFill/>
        </p:spPr>
      </p:pic>
      <p:pic>
        <p:nvPicPr>
          <p:cNvPr id="8" name="Picture 7" descr="C:\Projects\cvs\Presentations\Sig_2010\Laz-v2\lightmap-blur5.png"/>
          <p:cNvPicPr>
            <a:picLocks noChangeAspect="1" noChangeArrowheads="1"/>
          </p:cNvPicPr>
          <p:nvPr/>
        </p:nvPicPr>
        <p:blipFill>
          <a:blip r:embed="rId7"/>
          <a:srcRect/>
          <a:stretch>
            <a:fillRect/>
          </a:stretch>
        </p:blipFill>
        <p:spPr bwMode="auto">
          <a:xfrm>
            <a:off x="4572000" y="1200150"/>
            <a:ext cx="1371600" cy="1371600"/>
          </a:xfrm>
          <a:prstGeom prst="rect">
            <a:avLst/>
          </a:prstGeom>
          <a:noFill/>
        </p:spPr>
      </p:pic>
      <p:pic>
        <p:nvPicPr>
          <p:cNvPr id="9" name="Picture 2" descr="C:\Projects\cvs\Presentations\Sig_2010\Laz-v2\lightmap-orig.png"/>
          <p:cNvPicPr>
            <a:picLocks noChangeAspect="1" noChangeArrowheads="1"/>
          </p:cNvPicPr>
          <p:nvPr/>
        </p:nvPicPr>
        <p:blipFill>
          <a:blip r:embed="rId8"/>
          <a:srcRect/>
          <a:stretch>
            <a:fillRect/>
          </a:stretch>
        </p:blipFill>
        <p:spPr bwMode="auto">
          <a:xfrm>
            <a:off x="1371600" y="971550"/>
            <a:ext cx="1828800" cy="1828800"/>
          </a:xfrm>
          <a:prstGeom prst="rect">
            <a:avLst/>
          </a:prstGeom>
          <a:noFill/>
        </p:spPr>
      </p:pic>
      <p:pic>
        <p:nvPicPr>
          <p:cNvPr id="11" name="Picture 5" descr="C:\Projects\cvs\Presentations\Sig_2010\Laz-v2\face-nvidia-sss.png"/>
          <p:cNvPicPr>
            <a:picLocks noChangeAspect="1" noChangeArrowheads="1"/>
          </p:cNvPicPr>
          <p:nvPr/>
        </p:nvPicPr>
        <p:blipFill>
          <a:blip r:embed="rId9"/>
          <a:srcRect/>
          <a:stretch>
            <a:fillRect/>
          </a:stretch>
        </p:blipFill>
        <p:spPr bwMode="auto">
          <a:xfrm>
            <a:off x="6629400" y="971550"/>
            <a:ext cx="2057400" cy="1848623"/>
          </a:xfrm>
          <a:prstGeom prst="rect">
            <a:avLst/>
          </a:prstGeom>
          <a:noFill/>
        </p:spPr>
      </p:pic>
      <p:cxnSp>
        <p:nvCxnSpPr>
          <p:cNvPr id="12" name="Straight Arrow Connector 11"/>
          <p:cNvCxnSpPr>
            <a:stCxn id="9" idx="3"/>
            <a:endCxn id="4" idx="1"/>
          </p:cNvCxnSpPr>
          <p:nvPr/>
        </p:nvCxnSpPr>
        <p:spPr>
          <a:xfrm>
            <a:off x="3200400" y="1885950"/>
            <a:ext cx="45720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8" idx="3"/>
            <a:endCxn id="11" idx="1"/>
          </p:cNvCxnSpPr>
          <p:nvPr/>
        </p:nvCxnSpPr>
        <p:spPr>
          <a:xfrm>
            <a:off x="5943600" y="1885950"/>
            <a:ext cx="685800" cy="9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28600" y="1200150"/>
            <a:ext cx="1600200"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NVIDIA</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12-Tap Approximation</a:t>
            </a:r>
            <a:endParaRPr lang="en-US" dirty="0"/>
          </a:p>
        </p:txBody>
      </p:sp>
      <p:pic>
        <p:nvPicPr>
          <p:cNvPr id="4" name="Picture 3" descr="C:\Projects\cvs\Presentations\Sig_2010\Laz-v2\lightmap-blur1.png"/>
          <p:cNvPicPr>
            <a:picLocks noChangeAspect="1" noChangeArrowheads="1"/>
          </p:cNvPicPr>
          <p:nvPr/>
        </p:nvPicPr>
        <p:blipFill>
          <a:blip r:embed="rId3"/>
          <a:srcRect/>
          <a:stretch>
            <a:fillRect/>
          </a:stretch>
        </p:blipFill>
        <p:spPr bwMode="auto">
          <a:xfrm>
            <a:off x="3657601" y="1200151"/>
            <a:ext cx="1371600" cy="1371600"/>
          </a:xfrm>
          <a:prstGeom prst="rect">
            <a:avLst/>
          </a:prstGeom>
          <a:noFill/>
        </p:spPr>
      </p:pic>
      <p:pic>
        <p:nvPicPr>
          <p:cNvPr id="5" name="Picture 4" descr="C:\Projects\cvs\Presentations\Sig_2010\Laz-v2\lightmap-blur2.png"/>
          <p:cNvPicPr>
            <a:picLocks noChangeAspect="1" noChangeArrowheads="1"/>
          </p:cNvPicPr>
          <p:nvPr/>
        </p:nvPicPr>
        <p:blipFill>
          <a:blip r:embed="rId4"/>
          <a:srcRect/>
          <a:stretch>
            <a:fillRect/>
          </a:stretch>
        </p:blipFill>
        <p:spPr bwMode="auto">
          <a:xfrm>
            <a:off x="3886200" y="1200150"/>
            <a:ext cx="1371600" cy="1371600"/>
          </a:xfrm>
          <a:prstGeom prst="rect">
            <a:avLst/>
          </a:prstGeom>
          <a:noFill/>
        </p:spPr>
      </p:pic>
      <p:pic>
        <p:nvPicPr>
          <p:cNvPr id="6" name="Picture 5" descr="C:\Projects\cvs\Presentations\Sig_2010\Laz-v2\lightmap-blur3.png"/>
          <p:cNvPicPr>
            <a:picLocks noChangeAspect="1" noChangeArrowheads="1"/>
          </p:cNvPicPr>
          <p:nvPr/>
        </p:nvPicPr>
        <p:blipFill>
          <a:blip r:embed="rId5"/>
          <a:srcRect/>
          <a:stretch>
            <a:fillRect/>
          </a:stretch>
        </p:blipFill>
        <p:spPr bwMode="auto">
          <a:xfrm>
            <a:off x="4114800" y="1200150"/>
            <a:ext cx="1371600" cy="1371600"/>
          </a:xfrm>
          <a:prstGeom prst="rect">
            <a:avLst/>
          </a:prstGeom>
          <a:noFill/>
        </p:spPr>
      </p:pic>
      <p:pic>
        <p:nvPicPr>
          <p:cNvPr id="7" name="Picture 6" descr="C:\Projects\cvs\Presentations\Sig_2010\Laz-v2\lightmap-blur4.png"/>
          <p:cNvPicPr>
            <a:picLocks noChangeAspect="1" noChangeArrowheads="1"/>
          </p:cNvPicPr>
          <p:nvPr/>
        </p:nvPicPr>
        <p:blipFill>
          <a:blip r:embed="rId6"/>
          <a:srcRect/>
          <a:stretch>
            <a:fillRect/>
          </a:stretch>
        </p:blipFill>
        <p:spPr bwMode="auto">
          <a:xfrm>
            <a:off x="4343400" y="1200150"/>
            <a:ext cx="1371600" cy="1371600"/>
          </a:xfrm>
          <a:prstGeom prst="rect">
            <a:avLst/>
          </a:prstGeom>
          <a:noFill/>
        </p:spPr>
      </p:pic>
      <p:pic>
        <p:nvPicPr>
          <p:cNvPr id="8" name="Picture 7" descr="C:\Projects\cvs\Presentations\Sig_2010\Laz-v2\lightmap-blur5.png"/>
          <p:cNvPicPr>
            <a:picLocks noChangeAspect="1" noChangeArrowheads="1"/>
          </p:cNvPicPr>
          <p:nvPr/>
        </p:nvPicPr>
        <p:blipFill>
          <a:blip r:embed="rId7"/>
          <a:srcRect/>
          <a:stretch>
            <a:fillRect/>
          </a:stretch>
        </p:blipFill>
        <p:spPr bwMode="auto">
          <a:xfrm>
            <a:off x="4572000" y="1200150"/>
            <a:ext cx="1371600" cy="1371600"/>
          </a:xfrm>
          <a:prstGeom prst="rect">
            <a:avLst/>
          </a:prstGeom>
          <a:noFill/>
        </p:spPr>
      </p:pic>
      <p:pic>
        <p:nvPicPr>
          <p:cNvPr id="9" name="Picture 2" descr="C:\Projects\cvs\Presentations\Sig_2010\Laz-v2\lightmap-orig.png"/>
          <p:cNvPicPr>
            <a:picLocks noChangeAspect="1" noChangeArrowheads="1"/>
          </p:cNvPicPr>
          <p:nvPr/>
        </p:nvPicPr>
        <p:blipFill>
          <a:blip r:embed="rId8"/>
          <a:srcRect/>
          <a:stretch>
            <a:fillRect/>
          </a:stretch>
        </p:blipFill>
        <p:spPr bwMode="auto">
          <a:xfrm>
            <a:off x="1371600" y="971550"/>
            <a:ext cx="1828800" cy="1828800"/>
          </a:xfrm>
          <a:prstGeom prst="rect">
            <a:avLst/>
          </a:prstGeom>
          <a:noFill/>
        </p:spPr>
      </p:pic>
      <p:pic>
        <p:nvPicPr>
          <p:cNvPr id="11" name="Picture 5" descr="C:\Projects\cvs\Presentations\Sig_2010\Laz-v2\face-nvidia-sss.png"/>
          <p:cNvPicPr>
            <a:picLocks noChangeAspect="1" noChangeArrowheads="1"/>
          </p:cNvPicPr>
          <p:nvPr/>
        </p:nvPicPr>
        <p:blipFill>
          <a:blip r:embed="rId9"/>
          <a:srcRect/>
          <a:stretch>
            <a:fillRect/>
          </a:stretch>
        </p:blipFill>
        <p:spPr bwMode="auto">
          <a:xfrm>
            <a:off x="6629400" y="971550"/>
            <a:ext cx="2057400" cy="1848623"/>
          </a:xfrm>
          <a:prstGeom prst="rect">
            <a:avLst/>
          </a:prstGeom>
          <a:noFill/>
        </p:spPr>
      </p:pic>
      <p:cxnSp>
        <p:nvCxnSpPr>
          <p:cNvPr id="12" name="Straight Arrow Connector 11"/>
          <p:cNvCxnSpPr>
            <a:stCxn id="9" idx="3"/>
            <a:endCxn id="4" idx="1"/>
          </p:cNvCxnSpPr>
          <p:nvPr/>
        </p:nvCxnSpPr>
        <p:spPr>
          <a:xfrm>
            <a:off x="3200400" y="1885950"/>
            <a:ext cx="45720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8" idx="3"/>
            <a:endCxn id="11" idx="1"/>
          </p:cNvCxnSpPr>
          <p:nvPr/>
        </p:nvCxnSpPr>
        <p:spPr>
          <a:xfrm>
            <a:off x="5943600" y="1885950"/>
            <a:ext cx="685800" cy="9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 name="Picture 2" descr="C:\Projects\cvs\Presentations\Sig_2010\Laz-v2\lightmap-orig.png"/>
          <p:cNvPicPr>
            <a:picLocks noChangeAspect="1" noChangeArrowheads="1"/>
          </p:cNvPicPr>
          <p:nvPr/>
        </p:nvPicPr>
        <p:blipFill>
          <a:blip r:embed="rId8"/>
          <a:srcRect/>
          <a:stretch>
            <a:fillRect/>
          </a:stretch>
        </p:blipFill>
        <p:spPr bwMode="auto">
          <a:xfrm>
            <a:off x="1371600" y="3028950"/>
            <a:ext cx="1828800" cy="1828800"/>
          </a:xfrm>
          <a:prstGeom prst="rect">
            <a:avLst/>
          </a:prstGeom>
          <a:noFill/>
        </p:spPr>
      </p:pic>
      <p:pic>
        <p:nvPicPr>
          <p:cNvPr id="7170" name="Picture 2" descr="C:\Projects\cvs\Presentations\Sig_2010\Laz-v2\lightmap-combined.png"/>
          <p:cNvPicPr>
            <a:picLocks noChangeAspect="1" noChangeArrowheads="1"/>
          </p:cNvPicPr>
          <p:nvPr/>
        </p:nvPicPr>
        <p:blipFill>
          <a:blip r:embed="rId10"/>
          <a:srcRect/>
          <a:stretch>
            <a:fillRect/>
          </a:stretch>
        </p:blipFill>
        <p:spPr bwMode="auto">
          <a:xfrm>
            <a:off x="3886200" y="3028950"/>
            <a:ext cx="1836738" cy="1836738"/>
          </a:xfrm>
          <a:prstGeom prst="rect">
            <a:avLst/>
          </a:prstGeom>
          <a:noFill/>
        </p:spPr>
      </p:pic>
      <p:pic>
        <p:nvPicPr>
          <p:cNvPr id="7171" name="Picture 3" descr="C:\Projects\cvs\Presentations\Sig_2010\Laz-v2\face-shaderx7-sss.png"/>
          <p:cNvPicPr>
            <a:picLocks noChangeAspect="1" noChangeArrowheads="1"/>
          </p:cNvPicPr>
          <p:nvPr/>
        </p:nvPicPr>
        <p:blipFill>
          <a:blip r:embed="rId11"/>
          <a:srcRect/>
          <a:stretch>
            <a:fillRect/>
          </a:stretch>
        </p:blipFill>
        <p:spPr bwMode="auto">
          <a:xfrm>
            <a:off x="6629400" y="2949687"/>
            <a:ext cx="2123552" cy="1908063"/>
          </a:xfrm>
          <a:prstGeom prst="rect">
            <a:avLst/>
          </a:prstGeom>
          <a:noFill/>
        </p:spPr>
      </p:pic>
      <p:cxnSp>
        <p:nvCxnSpPr>
          <p:cNvPr id="27" name="Straight Arrow Connector 26"/>
          <p:cNvCxnSpPr>
            <a:stCxn id="7170" idx="3"/>
          </p:cNvCxnSpPr>
          <p:nvPr/>
        </p:nvCxnSpPr>
        <p:spPr>
          <a:xfrm flipV="1">
            <a:off x="5722938" y="3943350"/>
            <a:ext cx="906462" cy="3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p:cNvCxnSpPr>
          <p:nvPr/>
        </p:nvCxnSpPr>
        <p:spPr>
          <a:xfrm>
            <a:off x="3200400" y="3943350"/>
            <a:ext cx="685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28600" y="1200150"/>
            <a:ext cx="1600200"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NVIDIA</a:t>
            </a:r>
            <a:endParaRPr lang="en-US" dirty="0"/>
          </a:p>
        </p:txBody>
      </p:sp>
      <p:sp>
        <p:nvSpPr>
          <p:cNvPr id="18" name="Rounded Rectangle 17"/>
          <p:cNvSpPr/>
          <p:nvPr/>
        </p:nvSpPr>
        <p:spPr>
          <a:xfrm>
            <a:off x="228600" y="3486150"/>
            <a:ext cx="1600200"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ShaderX7</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Focus: Characters</a:t>
            </a:r>
          </a:p>
        </p:txBody>
      </p:sp>
      <p:sp>
        <p:nvSpPr>
          <p:cNvPr id="4" name="Content Placeholder 3"/>
          <p:cNvSpPr>
            <a:spLocks noGrp="1"/>
          </p:cNvSpPr>
          <p:nvPr>
            <p:ph idx="1"/>
          </p:nvPr>
        </p:nvSpPr>
        <p:spPr/>
        <p:txBody>
          <a:bodyPr/>
          <a:lstStyle/>
          <a:p>
            <a:endParaRPr lang="en-US" dirty="0"/>
          </a:p>
        </p:txBody>
      </p:sp>
      <p:pic>
        <p:nvPicPr>
          <p:cNvPr id="2054" name="Picture 6" descr="C:\Projects\cvs\Presentations\Sig_2010\marketing\Pr\jpg\drake3.jpg"/>
          <p:cNvPicPr>
            <a:picLocks noChangeAspect="1" noChangeArrowheads="1"/>
          </p:cNvPicPr>
          <p:nvPr/>
        </p:nvPicPr>
        <p:blipFill>
          <a:blip r:embed="rId3"/>
          <a:srcRect/>
          <a:stretch>
            <a:fillRect/>
          </a:stretch>
        </p:blipFill>
        <p:spPr bwMode="auto">
          <a:xfrm>
            <a:off x="457200" y="1200150"/>
            <a:ext cx="2312320" cy="2628900"/>
          </a:xfrm>
          <a:prstGeom prst="rect">
            <a:avLst/>
          </a:prstGeom>
          <a:noFill/>
        </p:spPr>
      </p:pic>
      <p:pic>
        <p:nvPicPr>
          <p:cNvPr id="2055" name="Picture 7" descr="C:\Projects\cvs\Presentations\Sig_2010\marketing\Pr\jpg\elena.jpg"/>
          <p:cNvPicPr>
            <a:picLocks noChangeAspect="1" noChangeArrowheads="1"/>
          </p:cNvPicPr>
          <p:nvPr/>
        </p:nvPicPr>
        <p:blipFill>
          <a:blip r:embed="rId4"/>
          <a:srcRect/>
          <a:stretch>
            <a:fillRect/>
          </a:stretch>
        </p:blipFill>
        <p:spPr bwMode="auto">
          <a:xfrm>
            <a:off x="2514600" y="1657350"/>
            <a:ext cx="2355723" cy="2992438"/>
          </a:xfrm>
          <a:prstGeom prst="rect">
            <a:avLst/>
          </a:prstGeom>
          <a:noFill/>
        </p:spPr>
      </p:pic>
      <p:pic>
        <p:nvPicPr>
          <p:cNvPr id="2056" name="Picture 8" descr="C:\Projects\cvs\Presentations\Sig_2010\marketing\Pr\jpg\chloe.jpg"/>
          <p:cNvPicPr>
            <a:picLocks noChangeAspect="1" noChangeArrowheads="1"/>
          </p:cNvPicPr>
          <p:nvPr/>
        </p:nvPicPr>
        <p:blipFill>
          <a:blip r:embed="rId5"/>
          <a:srcRect/>
          <a:stretch>
            <a:fillRect/>
          </a:stretch>
        </p:blipFill>
        <p:spPr bwMode="auto">
          <a:xfrm>
            <a:off x="4343400" y="514350"/>
            <a:ext cx="2442841" cy="2703513"/>
          </a:xfrm>
          <a:prstGeom prst="rect">
            <a:avLst/>
          </a:prstGeom>
          <a:noFill/>
        </p:spPr>
      </p:pic>
      <p:pic>
        <p:nvPicPr>
          <p:cNvPr id="2058" name="Picture 10" descr="C:\Projects\cvs\Presentations\Sig_2010\marketing\Pr\jpg\laz.jpg"/>
          <p:cNvPicPr>
            <a:picLocks noChangeAspect="1" noChangeArrowheads="1"/>
          </p:cNvPicPr>
          <p:nvPr/>
        </p:nvPicPr>
        <p:blipFill>
          <a:blip r:embed="rId6"/>
          <a:srcRect/>
          <a:stretch>
            <a:fillRect/>
          </a:stretch>
        </p:blipFill>
        <p:spPr bwMode="auto">
          <a:xfrm>
            <a:off x="6400800" y="2114550"/>
            <a:ext cx="2288655" cy="279876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3) 12-Tap Approximation</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From ShaderX7 (</a:t>
            </a:r>
            <a:r>
              <a:rPr lang="en-US" dirty="0" err="1" smtClean="0">
                <a:latin typeface="Arial" charset="0"/>
                <a:ea typeface="ＭＳ Ｐゴシック" pitchFamily="-112" charset="-128"/>
                <a:cs typeface="Arial" charset="0"/>
              </a:rPr>
              <a:t>Hable</a:t>
            </a:r>
            <a:r>
              <a:rPr lang="en-US" dirty="0" smtClean="0">
                <a:latin typeface="Arial" charset="0"/>
                <a:ea typeface="ＭＳ Ｐゴシック" pitchFamily="-112" charset="-128"/>
                <a:cs typeface="Arial" charset="0"/>
              </a:rPr>
              <a:t>, </a:t>
            </a:r>
            <a:r>
              <a:rPr lang="en-US" dirty="0" err="1" smtClean="0">
                <a:latin typeface="Arial" charset="0"/>
                <a:ea typeface="ＭＳ Ｐゴシック" pitchFamily="-112" charset="-128"/>
                <a:cs typeface="Arial" charset="0"/>
              </a:rPr>
              <a:t>Borshukov</a:t>
            </a:r>
            <a:r>
              <a:rPr lang="en-US" dirty="0" smtClean="0">
                <a:latin typeface="Arial" charset="0"/>
                <a:ea typeface="ＭＳ Ｐゴシック" pitchFamily="-112" charset="-128"/>
                <a:cs typeface="Arial" charset="0"/>
              </a:rPr>
              <a:t>, and </a:t>
            </a:r>
            <a:r>
              <a:rPr lang="en-US" dirty="0" err="1" smtClean="0">
                <a:latin typeface="Arial" charset="0"/>
                <a:ea typeface="ＭＳ Ｐゴシック" pitchFamily="-112" charset="-128"/>
                <a:cs typeface="Arial" charset="0"/>
              </a:rPr>
              <a:t>Hejl</a:t>
            </a:r>
            <a:r>
              <a:rPr lang="en-US" dirty="0" smtClean="0">
                <a:latin typeface="Arial" charset="0"/>
                <a:ea typeface="ＭＳ Ｐゴシック" pitchFamily="-112" charset="-128"/>
                <a:cs typeface="Arial" charset="0"/>
              </a:rPr>
              <a:t>)</a:t>
            </a:r>
          </a:p>
          <a:p>
            <a:r>
              <a:rPr lang="en-US" dirty="0" smtClean="0">
                <a:latin typeface="Arial" charset="0"/>
                <a:ea typeface="ＭＳ Ｐゴシック" pitchFamily="-112" charset="-128"/>
                <a:cs typeface="Arial" charset="0"/>
              </a:rPr>
              <a:t>Do a single 12-tap blur</a:t>
            </a:r>
          </a:p>
          <a:p>
            <a:endParaRPr lang="en-US" dirty="0" smtClean="0">
              <a:latin typeface="Arial" charset="0"/>
              <a:ea typeface="ＭＳ Ｐゴシック" pitchFamily="-112" charset="-128"/>
              <a:cs typeface="Arial" charset="0"/>
            </a:endParaRPr>
          </a:p>
        </p:txBody>
      </p:sp>
      <p:sp>
        <p:nvSpPr>
          <p:cNvPr id="4" name="Text Box 3"/>
          <p:cNvSpPr txBox="1">
            <a:spLocks noChangeArrowheads="1"/>
          </p:cNvSpPr>
          <p:nvPr/>
        </p:nvSpPr>
        <p:spPr bwMode="auto">
          <a:xfrm>
            <a:off x="1201615" y="2180492"/>
            <a:ext cx="3657600" cy="3395175"/>
          </a:xfrm>
          <a:prstGeom prst="rect">
            <a:avLst/>
          </a:prstGeom>
          <a:noFill/>
          <a:ln w="9525">
            <a:noFill/>
            <a:round/>
            <a:headEnd/>
            <a:tailEnd/>
          </a:ln>
          <a:effectLst/>
        </p:spPr>
        <p:txBody>
          <a:bodyPr lIns="90000" tIns="45000" rIns="90000" bIns="45000"/>
          <a:lstStyle/>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float3 </a:t>
            </a:r>
            <a:r>
              <a:rPr lang="en-GB" sz="1200" dirty="0" err="1">
                <a:latin typeface="Times New Roman" pitchFamily="16" charset="0"/>
              </a:rPr>
              <a:t>blurJitteredWeights</a:t>
            </a:r>
            <a:r>
              <a:rPr lang="en-GB" sz="1200" dirty="0">
                <a:latin typeface="Times New Roman" pitchFamily="16" charset="0"/>
              </a:rPr>
              <a:t>[13]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0.220441, 0.437000, 0.635000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0.076356, 0.064487, 0.039097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0.116515, 0.103222, 0.064912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0.064844, 0.086388, 0.062272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0.131798, 0.151695, 0.103676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0.025690, 0.042728, 0.033003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0.048593, 0.064740, 0.046131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0.048092, 0.003042, 0.000400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0.048845, 0.005406, 0.001222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0.051322, 0.006034, 0.001420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0.061428, 0.009152, 0.002511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0.030936, 0.002868, 0.000652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 0.073580, 0.023239, 0.009703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a:latin typeface="Times New Roman" pitchFamily="16" charset="0"/>
              </a:rPr>
              <a:t>}; </a:t>
            </a:r>
          </a:p>
        </p:txBody>
      </p:sp>
      <p:sp>
        <p:nvSpPr>
          <p:cNvPr id="5" name="Text Box 4"/>
          <p:cNvSpPr txBox="1">
            <a:spLocks noChangeArrowheads="1"/>
          </p:cNvSpPr>
          <p:nvPr/>
        </p:nvSpPr>
        <p:spPr bwMode="auto">
          <a:xfrm>
            <a:off x="5257800" y="2196977"/>
            <a:ext cx="3429000" cy="2946523"/>
          </a:xfrm>
          <a:prstGeom prst="rect">
            <a:avLst/>
          </a:prstGeom>
          <a:noFill/>
          <a:ln w="9525">
            <a:noFill/>
            <a:round/>
            <a:headEnd/>
            <a:tailEnd/>
          </a:ln>
          <a:effectLst/>
        </p:spPr>
        <p:txBody>
          <a:bodyPr lIns="90000" tIns="45000" rIns="90000" bIns="45000"/>
          <a:lstStyle/>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float2 </a:t>
            </a:r>
            <a:r>
              <a:rPr lang="en-GB" sz="1200" dirty="0" err="1">
                <a:latin typeface="Times New Roman" pitchFamily="16" charset="0"/>
              </a:rPr>
              <a:t>blurJitteredSamples</a:t>
            </a:r>
            <a:r>
              <a:rPr lang="en-GB" sz="1200" dirty="0">
                <a:latin typeface="Times New Roman" pitchFamily="16" charset="0"/>
              </a:rPr>
              <a:t>[13]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0.000000, 0.000000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1.633992, 0.036795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0.177801, 1.717593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-0.194906, 0.091094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-0.239737, -0.220217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-0.003530, -0.118219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1.320107, -0.181542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5.970690, 0.253378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-1.089250, 4.958349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-4.015465, 4.156699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-4.063099, -4.110150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-0.638605, -6.297663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 2.542348, -3.245901 }, </a:t>
            </a:r>
          </a:p>
          <a:p>
            <a:pPr eaLnBrk="1">
              <a:lnSpc>
                <a:spcPct val="95000"/>
              </a:lnSpc>
              <a:buClr>
                <a:srgbClr val="FFFFFF"/>
              </a:buClr>
              <a:buSzPct val="45000"/>
              <a:buFont typeface="Wingdings" charset="2"/>
              <a:buNone/>
              <a:tabLst>
                <a:tab pos="723900" algn="l"/>
                <a:tab pos="1447800" algn="l"/>
                <a:tab pos="2171700" algn="l"/>
                <a:tab pos="2895600" algn="l"/>
              </a:tabLst>
            </a:pPr>
            <a:r>
              <a:rPr lang="en-GB" sz="1200" dirty="0">
                <a:latin typeface="Times New Roman" pitchFamily="16" charset="0"/>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cs typeface="Arial" charset="0"/>
              </a:rPr>
              <a:t>3) 12-Tap Approximation</a:t>
            </a:r>
            <a:endParaRPr lang="en-US" dirty="0"/>
          </a:p>
        </p:txBody>
      </p:sp>
      <p:sp>
        <p:nvSpPr>
          <p:cNvPr id="3" name="Content Placeholder 2"/>
          <p:cNvSpPr>
            <a:spLocks noGrp="1"/>
          </p:cNvSpPr>
          <p:nvPr>
            <p:ph idx="1"/>
          </p:nvPr>
        </p:nvSpPr>
        <p:spPr/>
        <p:txBody>
          <a:bodyPr/>
          <a:lstStyle/>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float3 </a:t>
            </a:r>
            <a:r>
              <a:rPr lang="en-GB" sz="1200" dirty="0" err="1" smtClean="0">
                <a:latin typeface="Times New Roman" pitchFamily="16" charset="0"/>
              </a:rPr>
              <a:t>blurJitteredWeights</a:t>
            </a:r>
            <a:r>
              <a:rPr lang="en-GB" sz="1200" dirty="0" smtClean="0">
                <a:latin typeface="Times New Roman" pitchFamily="16" charset="0"/>
              </a:rPr>
              <a:t>[13]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0.220441, 0.437000, 0.635000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0.076356, 0.064487, 0.039097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0.116515, 0.103222, 0.064912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0.064844, 0.086388, 0.062272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0.131798, 0.151695, 0.103676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0.025690, 0.042728, 0.033003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0.048593, 0.064740, 0.046131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0.048092, 0.003042, 0.000400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0.048845, 0.005406, 0.001222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0.051322, 0.006034, 0.001420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0.061428, 0.009152, 0.002511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0.030936, 0.002868, 0.000652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0.073580, 0.023239, 0.009703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a:t>
            </a:r>
            <a:endParaRPr lang="en-US" sz="1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cs typeface="Arial" charset="0"/>
              </a:rPr>
              <a:t>3) 12-Tap Approximation</a:t>
            </a:r>
            <a:endParaRPr lang="en-US" dirty="0"/>
          </a:p>
        </p:txBody>
      </p:sp>
      <p:sp>
        <p:nvSpPr>
          <p:cNvPr id="3" name="Content Placeholder 2"/>
          <p:cNvSpPr>
            <a:spLocks noGrp="1"/>
          </p:cNvSpPr>
          <p:nvPr>
            <p:ph idx="1"/>
          </p:nvPr>
        </p:nvSpPr>
        <p:spPr/>
        <p:txBody>
          <a:bodyPr/>
          <a:lstStyle/>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float3 </a:t>
            </a:r>
            <a:r>
              <a:rPr lang="en-GB" sz="1200" dirty="0" err="1" smtClean="0">
                <a:latin typeface="Times New Roman" pitchFamily="16" charset="0"/>
              </a:rPr>
              <a:t>blurJitteredWeights</a:t>
            </a:r>
            <a:r>
              <a:rPr lang="en-GB" sz="1200" dirty="0" smtClean="0">
                <a:latin typeface="Times New Roman" pitchFamily="16" charset="0"/>
              </a:rPr>
              <a:t>[13]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0.220441, 0.437000, 0.635000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a:t>
            </a:r>
            <a:r>
              <a:rPr lang="en-GB" sz="1200" dirty="0" smtClean="0">
                <a:solidFill>
                  <a:schemeClr val="bg1">
                    <a:lumMod val="75000"/>
                  </a:schemeClr>
                </a:solidFill>
                <a:latin typeface="Times New Roman" pitchFamily="16" charset="0"/>
              </a:rPr>
              <a:t>{ 0.076356, 0.064487, 0.039097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0.116515, 0.103222, 0.064912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0.064844, 0.086388, 0.062272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0.131798, 0.151695, 0.103676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0.025690, 0.042728, 0.033003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0.048593, 0.064740, 0.046131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0.048092, 0.003042, 0.000400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0.048845, 0.005406, 0.001222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0.051322, 0.006034, 0.001420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0.061428, 0.009152, 0.002511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0.030936, 0.002868, 0.000652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0.073580, 0.023239, 0.009703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a:t>
            </a:r>
            <a:endParaRPr lang="en-US" sz="1200" dirty="0"/>
          </a:p>
        </p:txBody>
      </p:sp>
      <p:pic>
        <p:nvPicPr>
          <p:cNvPr id="8194" name="Picture 2" descr="C:\Projects\cvs\Presentations\Sig_2010\Laz-v2\face-direct.png"/>
          <p:cNvPicPr>
            <a:picLocks noChangeAspect="1" noChangeArrowheads="1"/>
          </p:cNvPicPr>
          <p:nvPr/>
        </p:nvPicPr>
        <p:blipFill>
          <a:blip r:embed="rId3"/>
          <a:srcRect/>
          <a:stretch>
            <a:fillRect/>
          </a:stretch>
        </p:blipFill>
        <p:spPr bwMode="auto">
          <a:xfrm>
            <a:off x="4572000" y="1657349"/>
            <a:ext cx="3429000" cy="308103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cs typeface="Arial" charset="0"/>
              </a:rPr>
              <a:t>3) 12-Tap Approximation</a:t>
            </a:r>
            <a:endParaRPr lang="en-US" dirty="0"/>
          </a:p>
        </p:txBody>
      </p:sp>
      <p:sp>
        <p:nvSpPr>
          <p:cNvPr id="3" name="Content Placeholder 2"/>
          <p:cNvSpPr>
            <a:spLocks noGrp="1"/>
          </p:cNvSpPr>
          <p:nvPr>
            <p:ph idx="1"/>
          </p:nvPr>
        </p:nvSpPr>
        <p:spPr/>
        <p:txBody>
          <a:bodyPr/>
          <a:lstStyle/>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float3 </a:t>
            </a:r>
            <a:r>
              <a:rPr lang="en-GB" sz="1200" dirty="0" err="1" smtClean="0">
                <a:latin typeface="Times New Roman" pitchFamily="16" charset="0"/>
              </a:rPr>
              <a:t>blurJitteredWeights</a:t>
            </a:r>
            <a:r>
              <a:rPr lang="en-GB" sz="1200" dirty="0" smtClean="0">
                <a:latin typeface="Times New Roman" pitchFamily="16" charset="0"/>
              </a:rPr>
              <a:t>[13]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solidFill>
                  <a:schemeClr val="bg1">
                    <a:lumMod val="75000"/>
                  </a:schemeClr>
                </a:solidFill>
                <a:latin typeface="Times New Roman" pitchFamily="16" charset="0"/>
              </a:rPr>
              <a:t>            { 0.220441, 0.437000, 0.635000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0.076356, 0.064487, 0.039097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0.116515, 0.103222, 0.064912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0.064844, 0.086388, 0.062272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0.131798, 0.151695, 0.103676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0.025690, 0.042728, 0.033003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0.048593, 0.064740, 0.046131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0.048092, 0.003042, 0.000400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0.048845, 0.005406, 0.001222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0.051322, 0.006034, 0.001420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0.061428, 0.009152, 0.002511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0.030936, 0.002868, 0.000652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            { 0.073580, 0.023239, 0.009703 }, </a:t>
            </a:r>
          </a:p>
          <a:p>
            <a:pPr eaLnBrk="1">
              <a:lnSpc>
                <a:spcPct val="95000"/>
              </a:lnSpc>
              <a:buClr>
                <a:srgbClr val="FFFFFF"/>
              </a:buClr>
              <a:buSzPct val="45000"/>
              <a:buFont typeface="Wingdings" charset="2"/>
              <a:buNone/>
              <a:tabLst>
                <a:tab pos="723900" algn="l"/>
                <a:tab pos="1447800" algn="l"/>
                <a:tab pos="2171700" algn="l"/>
                <a:tab pos="2895600" algn="l"/>
                <a:tab pos="3619500" algn="l"/>
              </a:tabLst>
            </a:pPr>
            <a:r>
              <a:rPr lang="en-GB" sz="1200" dirty="0" smtClean="0">
                <a:latin typeface="Times New Roman" pitchFamily="16" charset="0"/>
              </a:rPr>
              <a:t>}</a:t>
            </a:r>
            <a:endParaRPr lang="en-US" sz="1200" dirty="0"/>
          </a:p>
        </p:txBody>
      </p:sp>
      <p:pic>
        <p:nvPicPr>
          <p:cNvPr id="9218" name="Picture 2" descr="C:\Projects\cvs\Presentations\Sig_2010\Laz-v2\face-shaderx7-sss.png"/>
          <p:cNvPicPr>
            <a:picLocks noChangeAspect="1" noChangeArrowheads="1"/>
          </p:cNvPicPr>
          <p:nvPr/>
        </p:nvPicPr>
        <p:blipFill>
          <a:blip r:embed="rId3"/>
          <a:srcRect/>
          <a:stretch>
            <a:fillRect/>
          </a:stretch>
        </p:blipFill>
        <p:spPr bwMode="auto">
          <a:xfrm>
            <a:off x="4572000" y="1657351"/>
            <a:ext cx="3428999" cy="308103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12-Tap Approach</a:t>
            </a:r>
            <a:endParaRPr lang="en-US" dirty="0"/>
          </a:p>
        </p:txBody>
      </p:sp>
      <p:sp>
        <p:nvSpPr>
          <p:cNvPr id="3" name="Content Placeholder 2"/>
          <p:cNvSpPr>
            <a:spLocks noGrp="1"/>
          </p:cNvSpPr>
          <p:nvPr>
            <p:ph idx="1"/>
          </p:nvPr>
        </p:nvSpPr>
        <p:spPr/>
        <p:txBody>
          <a:bodyPr/>
          <a:lstStyle/>
          <a:p>
            <a:r>
              <a:rPr lang="en-US" dirty="0" smtClean="0"/>
              <a:t>A: </a:t>
            </a:r>
            <a:r>
              <a:rPr lang="en-US" i="1" dirty="0" smtClean="0"/>
              <a:t>Separate</a:t>
            </a:r>
            <a:r>
              <a:rPr lang="en-US" dirty="0" smtClean="0"/>
              <a:t> Blur</a:t>
            </a:r>
            <a:endParaRPr lang="en-US" dirty="0"/>
          </a:p>
        </p:txBody>
      </p:sp>
      <p:pic>
        <p:nvPicPr>
          <p:cNvPr id="11266" name="Picture 2" descr="C:\Projects\cvs\Presentations\Sig_2010\Laz-v2\lightmap-orig.png"/>
          <p:cNvPicPr>
            <a:picLocks noChangeAspect="1" noChangeArrowheads="1"/>
          </p:cNvPicPr>
          <p:nvPr/>
        </p:nvPicPr>
        <p:blipFill>
          <a:blip r:embed="rId3"/>
          <a:srcRect/>
          <a:stretch>
            <a:fillRect/>
          </a:stretch>
        </p:blipFill>
        <p:spPr bwMode="auto">
          <a:xfrm>
            <a:off x="457200" y="1885950"/>
            <a:ext cx="2057400" cy="2057400"/>
          </a:xfrm>
          <a:prstGeom prst="rect">
            <a:avLst/>
          </a:prstGeom>
          <a:noFill/>
        </p:spPr>
      </p:pic>
      <p:pic>
        <p:nvPicPr>
          <p:cNvPr id="11267" name="Picture 3" descr="C:\Projects\cvs\Presentations\Sig_2010\Laz-v2\lightmap-combined.png"/>
          <p:cNvPicPr>
            <a:picLocks noChangeAspect="1" noChangeArrowheads="1"/>
          </p:cNvPicPr>
          <p:nvPr/>
        </p:nvPicPr>
        <p:blipFill>
          <a:blip r:embed="rId4"/>
          <a:srcRect/>
          <a:stretch>
            <a:fillRect/>
          </a:stretch>
        </p:blipFill>
        <p:spPr bwMode="auto">
          <a:xfrm>
            <a:off x="2971800" y="1885950"/>
            <a:ext cx="2057399" cy="2057399"/>
          </a:xfrm>
          <a:prstGeom prst="rect">
            <a:avLst/>
          </a:prstGeom>
          <a:noFill/>
        </p:spPr>
      </p:pic>
      <p:pic>
        <p:nvPicPr>
          <p:cNvPr id="11268" name="Picture 4" descr="C:\Projects\cvs\Presentations\Sig_2010\Laz-v2\face-shaderx7-final.png"/>
          <p:cNvPicPr>
            <a:picLocks noChangeAspect="1" noChangeArrowheads="1"/>
          </p:cNvPicPr>
          <p:nvPr/>
        </p:nvPicPr>
        <p:blipFill>
          <a:blip r:embed="rId5"/>
          <a:srcRect/>
          <a:stretch>
            <a:fillRect/>
          </a:stretch>
        </p:blipFill>
        <p:spPr bwMode="auto">
          <a:xfrm>
            <a:off x="5486400" y="1428750"/>
            <a:ext cx="3307425" cy="2971800"/>
          </a:xfrm>
          <a:prstGeom prst="rect">
            <a:avLst/>
          </a:prstGeom>
          <a:noFill/>
        </p:spPr>
      </p:pic>
      <p:cxnSp>
        <p:nvCxnSpPr>
          <p:cNvPr id="8" name="Straight Arrow Connector 7"/>
          <p:cNvCxnSpPr/>
          <p:nvPr/>
        </p:nvCxnSpPr>
        <p:spPr>
          <a:xfrm>
            <a:off x="5029200" y="3028950"/>
            <a:ext cx="45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514600" y="3028950"/>
            <a:ext cx="45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12-Tap Approach</a:t>
            </a:r>
            <a:endParaRPr lang="en-US" dirty="0"/>
          </a:p>
        </p:txBody>
      </p:sp>
      <p:sp>
        <p:nvSpPr>
          <p:cNvPr id="3" name="Content Placeholder 2"/>
          <p:cNvSpPr>
            <a:spLocks noGrp="1"/>
          </p:cNvSpPr>
          <p:nvPr>
            <p:ph idx="1"/>
          </p:nvPr>
        </p:nvSpPr>
        <p:spPr/>
        <p:txBody>
          <a:bodyPr/>
          <a:lstStyle/>
          <a:p>
            <a:r>
              <a:rPr lang="en-US" dirty="0" smtClean="0"/>
              <a:t>B: </a:t>
            </a:r>
            <a:r>
              <a:rPr lang="en-US" i="1" dirty="0" smtClean="0"/>
              <a:t>Combined</a:t>
            </a:r>
            <a:r>
              <a:rPr lang="en-US" dirty="0" smtClean="0"/>
              <a:t> Blur</a:t>
            </a:r>
            <a:endParaRPr lang="en-US" dirty="0"/>
          </a:p>
        </p:txBody>
      </p:sp>
      <p:pic>
        <p:nvPicPr>
          <p:cNvPr id="12290" name="Picture 2" descr="C:\Projects\cvs\Presentations\Sig_2010\Laz-v2\lightmap-orig.png"/>
          <p:cNvPicPr>
            <a:picLocks noChangeAspect="1" noChangeArrowheads="1"/>
          </p:cNvPicPr>
          <p:nvPr/>
        </p:nvPicPr>
        <p:blipFill>
          <a:blip r:embed="rId3"/>
          <a:srcRect/>
          <a:stretch>
            <a:fillRect/>
          </a:stretch>
        </p:blipFill>
        <p:spPr bwMode="auto">
          <a:xfrm>
            <a:off x="1371600" y="1885950"/>
            <a:ext cx="2471738" cy="2471737"/>
          </a:xfrm>
          <a:prstGeom prst="rect">
            <a:avLst/>
          </a:prstGeom>
          <a:noFill/>
        </p:spPr>
      </p:pic>
      <p:pic>
        <p:nvPicPr>
          <p:cNvPr id="12291" name="Picture 3" descr="C:\Projects\cvs\Presentations\Sig_2010\Laz-v2\face-shaderx7-final.png"/>
          <p:cNvPicPr>
            <a:picLocks noChangeAspect="1" noChangeArrowheads="1"/>
          </p:cNvPicPr>
          <p:nvPr/>
        </p:nvPicPr>
        <p:blipFill>
          <a:blip r:embed="rId4"/>
          <a:srcRect/>
          <a:stretch>
            <a:fillRect/>
          </a:stretch>
        </p:blipFill>
        <p:spPr bwMode="auto">
          <a:xfrm>
            <a:off x="4800600" y="1428750"/>
            <a:ext cx="3730624" cy="3352055"/>
          </a:xfrm>
          <a:prstGeom prst="rect">
            <a:avLst/>
          </a:prstGeom>
          <a:noFill/>
        </p:spPr>
      </p:pic>
      <p:cxnSp>
        <p:nvCxnSpPr>
          <p:cNvPr id="7" name="Straight Arrow Connector 6"/>
          <p:cNvCxnSpPr>
            <a:stCxn id="12290" idx="3"/>
            <a:endCxn id="12291" idx="1"/>
          </p:cNvCxnSpPr>
          <p:nvPr/>
        </p:nvCxnSpPr>
        <p:spPr>
          <a:xfrm flipV="1">
            <a:off x="3843338" y="3104778"/>
            <a:ext cx="957262" cy="17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3) 12-Tap Approximation</a:t>
            </a:r>
          </a:p>
        </p:txBody>
      </p:sp>
      <p:sp>
        <p:nvSpPr>
          <p:cNvPr id="4099" name="Content Placeholder 2"/>
          <p:cNvSpPr>
            <a:spLocks noGrp="1"/>
          </p:cNvSpPr>
          <p:nvPr>
            <p:ph idx="1"/>
          </p:nvPr>
        </p:nvSpPr>
        <p:spPr/>
        <p:txBody>
          <a:bodyPr/>
          <a:lstStyle/>
          <a:p>
            <a:pPr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i="1" dirty="0" smtClean="0"/>
              <a:t>Separate</a:t>
            </a:r>
            <a:r>
              <a:rPr lang="en-GB" dirty="0" smtClean="0"/>
              <a:t> Blur</a:t>
            </a:r>
          </a:p>
          <a:p>
            <a:pPr lvl="1"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Render to </a:t>
            </a:r>
            <a:r>
              <a:rPr lang="en-GB" dirty="0" err="1" smtClean="0"/>
              <a:t>Lightmap</a:t>
            </a:r>
            <a:endParaRPr lang="en-GB" dirty="0" smtClean="0"/>
          </a:p>
          <a:p>
            <a:pPr lvl="1"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Blur </a:t>
            </a:r>
            <a:r>
              <a:rPr lang="en-GB" dirty="0" err="1" smtClean="0"/>
              <a:t>Lightmap</a:t>
            </a:r>
            <a:r>
              <a:rPr lang="en-GB" dirty="0" smtClean="0"/>
              <a:t> with 12 taps</a:t>
            </a:r>
          </a:p>
          <a:p>
            <a:pPr lvl="1"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Render Final Scene</a:t>
            </a:r>
          </a:p>
          <a:p>
            <a:pPr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i="1" dirty="0" smtClean="0"/>
              <a:t>Combined</a:t>
            </a:r>
            <a:r>
              <a:rPr lang="en-GB" dirty="0" smtClean="0"/>
              <a:t> Blur</a:t>
            </a:r>
          </a:p>
          <a:p>
            <a:pPr lvl="1"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Render to </a:t>
            </a:r>
            <a:r>
              <a:rPr lang="en-GB" dirty="0" err="1" smtClean="0"/>
              <a:t>Lightmap</a:t>
            </a:r>
            <a:endParaRPr lang="en-GB" dirty="0" smtClean="0"/>
          </a:p>
          <a:p>
            <a:pPr lvl="1"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Render Final Scene, with 12 taps from </a:t>
            </a:r>
            <a:r>
              <a:rPr lang="en-GB" dirty="0" err="1" smtClean="0"/>
              <a:t>lightmap</a:t>
            </a:r>
            <a:endParaRPr lang="en-GB" dirty="0" smtClean="0"/>
          </a:p>
          <a:p>
            <a:pPr eaLnBrk="1" hangingPunct="1">
              <a:lnSpc>
                <a:spcPct val="81000"/>
              </a:lnSpc>
              <a:spcBef>
                <a:spcPts val="600"/>
              </a:spcBef>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Both are fine</a:t>
            </a:r>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12-Tap Separate</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5" name="Picture 3"/>
          <p:cNvPicPr>
            <a:picLocks noChangeAspect="1" noChangeArrowheads="1"/>
          </p:cNvPicPr>
          <p:nvPr/>
        </p:nvPicPr>
        <p:blipFill>
          <a:blip r:embed="rId3"/>
          <a:srcRect/>
          <a:stretch>
            <a:fillRect/>
          </a:stretch>
        </p:blipFill>
        <p:spPr bwMode="auto">
          <a:xfrm>
            <a:off x="2057400" y="971550"/>
            <a:ext cx="5029200" cy="3798436"/>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12-Tap Combined</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4" name="Picture 3"/>
          <p:cNvPicPr>
            <a:picLocks noChangeAspect="1" noChangeArrowheads="1"/>
          </p:cNvPicPr>
          <p:nvPr/>
        </p:nvPicPr>
        <p:blipFill>
          <a:blip r:embed="rId3"/>
          <a:srcRect/>
          <a:stretch>
            <a:fillRect/>
          </a:stretch>
        </p:blipFill>
        <p:spPr bwMode="auto">
          <a:xfrm>
            <a:off x="2057400" y="971549"/>
            <a:ext cx="5029200" cy="379876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4) Bent </a:t>
            </a:r>
            <a:r>
              <a:rPr lang="en-US" dirty="0" err="1" smtClean="0">
                <a:latin typeface="Arial" charset="0"/>
                <a:cs typeface="Arial" charset="0"/>
              </a:rPr>
              <a:t>Normals</a:t>
            </a:r>
            <a:r>
              <a:rPr lang="en-US" dirty="0" smtClean="0">
                <a:latin typeface="Arial" charset="0"/>
                <a:cs typeface="Arial" charset="0"/>
              </a:rPr>
              <a:t> (?)</a:t>
            </a:r>
          </a:p>
        </p:txBody>
      </p:sp>
      <p:pic>
        <p:nvPicPr>
          <p:cNvPr id="5" name="Picture 2"/>
          <p:cNvPicPr>
            <a:picLocks noChangeAspect="1" noChangeArrowheads="1"/>
          </p:cNvPicPr>
          <p:nvPr/>
        </p:nvPicPr>
        <p:blipFill>
          <a:blip r:embed="rId3"/>
          <a:srcRect/>
          <a:stretch>
            <a:fillRect/>
          </a:stretch>
        </p:blipFill>
        <p:spPr bwMode="auto">
          <a:xfrm>
            <a:off x="1371600" y="2800350"/>
            <a:ext cx="6172200" cy="2743200"/>
          </a:xfrm>
          <a:prstGeom prst="rect">
            <a:avLst/>
          </a:prstGeom>
          <a:noFill/>
          <a:ln w="9525">
            <a:noFill/>
            <a:miter lim="800000"/>
            <a:headEnd/>
            <a:tailEnd/>
          </a:ln>
        </p:spPr>
      </p:pic>
      <p:sp>
        <p:nvSpPr>
          <p:cNvPr id="6" name="Content Placeholder 3"/>
          <p:cNvSpPr txBox="1">
            <a:spLocks/>
          </p:cNvSpPr>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Arial" pitchFamily="34" charset="0"/>
              </a:rPr>
              <a:t>Pretend R/G/B come from different </a:t>
            </a:r>
            <a:r>
              <a:rPr kumimoji="0" lang="en-US" sz="2800" b="0" i="0" u="none" strike="noStrike" kern="1200" cap="none" spc="0" normalizeH="0" baseline="0" noProof="0" dirty="0" err="1" smtClean="0">
                <a:ln>
                  <a:noFill/>
                </a:ln>
                <a:solidFill>
                  <a:schemeClr val="tx1"/>
                </a:solidFill>
                <a:effectLst/>
                <a:uLnTx/>
                <a:uFillTx/>
                <a:latin typeface="Arial" pitchFamily="34" charset="0"/>
                <a:ea typeface="ＭＳ Ｐゴシック" charset="-128"/>
                <a:cs typeface="Arial" pitchFamily="34" charset="0"/>
              </a:rPr>
              <a:t>Normals</a:t>
            </a:r>
            <a:endParaRPr kumimoji="0" lang="en-US" sz="28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Arial" pitchFamily="34" charset="0"/>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lang="en-US" sz="2800" dirty="0" smtClean="0">
                <a:latin typeface="Arial" pitchFamily="34" charset="0"/>
                <a:ea typeface="ＭＳ Ｐゴシック" charset="-128"/>
                <a:cs typeface="Arial" pitchFamily="34" charset="0"/>
              </a:rPr>
              <a:t>R closer to Geometry, GB closer to Normal Map</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noProof="0" dirty="0" smtClean="0">
                <a:ln>
                  <a:noFill/>
                </a:ln>
                <a:solidFill>
                  <a:schemeClr val="tx1"/>
                </a:solidFill>
                <a:effectLst/>
                <a:uLnTx/>
                <a:uFillTx/>
                <a:latin typeface="Arial" pitchFamily="34" charset="0"/>
                <a:ea typeface="ＭＳ Ｐゴシック" charset="-128"/>
                <a:cs typeface="Arial" pitchFamily="34" charset="0"/>
              </a:rPr>
              <a:t>Diffuse Calculation 3 Times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Drake</a:t>
            </a:r>
          </a:p>
        </p:txBody>
      </p:sp>
      <p:sp>
        <p:nvSpPr>
          <p:cNvPr id="5" name="Content Placeholder 4"/>
          <p:cNvSpPr>
            <a:spLocks noGrp="1"/>
          </p:cNvSpPr>
          <p:nvPr>
            <p:ph idx="1"/>
          </p:nvPr>
        </p:nvSpPr>
        <p:spPr/>
        <p:txBody>
          <a:bodyPr/>
          <a:lstStyle/>
          <a:p>
            <a:endParaRPr lang="en-US"/>
          </a:p>
        </p:txBody>
      </p:sp>
      <p:pic>
        <p:nvPicPr>
          <p:cNvPr id="11267" name="Picture 3" descr="C:\Projects\cvs\Presentations\Sig_2010\marketing\Pr\jpg\drake3.jpg"/>
          <p:cNvPicPr>
            <a:picLocks noChangeAspect="1" noChangeArrowheads="1"/>
          </p:cNvPicPr>
          <p:nvPr/>
        </p:nvPicPr>
        <p:blipFill>
          <a:blip r:embed="rId3"/>
          <a:srcRect/>
          <a:stretch>
            <a:fillRect/>
          </a:stretch>
        </p:blipFill>
        <p:spPr bwMode="auto">
          <a:xfrm>
            <a:off x="2743200" y="742950"/>
            <a:ext cx="3657600" cy="415836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4) Bent </a:t>
            </a:r>
            <a:r>
              <a:rPr lang="en-US" dirty="0" err="1" smtClean="0">
                <a:latin typeface="Arial" charset="0"/>
                <a:cs typeface="Arial" charset="0"/>
              </a:rPr>
              <a:t>Normals</a:t>
            </a:r>
            <a:endParaRPr lang="en-US" dirty="0" smtClean="0">
              <a:latin typeface="Arial" charset="0"/>
              <a:cs typeface="Arial" charset="0"/>
            </a:endParaRPr>
          </a:p>
        </p:txBody>
      </p:sp>
      <p:pic>
        <p:nvPicPr>
          <p:cNvPr id="4" name="Picture 3"/>
          <p:cNvPicPr>
            <a:picLocks noChangeAspect="1" noChangeArrowheads="1"/>
          </p:cNvPicPr>
          <p:nvPr/>
        </p:nvPicPr>
        <p:blipFill>
          <a:blip r:embed="rId3"/>
          <a:srcRect/>
          <a:stretch>
            <a:fillRect/>
          </a:stretch>
        </p:blipFill>
        <p:spPr bwMode="auto">
          <a:xfrm>
            <a:off x="2057400" y="971549"/>
            <a:ext cx="5029200" cy="3798667"/>
          </a:xfrm>
          <a:prstGeom prst="rect">
            <a:avLst/>
          </a:prstGeom>
          <a:noFill/>
          <a:ln w="9525">
            <a:noFill/>
            <a:round/>
            <a:headEnd/>
            <a:tailEnd/>
          </a:ln>
          <a:effectLst/>
        </p:spPr>
      </p:pic>
      <p:sp>
        <p:nvSpPr>
          <p:cNvPr id="5" name="Content Placeholder 4"/>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4) Bent </a:t>
            </a:r>
            <a:r>
              <a:rPr lang="en-US" dirty="0" err="1" smtClean="0">
                <a:latin typeface="Arial" charset="0"/>
                <a:cs typeface="Arial" charset="0"/>
              </a:rPr>
              <a:t>Normals</a:t>
            </a:r>
            <a:endParaRPr lang="en-US" dirty="0" smtClean="0">
              <a:latin typeface="Arial" charset="0"/>
              <a:cs typeface="Arial" charset="0"/>
            </a:endParaRP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4" name="Picture 3"/>
          <p:cNvPicPr>
            <a:picLocks noChangeAspect="1" noChangeArrowheads="1"/>
          </p:cNvPicPr>
          <p:nvPr/>
        </p:nvPicPr>
        <p:blipFill>
          <a:blip r:embed="rId3"/>
          <a:srcRect/>
          <a:stretch>
            <a:fillRect/>
          </a:stretch>
        </p:blipFill>
        <p:spPr bwMode="auto">
          <a:xfrm>
            <a:off x="2057400" y="971550"/>
            <a:ext cx="5029200" cy="379851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Why so blue?</a:t>
            </a:r>
          </a:p>
        </p:txBody>
      </p:sp>
      <p:sp>
        <p:nvSpPr>
          <p:cNvPr id="4" name="Content Placeholder 3"/>
          <p:cNvSpPr txBox="1">
            <a:spLocks/>
          </p:cNvSpPr>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Arial" pitchFamily="34" charset="0"/>
              </a:rPr>
              <a:t>Dot Products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Arial" pitchFamily="34" charset="0"/>
              </a:rPr>
              <a:t>At extreme</a:t>
            </a:r>
            <a:r>
              <a:rPr kumimoji="0" lang="en-US" sz="2800" b="0" i="0" u="none" strike="noStrike" kern="1200" cap="none" spc="0" normalizeH="0" noProof="0" dirty="0" smtClean="0">
                <a:ln>
                  <a:noFill/>
                </a:ln>
                <a:solidFill>
                  <a:schemeClr val="tx1"/>
                </a:solidFill>
                <a:effectLst/>
                <a:uLnTx/>
                <a:uFillTx/>
                <a:latin typeface="Arial" pitchFamily="34" charset="0"/>
                <a:ea typeface="ＭＳ Ｐゴシック" charset="-128"/>
                <a:cs typeface="Arial" pitchFamily="34" charset="0"/>
              </a:rPr>
              <a:t> angles, you can have cases where </a:t>
            </a:r>
            <a:r>
              <a:rPr kumimoji="0" lang="en-US" sz="2800" b="0" i="0" u="none" strike="noStrike" kern="1200" cap="none" spc="0" normalizeH="0" noProof="0" dirty="0" err="1" smtClean="0">
                <a:ln>
                  <a:noFill/>
                </a:ln>
                <a:solidFill>
                  <a:schemeClr val="tx1"/>
                </a:solidFill>
                <a:effectLst/>
                <a:uLnTx/>
                <a:uFillTx/>
                <a:latin typeface="Arial" pitchFamily="34" charset="0"/>
                <a:ea typeface="ＭＳ Ｐゴシック" charset="-128"/>
                <a:cs typeface="Arial" pitchFamily="34" charset="0"/>
              </a:rPr>
              <a:t>diffuseR</a:t>
            </a:r>
            <a:r>
              <a:rPr kumimoji="0" lang="en-US" sz="2800" b="0" i="0" u="none" strike="noStrike" kern="1200" cap="none" spc="0" normalizeH="0" noProof="0" dirty="0" smtClean="0">
                <a:ln>
                  <a:noFill/>
                </a:ln>
                <a:solidFill>
                  <a:schemeClr val="tx1"/>
                </a:solidFill>
                <a:effectLst/>
                <a:uLnTx/>
                <a:uFillTx/>
                <a:latin typeface="Arial" pitchFamily="34" charset="0"/>
                <a:ea typeface="ＭＳ Ｐゴシック" charset="-128"/>
                <a:cs typeface="Arial" pitchFamily="34" charset="0"/>
              </a:rPr>
              <a:t> = 0 and </a:t>
            </a:r>
            <a:r>
              <a:rPr kumimoji="0" lang="en-US" sz="2800" b="0" i="0" u="none" strike="noStrike" kern="1200" cap="none" spc="0" normalizeH="0" noProof="0" dirty="0" err="1" smtClean="0">
                <a:ln>
                  <a:noFill/>
                </a:ln>
                <a:solidFill>
                  <a:schemeClr val="tx1"/>
                </a:solidFill>
                <a:effectLst/>
                <a:uLnTx/>
                <a:uFillTx/>
                <a:latin typeface="Arial" pitchFamily="34" charset="0"/>
                <a:ea typeface="ＭＳ Ｐゴシック" charset="-128"/>
                <a:cs typeface="Arial" pitchFamily="34" charset="0"/>
              </a:rPr>
              <a:t>diffuseB</a:t>
            </a:r>
            <a:r>
              <a:rPr kumimoji="0" lang="en-US" sz="2800" b="0" i="0" u="none" strike="noStrike" kern="1200" cap="none" spc="0" normalizeH="0" noProof="0" dirty="0" smtClean="0">
                <a:ln>
                  <a:noFill/>
                </a:ln>
                <a:solidFill>
                  <a:schemeClr val="tx1"/>
                </a:solidFill>
                <a:effectLst/>
                <a:uLnTx/>
                <a:uFillTx/>
                <a:latin typeface="Arial" pitchFamily="34" charset="0"/>
                <a:ea typeface="ＭＳ Ｐゴシック" charset="-128"/>
                <a:cs typeface="Arial" pitchFamily="34" charset="0"/>
              </a:rPr>
              <a:t> = 1</a:t>
            </a:r>
          </a:p>
          <a:p>
            <a:pPr marL="800100" lvl="1" indent="-342900" eaLnBrk="0" hangingPunct="0">
              <a:spcBef>
                <a:spcPct val="20000"/>
              </a:spcBef>
              <a:buFont typeface="Arial" charset="0"/>
              <a:buChar char="•"/>
            </a:pPr>
            <a:r>
              <a:rPr lang="en-US" sz="2800" baseline="0" dirty="0" smtClean="0">
                <a:latin typeface="Arial" pitchFamily="34" charset="0"/>
                <a:ea typeface="ＭＳ Ｐゴシック" charset="-128"/>
                <a:cs typeface="Arial" pitchFamily="34" charset="0"/>
              </a:rPr>
              <a:t>Or</a:t>
            </a:r>
            <a:r>
              <a:rPr lang="en-US" sz="2800" dirty="0" smtClean="0">
                <a:latin typeface="Arial" pitchFamily="34" charset="0"/>
                <a:ea typeface="ＭＳ Ｐゴシック" charset="-128"/>
                <a:cs typeface="Arial" pitchFamily="34" charset="0"/>
              </a:rPr>
              <a:t> vice-versa</a:t>
            </a:r>
            <a:endParaRPr kumimoji="0" lang="en-US" sz="28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Arial" pitchFamily="34" charset="0"/>
            </a:endParaRPr>
          </a:p>
        </p:txBody>
      </p:sp>
      <p:pic>
        <p:nvPicPr>
          <p:cNvPr id="1026" name="Picture 2"/>
          <p:cNvPicPr>
            <a:picLocks noChangeAspect="1" noChangeArrowheads="1"/>
          </p:cNvPicPr>
          <p:nvPr/>
        </p:nvPicPr>
        <p:blipFill>
          <a:blip r:embed="rId3"/>
          <a:srcRect/>
          <a:stretch>
            <a:fillRect/>
          </a:stretch>
        </p:blipFill>
        <p:spPr bwMode="auto">
          <a:xfrm>
            <a:off x="3886200" y="2800350"/>
            <a:ext cx="42862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5) Blended </a:t>
            </a:r>
            <a:r>
              <a:rPr lang="en-US" dirty="0" err="1" smtClean="0">
                <a:latin typeface="Arial" charset="0"/>
                <a:cs typeface="Arial" charset="0"/>
              </a:rPr>
              <a:t>Normals</a:t>
            </a:r>
            <a:r>
              <a:rPr lang="en-US" dirty="0" smtClean="0">
                <a:latin typeface="Arial" charset="0"/>
                <a:cs typeface="Arial" charset="0"/>
              </a:rPr>
              <a:t> (?)</a:t>
            </a:r>
          </a:p>
        </p:txBody>
      </p:sp>
      <p:sp>
        <p:nvSpPr>
          <p:cNvPr id="4" name="Content Placeholder 2"/>
          <p:cNvSpPr txBox="1">
            <a:spLocks/>
          </p:cNvSpPr>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Font typeface="Arial" charset="0"/>
              <a:buChar char="•"/>
            </a:pPr>
            <a:r>
              <a:rPr lang="en-US" sz="2000" dirty="0" smtClean="0">
                <a:cs typeface="Arial" charset="0"/>
              </a:rPr>
              <a:t>Another Hack</a:t>
            </a:r>
          </a:p>
          <a:p>
            <a:pPr marL="342900" lvl="0" indent="-342900" eaLnBrk="0" hangingPunct="0">
              <a:spcBef>
                <a:spcPct val="20000"/>
              </a:spcBef>
              <a:buFont typeface="Arial" charset="0"/>
              <a:buChar char="•"/>
            </a:pPr>
            <a:r>
              <a:rPr lang="en-US" sz="2000" dirty="0" smtClean="0">
                <a:cs typeface="Arial" charset="0"/>
              </a:rPr>
              <a:t>Diffuse(L,G), Diffuse(L,N), and Lerp</a:t>
            </a:r>
          </a:p>
          <a:p>
            <a:pPr marL="342900" lvl="0" indent="-342900" eaLnBrk="0" hangingPunct="0">
              <a:spcBef>
                <a:spcPct val="20000"/>
              </a:spcBef>
              <a:buFont typeface="Arial" charset="0"/>
              <a:buChar char="•"/>
            </a:pPr>
            <a:r>
              <a:rPr lang="en-US" sz="2000" dirty="0" smtClean="0">
                <a:cs typeface="Arial" charset="0"/>
              </a:rPr>
              <a:t>Blue/Green stays put, Red bleeds</a:t>
            </a:r>
          </a:p>
          <a:p>
            <a:pPr marL="342900" lvl="0" indent="-342900" eaLnBrk="0" hangingPunct="0">
              <a:spcBef>
                <a:spcPct val="20000"/>
              </a:spcBef>
              <a:buFont typeface="Arial" charset="0"/>
              <a:buChar char="•"/>
            </a:pPr>
            <a:r>
              <a:rPr lang="en-US" sz="2000" dirty="0" smtClean="0">
                <a:cs typeface="Arial" charset="0"/>
              </a:rPr>
              <a:t>Can have Red but no Blue/Green</a:t>
            </a:r>
          </a:p>
          <a:p>
            <a:pPr marL="342900" lvl="0" indent="-342900" eaLnBrk="0" hangingPunct="0">
              <a:spcBef>
                <a:spcPct val="20000"/>
              </a:spcBef>
              <a:buFont typeface="Arial" charset="0"/>
              <a:buChar char="•"/>
            </a:pPr>
            <a:r>
              <a:rPr lang="en-US" sz="2000" dirty="0" smtClean="0">
                <a:cs typeface="Arial" charset="0"/>
              </a:rPr>
              <a:t>Can </a:t>
            </a:r>
            <a:r>
              <a:rPr lang="en-US" sz="2000" b="1" dirty="0" smtClean="0">
                <a:cs typeface="Arial" charset="0"/>
              </a:rPr>
              <a:t>NOT</a:t>
            </a:r>
            <a:r>
              <a:rPr lang="en-US" sz="2000" dirty="0" smtClean="0">
                <a:cs typeface="Arial" charset="0"/>
              </a:rPr>
              <a:t> have Blue/Green but no Red</a:t>
            </a:r>
          </a:p>
        </p:txBody>
      </p:sp>
      <p:pic>
        <p:nvPicPr>
          <p:cNvPr id="2051" name="Picture 3"/>
          <p:cNvPicPr>
            <a:picLocks noChangeAspect="1" noChangeArrowheads="1"/>
          </p:cNvPicPr>
          <p:nvPr/>
        </p:nvPicPr>
        <p:blipFill>
          <a:blip r:embed="rId3"/>
          <a:srcRect/>
          <a:stretch>
            <a:fillRect/>
          </a:stretch>
        </p:blipFill>
        <p:spPr bwMode="auto">
          <a:xfrm>
            <a:off x="4800600" y="3028950"/>
            <a:ext cx="42862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5) Blended </a:t>
            </a:r>
            <a:r>
              <a:rPr lang="en-US" dirty="0" err="1" smtClean="0">
                <a:latin typeface="Arial" charset="0"/>
                <a:cs typeface="Arial" charset="0"/>
              </a:rPr>
              <a:t>Normals</a:t>
            </a:r>
            <a:endParaRPr lang="en-US" dirty="0" smtClean="0">
              <a:latin typeface="Arial" charset="0"/>
              <a:cs typeface="Arial" charset="0"/>
            </a:endParaRPr>
          </a:p>
        </p:txBody>
      </p:sp>
      <p:pic>
        <p:nvPicPr>
          <p:cNvPr id="4" name="Picture 3"/>
          <p:cNvPicPr>
            <a:picLocks noChangeAspect="1" noChangeArrowheads="1"/>
          </p:cNvPicPr>
          <p:nvPr/>
        </p:nvPicPr>
        <p:blipFill>
          <a:blip r:embed="rId3"/>
          <a:srcRect/>
          <a:stretch>
            <a:fillRect/>
          </a:stretch>
        </p:blipFill>
        <p:spPr bwMode="auto">
          <a:xfrm>
            <a:off x="2057400" y="971550"/>
            <a:ext cx="5029200" cy="3799549"/>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Still </a:t>
            </a:r>
            <a:r>
              <a:rPr lang="en-US" dirty="0" err="1" smtClean="0">
                <a:latin typeface="Arial" charset="0"/>
                <a:cs typeface="Arial" charset="0"/>
              </a:rPr>
              <a:t>Kinda</a:t>
            </a:r>
            <a:r>
              <a:rPr lang="en-US" dirty="0" smtClean="0">
                <a:latin typeface="Arial" charset="0"/>
                <a:cs typeface="Arial" charset="0"/>
              </a:rPr>
              <a:t> Blue</a:t>
            </a:r>
          </a:p>
        </p:txBody>
      </p:sp>
      <p:pic>
        <p:nvPicPr>
          <p:cNvPr id="4" name="Picture 3"/>
          <p:cNvPicPr>
            <a:picLocks noChangeAspect="1" noChangeArrowheads="1"/>
          </p:cNvPicPr>
          <p:nvPr/>
        </p:nvPicPr>
        <p:blipFill>
          <a:blip r:embed="rId3"/>
          <a:srcRect/>
          <a:stretch>
            <a:fillRect/>
          </a:stretch>
        </p:blipFill>
        <p:spPr bwMode="auto">
          <a:xfrm>
            <a:off x="2057400" y="971550"/>
            <a:ext cx="5029200" cy="3799550"/>
          </a:xfrm>
          <a:prstGeom prst="rect">
            <a:avLst/>
          </a:prstGeom>
          <a:noFill/>
          <a:ln w="9525">
            <a:noFill/>
            <a:round/>
            <a:headEnd/>
            <a:tailEnd/>
          </a:ln>
          <a:effectLst/>
        </p:spPr>
      </p:pic>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Recap</a:t>
            </a:r>
          </a:p>
        </p:txBody>
      </p:sp>
      <p:sp>
        <p:nvSpPr>
          <p:cNvPr id="4099" name="Content Placeholder 2"/>
          <p:cNvSpPr>
            <a:spLocks noGrp="1"/>
          </p:cNvSpPr>
          <p:nvPr>
            <p:ph idx="1"/>
          </p:nvPr>
        </p:nvSpPr>
        <p:spPr/>
        <p:txBody>
          <a:bodyPr/>
          <a:lstStyle/>
          <a:p>
            <a:pPr marL="323850" indent="-323850" eaLnBrk="1" hangingPunct="1">
              <a:lnSpc>
                <a:spcPct val="81000"/>
              </a:lnSpc>
              <a:spcBef>
                <a:spcPts val="600"/>
              </a:spcBef>
              <a:buClr>
                <a:srgbClr val="FFFFFF"/>
              </a:buClr>
              <a:buNone/>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1.  Standard Diffuse</a:t>
            </a:r>
          </a:p>
          <a:p>
            <a:pPr marL="323850" indent="-323850" eaLnBrk="1" hangingPunct="1">
              <a:lnSpc>
                <a:spcPct val="81000"/>
              </a:lnSpc>
              <a:spcBef>
                <a:spcPts val="600"/>
              </a:spcBef>
              <a:buClr>
                <a:srgbClr val="FFFFFF"/>
              </a:buClr>
              <a:buNone/>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2.  </a:t>
            </a:r>
            <a:r>
              <a:rPr lang="en-GB" sz="2400" dirty="0" err="1" smtClean="0"/>
              <a:t>Nvidia</a:t>
            </a:r>
            <a:r>
              <a:rPr lang="en-GB" sz="2400" dirty="0" smtClean="0"/>
              <a:t> Approach</a:t>
            </a:r>
          </a:p>
          <a:p>
            <a:pPr marL="323850" indent="-323850" eaLnBrk="1" hangingPunct="1">
              <a:lnSpc>
                <a:spcPct val="81000"/>
              </a:lnSpc>
              <a:spcBef>
                <a:spcPts val="600"/>
              </a:spcBef>
              <a:buClr>
                <a:srgbClr val="FFFFFF"/>
              </a:buClr>
              <a:buNone/>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3.  12-Tap Combined</a:t>
            </a:r>
          </a:p>
          <a:p>
            <a:pPr lvl="1" eaLnBrk="1" hangingPunct="1">
              <a:lnSpc>
                <a:spcPct val="81000"/>
              </a:lnSpc>
              <a:spcBef>
                <a:spcPts val="600"/>
              </a:spcBef>
              <a:buFont typeface="Arial" charset="0"/>
              <a:buChar cha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Do 12-Tap blur as separate </a:t>
            </a:r>
            <a:r>
              <a:rPr lang="en-GB" dirty="0" err="1" smtClean="0"/>
              <a:t>shader</a:t>
            </a:r>
            <a:r>
              <a:rPr lang="en-GB" dirty="0" smtClean="0"/>
              <a:t>.</a:t>
            </a:r>
          </a:p>
          <a:p>
            <a:pPr marL="323850" indent="-323850" eaLnBrk="1" hangingPunct="1">
              <a:lnSpc>
                <a:spcPct val="81000"/>
              </a:lnSpc>
              <a:spcBef>
                <a:spcPts val="600"/>
              </a:spcBef>
              <a:buClr>
                <a:srgbClr val="FFFFFF"/>
              </a:buClr>
              <a:buNone/>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3a.  12-Tap Merged</a:t>
            </a:r>
          </a:p>
          <a:p>
            <a:pPr lvl="1" eaLnBrk="1" hangingPunct="1">
              <a:lnSpc>
                <a:spcPct val="81000"/>
              </a:lnSpc>
              <a:spcBef>
                <a:spcPts val="600"/>
              </a:spcBef>
              <a:buFont typeface="Arial" charset="0"/>
              <a:buChar cha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dirty="0" smtClean="0"/>
              <a:t>Do 12-Tap blur in final render pass.</a:t>
            </a:r>
          </a:p>
          <a:p>
            <a:pPr marL="323850" indent="-323850" eaLnBrk="1" hangingPunct="1">
              <a:lnSpc>
                <a:spcPct val="81000"/>
              </a:lnSpc>
              <a:spcBef>
                <a:spcPts val="600"/>
              </a:spcBef>
              <a:buClr>
                <a:srgbClr val="FFFFFF"/>
              </a:buClr>
              <a:buNone/>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4.  Bent </a:t>
            </a:r>
            <a:r>
              <a:rPr lang="en-GB" sz="2400" dirty="0" err="1" smtClean="0"/>
              <a:t>Normals</a:t>
            </a:r>
            <a:endParaRPr lang="en-GB" sz="2400" dirty="0" smtClean="0"/>
          </a:p>
          <a:p>
            <a:pPr marL="323850" indent="-323850" eaLnBrk="1" hangingPunct="1">
              <a:lnSpc>
                <a:spcPct val="81000"/>
              </a:lnSpc>
              <a:spcBef>
                <a:spcPts val="600"/>
              </a:spcBef>
              <a:buClr>
                <a:srgbClr val="FFFFFF"/>
              </a:buClr>
              <a:buNone/>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pPr>
            <a:r>
              <a:rPr lang="en-GB" sz="2400" dirty="0" smtClean="0"/>
              <a:t>5.  Blended </a:t>
            </a:r>
            <a:r>
              <a:rPr lang="en-GB" sz="2400" dirty="0" err="1" smtClean="0"/>
              <a:t>Normals</a:t>
            </a:r>
            <a:endParaRPr lang="en-GB"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1) Straight Diffuse</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rcRect/>
          <a:stretch>
            <a:fillRect/>
          </a:stretch>
        </p:blipFill>
        <p:spPr bwMode="auto">
          <a:xfrm>
            <a:off x="2057400" y="971550"/>
            <a:ext cx="5029200" cy="379803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2) NVIDIA Approach</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3a) 12-Tap Separate</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5" name="Picture 3"/>
          <p:cNvPicPr>
            <a:picLocks noChangeAspect="1" noChangeArrowheads="1"/>
          </p:cNvPicPr>
          <p:nvPr/>
        </p:nvPicPr>
        <p:blipFill>
          <a:blip r:embed="rId3"/>
          <a:srcRect/>
          <a:stretch>
            <a:fillRect/>
          </a:stretch>
        </p:blipFill>
        <p:spPr bwMode="auto">
          <a:xfrm>
            <a:off x="2057400" y="971550"/>
            <a:ext cx="5029200" cy="3798766"/>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Chloe</a:t>
            </a:r>
          </a:p>
        </p:txBody>
      </p:sp>
      <p:sp>
        <p:nvSpPr>
          <p:cNvPr id="5" name="Content Placeholder 4"/>
          <p:cNvSpPr>
            <a:spLocks noGrp="1"/>
          </p:cNvSpPr>
          <p:nvPr>
            <p:ph idx="1"/>
          </p:nvPr>
        </p:nvSpPr>
        <p:spPr/>
        <p:txBody>
          <a:bodyPr/>
          <a:lstStyle/>
          <a:p>
            <a:endParaRPr lang="en-US"/>
          </a:p>
        </p:txBody>
      </p:sp>
      <p:pic>
        <p:nvPicPr>
          <p:cNvPr id="19458" name="Picture 2" descr="C:\Projects\cvs\Presentations\Sig_2010\marketing\Pr\jpg\chloe.jpg"/>
          <p:cNvPicPr>
            <a:picLocks noChangeAspect="1" noChangeArrowheads="1"/>
          </p:cNvPicPr>
          <p:nvPr/>
        </p:nvPicPr>
        <p:blipFill>
          <a:blip r:embed="rId3"/>
          <a:srcRect/>
          <a:stretch>
            <a:fillRect/>
          </a:stretch>
        </p:blipFill>
        <p:spPr bwMode="auto">
          <a:xfrm>
            <a:off x="2743201" y="742950"/>
            <a:ext cx="3657600" cy="404789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3b) 12-Tap Combined</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5" name="Picture 3"/>
          <p:cNvPicPr>
            <a:picLocks noChangeAspect="1" noChangeArrowheads="1"/>
          </p:cNvPicPr>
          <p:nvPr/>
        </p:nvPicPr>
        <p:blipFill>
          <a:blip r:embed="rId3"/>
          <a:srcRect/>
          <a:stretch>
            <a:fillRect/>
          </a:stretch>
        </p:blipFill>
        <p:spPr bwMode="auto">
          <a:xfrm>
            <a:off x="2057400" y="971550"/>
            <a:ext cx="5029200" cy="3798436"/>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4) Bent </a:t>
            </a:r>
            <a:r>
              <a:rPr lang="en-US" dirty="0" err="1" smtClean="0">
                <a:latin typeface="Arial" charset="0"/>
                <a:cs typeface="Arial" charset="0"/>
              </a:rPr>
              <a:t>Normals</a:t>
            </a:r>
            <a:endParaRPr lang="en-US" dirty="0" smtClean="0">
              <a:latin typeface="Arial" charset="0"/>
              <a:cs typeface="Arial" charset="0"/>
            </a:endParaRP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5) Blended </a:t>
            </a:r>
            <a:r>
              <a:rPr lang="en-US" dirty="0" err="1" smtClean="0">
                <a:latin typeface="Arial" charset="0"/>
                <a:cs typeface="Arial" charset="0"/>
              </a:rPr>
              <a:t>Normals</a:t>
            </a:r>
            <a:endParaRPr lang="en-US" dirty="0" smtClean="0">
              <a:latin typeface="Arial" charset="0"/>
              <a:cs typeface="Arial" charset="0"/>
            </a:endParaRP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1) Standard Diffuse</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2) NVIDIA Approach</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3a) 12-Tap Separate </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5" name="Picture 3"/>
          <p:cNvPicPr>
            <a:picLocks noChangeAspect="1" noChangeArrowheads="1"/>
          </p:cNvPicPr>
          <p:nvPr/>
        </p:nvPicPr>
        <p:blipFill>
          <a:blip r:embed="rId3"/>
          <a:srcRect/>
          <a:stretch>
            <a:fillRect/>
          </a:stretch>
        </p:blipFill>
        <p:spPr bwMode="auto">
          <a:xfrm>
            <a:off x="2057400" y="971549"/>
            <a:ext cx="5029200" cy="379876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3b) 12-Tap Combined</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5" name="Picture 3"/>
          <p:cNvPicPr>
            <a:picLocks noChangeAspect="1" noChangeArrowheads="1"/>
          </p:cNvPicPr>
          <p:nvPr/>
        </p:nvPicPr>
        <p:blipFill>
          <a:blip r:embed="rId3"/>
          <a:srcRect/>
          <a:stretch>
            <a:fillRect/>
          </a:stretch>
        </p:blipFill>
        <p:spPr bwMode="auto">
          <a:xfrm>
            <a:off x="2057400" y="971550"/>
            <a:ext cx="5029200" cy="379876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4) Bent </a:t>
            </a:r>
            <a:r>
              <a:rPr lang="en-US" dirty="0" err="1" smtClean="0">
                <a:latin typeface="Arial" charset="0"/>
                <a:cs typeface="Arial" charset="0"/>
              </a:rPr>
              <a:t>Normals</a:t>
            </a:r>
            <a:endParaRPr lang="en-US" dirty="0" smtClean="0">
              <a:latin typeface="Arial" charset="0"/>
              <a:cs typeface="Arial" charset="0"/>
            </a:endParaRP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5) Blended </a:t>
            </a:r>
            <a:r>
              <a:rPr lang="en-US" dirty="0" err="1" smtClean="0">
                <a:latin typeface="Arial" charset="0"/>
                <a:cs typeface="Arial" charset="0"/>
              </a:rPr>
              <a:t>Normals</a:t>
            </a:r>
            <a:endParaRPr lang="en-US" dirty="0" smtClean="0">
              <a:latin typeface="Arial" charset="0"/>
              <a:cs typeface="Arial" charset="0"/>
            </a:endParaRP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1026" name="Picture 2" descr="C:\Projects\ND\GDC_2010\From_ND_02\Lazerivic\Screengrabs\Crop\View2_Final_0.jpg"/>
          <p:cNvPicPr>
            <a:picLocks noChangeAspect="1" noChangeArrowheads="1"/>
          </p:cNvPicPr>
          <p:nvPr/>
        </p:nvPicPr>
        <p:blipFill>
          <a:blip r:embed="rId3"/>
          <a:stretch>
            <a:fillRect/>
          </a:stretch>
        </p:blipFill>
        <p:spPr bwMode="auto">
          <a:xfrm>
            <a:off x="2057400" y="971550"/>
            <a:ext cx="5029200" cy="379950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What did we do?</a:t>
            </a:r>
          </a:p>
        </p:txBody>
      </p:sp>
      <p:sp>
        <p:nvSpPr>
          <p:cNvPr id="4099" name="Content Placeholder 2"/>
          <p:cNvSpPr>
            <a:spLocks noGrp="1"/>
          </p:cNvSpPr>
          <p:nvPr>
            <p:ph idx="1"/>
          </p:nvPr>
        </p:nvSpPr>
        <p:spPr/>
        <p:txBody>
          <a:bodyPr/>
          <a:lstStyle/>
          <a:p>
            <a:r>
              <a:rPr lang="en-US" dirty="0" err="1" smtClean="0">
                <a:latin typeface="Arial" charset="0"/>
                <a:ea typeface="ＭＳ Ｐゴシック" pitchFamily="-112" charset="-128"/>
                <a:cs typeface="Arial" charset="0"/>
              </a:rPr>
              <a:t>Cutscenes</a:t>
            </a:r>
            <a:r>
              <a:rPr lang="en-US" dirty="0" smtClean="0">
                <a:latin typeface="Arial" charset="0"/>
                <a:ea typeface="ＭＳ Ｐゴシック" pitchFamily="-112" charset="-128"/>
                <a:cs typeface="Arial" charset="0"/>
              </a:rPr>
              <a:t>:</a:t>
            </a:r>
          </a:p>
          <a:p>
            <a:pPr lvl="1"/>
            <a:r>
              <a:rPr lang="en-US" dirty="0" smtClean="0">
                <a:latin typeface="Arial" charset="0"/>
                <a:ea typeface="ＭＳ Ｐゴシック" pitchFamily="-112" charset="-128"/>
                <a:cs typeface="Arial" charset="0"/>
              </a:rPr>
              <a:t>3b) 12-Tap Combined</a:t>
            </a:r>
          </a:p>
          <a:p>
            <a:r>
              <a:rPr lang="en-US" dirty="0" smtClean="0">
                <a:latin typeface="Arial" charset="0"/>
                <a:ea typeface="ＭＳ Ｐゴシック" pitchFamily="-112" charset="-128"/>
                <a:cs typeface="Arial" charset="0"/>
              </a:rPr>
              <a:t>In Game</a:t>
            </a:r>
          </a:p>
          <a:p>
            <a:pPr lvl="1"/>
            <a:r>
              <a:rPr lang="en-US" dirty="0" smtClean="0">
                <a:latin typeface="Arial" charset="0"/>
                <a:ea typeface="ＭＳ Ｐゴシック" pitchFamily="-112" charset="-128"/>
                <a:cs typeface="Arial" charset="0"/>
              </a:rPr>
              <a:t>5) Blended </a:t>
            </a:r>
            <a:r>
              <a:rPr lang="en-US" dirty="0" err="1" smtClean="0">
                <a:latin typeface="Arial" charset="0"/>
                <a:ea typeface="ＭＳ Ｐゴシック" pitchFamily="-112" charset="-128"/>
                <a:cs typeface="Arial" charset="0"/>
              </a:rPr>
              <a:t>Normals</a:t>
            </a:r>
            <a:endParaRPr lang="en-US" dirty="0" smtClean="0">
              <a:latin typeface="Arial" charset="0"/>
              <a:ea typeface="ＭＳ Ｐゴシック" pitchFamily="-112" charset="-128"/>
              <a:cs typeface="Arial" charset="0"/>
            </a:endParaRPr>
          </a:p>
          <a:p>
            <a:pPr lvl="1"/>
            <a:r>
              <a:rPr lang="en-US" dirty="0" smtClean="0">
                <a:latin typeface="Arial" charset="0"/>
                <a:ea typeface="ＭＳ Ｐゴシック" pitchFamily="-112" charset="-128"/>
                <a:cs typeface="Arial" charset="0"/>
              </a:rPr>
              <a:t>12-Tap Combined cost .4ms per head</a:t>
            </a:r>
          </a:p>
          <a:p>
            <a:pPr lvl="1"/>
            <a:r>
              <a:rPr lang="en-US" dirty="0" smtClean="0">
                <a:latin typeface="Arial" charset="0"/>
                <a:ea typeface="ＭＳ Ｐゴシック" pitchFamily="-112" charset="-128"/>
                <a:cs typeface="Arial" charset="0"/>
              </a:rPr>
              <a:t>Difference didn’t balance the cost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Elena</a:t>
            </a:r>
          </a:p>
        </p:txBody>
      </p:sp>
      <p:sp>
        <p:nvSpPr>
          <p:cNvPr id="5" name="Content Placeholder 4"/>
          <p:cNvSpPr>
            <a:spLocks noGrp="1"/>
          </p:cNvSpPr>
          <p:nvPr>
            <p:ph idx="1"/>
          </p:nvPr>
        </p:nvSpPr>
        <p:spPr/>
        <p:txBody>
          <a:bodyPr/>
          <a:lstStyle/>
          <a:p>
            <a:endParaRPr lang="en-US"/>
          </a:p>
        </p:txBody>
      </p:sp>
      <p:pic>
        <p:nvPicPr>
          <p:cNvPr id="20482" name="Picture 2" descr="C:\Projects\cvs\Presentations\Sig_2010\marketing\Pr\jpg\elena.jpg"/>
          <p:cNvPicPr>
            <a:picLocks noChangeAspect="1" noChangeArrowheads="1"/>
          </p:cNvPicPr>
          <p:nvPr/>
        </p:nvPicPr>
        <p:blipFill>
          <a:blip r:embed="rId3"/>
          <a:srcRect/>
          <a:stretch>
            <a:fillRect/>
          </a:stretch>
        </p:blipFill>
        <p:spPr bwMode="auto">
          <a:xfrm>
            <a:off x="2971800" y="742950"/>
            <a:ext cx="3200400" cy="406541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smtClean="0">
                <a:latin typeface="Arial" charset="0"/>
                <a:cs typeface="Arial" charset="0"/>
              </a:rPr>
              <a:t>Cutscenes</a:t>
            </a:r>
            <a:endParaRPr lang="en-US" dirty="0" smtClean="0">
              <a:latin typeface="Arial" charset="0"/>
              <a:cs typeface="Arial" charset="0"/>
            </a:endParaRPr>
          </a:p>
        </p:txBody>
      </p:sp>
      <p:pic>
        <p:nvPicPr>
          <p:cNvPr id="6147" name="Picture 3" descr="C:\Projects\cvs\Presentations\Sig_2010\Earlier\screenshot_11170107_054139.bmp"/>
          <p:cNvPicPr>
            <a:picLocks noChangeAspect="1" noChangeArrowheads="1"/>
          </p:cNvPicPr>
          <p:nvPr/>
        </p:nvPicPr>
        <p:blipFill>
          <a:blip r:embed="rId3"/>
          <a:srcRect/>
          <a:stretch>
            <a:fillRect/>
          </a:stretch>
        </p:blipFill>
        <p:spPr bwMode="auto">
          <a:xfrm>
            <a:off x="1143000" y="971550"/>
            <a:ext cx="6858000" cy="385777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smtClean="0">
                <a:latin typeface="Arial" charset="0"/>
                <a:cs typeface="Arial" charset="0"/>
              </a:rPr>
              <a:t>Cutscenes</a:t>
            </a:r>
            <a:endParaRPr lang="en-US" dirty="0" smtClean="0">
              <a:latin typeface="Arial" charset="0"/>
              <a:cs typeface="Arial" charset="0"/>
            </a:endParaRPr>
          </a:p>
        </p:txBody>
      </p:sp>
      <p:pic>
        <p:nvPicPr>
          <p:cNvPr id="7170" name="Picture 2" descr="C:\Projects\cvs\Presentations\Sig_2010\highres-screens\keepers\screenshot_11170107_055302.png"/>
          <p:cNvPicPr>
            <a:picLocks noChangeAspect="1" noChangeArrowheads="1"/>
          </p:cNvPicPr>
          <p:nvPr/>
        </p:nvPicPr>
        <p:blipFill>
          <a:blip r:embed="rId3"/>
          <a:srcRect/>
          <a:stretch>
            <a:fillRect/>
          </a:stretch>
        </p:blipFill>
        <p:spPr bwMode="auto">
          <a:xfrm>
            <a:off x="1143000" y="971549"/>
            <a:ext cx="6858000" cy="3857773"/>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Normal </a:t>
            </a:r>
            <a:r>
              <a:rPr lang="en-US" dirty="0" err="1" smtClean="0">
                <a:latin typeface="Arial" charset="0"/>
                <a:cs typeface="Arial" charset="0"/>
              </a:rPr>
              <a:t>Gameplay</a:t>
            </a:r>
            <a:endParaRPr lang="en-US" dirty="0" smtClean="0">
              <a:latin typeface="Arial" charset="0"/>
              <a:cs typeface="Arial" charset="0"/>
            </a:endParaRPr>
          </a:p>
        </p:txBody>
      </p:sp>
      <p:sp>
        <p:nvSpPr>
          <p:cNvPr id="4" name="Content Placeholder 3"/>
          <p:cNvSpPr>
            <a:spLocks noGrp="1"/>
          </p:cNvSpPr>
          <p:nvPr>
            <p:ph idx="1"/>
          </p:nvPr>
        </p:nvSpPr>
        <p:spPr/>
        <p:txBody>
          <a:bodyPr/>
          <a:lstStyle/>
          <a:p>
            <a:endParaRPr lang="en-US" dirty="0"/>
          </a:p>
        </p:txBody>
      </p:sp>
      <p:pic>
        <p:nvPicPr>
          <p:cNvPr id="8194" name="Picture 2" descr="C:\Projects\cvs\Presentations\Sig_2010\Straley\Back.png"/>
          <p:cNvPicPr>
            <a:picLocks noChangeAspect="1" noChangeArrowheads="1"/>
          </p:cNvPicPr>
          <p:nvPr/>
        </p:nvPicPr>
        <p:blipFill>
          <a:blip r:embed="rId3"/>
          <a:srcRect/>
          <a:stretch>
            <a:fillRect/>
          </a:stretch>
        </p:blipFill>
        <p:spPr bwMode="auto">
          <a:xfrm>
            <a:off x="1143000" y="971550"/>
            <a:ext cx="6858000" cy="379681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Limitations</a:t>
            </a:r>
          </a:p>
        </p:txBody>
      </p:sp>
      <p:sp>
        <p:nvSpPr>
          <p:cNvPr id="4099" name="Content Placeholder 2"/>
          <p:cNvSpPr>
            <a:spLocks noGrp="1"/>
          </p:cNvSpPr>
          <p:nvPr>
            <p:ph idx="1"/>
          </p:nvPr>
        </p:nvSpPr>
        <p:spPr>
          <a:xfrm>
            <a:off x="457200" y="1200150"/>
            <a:ext cx="2883877" cy="3394075"/>
          </a:xfrm>
        </p:spPr>
        <p:txBody>
          <a:bodyPr/>
          <a:lstStyle/>
          <a:p>
            <a:r>
              <a:rPr lang="en-US" dirty="0" smtClean="0">
                <a:latin typeface="Arial" charset="0"/>
                <a:ea typeface="ＭＳ Ｐゴシック" pitchFamily="-112" charset="-128"/>
                <a:cs typeface="Arial" charset="0"/>
              </a:rPr>
              <a:t>Resolution</a:t>
            </a:r>
          </a:p>
          <a:p>
            <a:r>
              <a:rPr lang="en-US" dirty="0" smtClean="0">
                <a:latin typeface="Arial" charset="0"/>
                <a:ea typeface="ＭＳ Ｐゴシック" pitchFamily="-112" charset="-128"/>
                <a:cs typeface="Arial" charset="0"/>
              </a:rPr>
              <a:t>Seams</a:t>
            </a:r>
          </a:p>
        </p:txBody>
      </p:sp>
      <p:pic>
        <p:nvPicPr>
          <p:cNvPr id="16386" name="Picture 2" descr="C:\Projects\cvs\Presentations\Sig_2010\ND01\screenshot_07220108_044343.bmp"/>
          <p:cNvPicPr>
            <a:picLocks noChangeAspect="1" noChangeArrowheads="1"/>
          </p:cNvPicPr>
          <p:nvPr/>
        </p:nvPicPr>
        <p:blipFill>
          <a:blip r:embed="rId3"/>
          <a:srcRect/>
          <a:stretch>
            <a:fillRect/>
          </a:stretch>
        </p:blipFill>
        <p:spPr bwMode="auto">
          <a:xfrm>
            <a:off x="3341077" y="1503607"/>
            <a:ext cx="5494223" cy="3090618"/>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Conclusion</a:t>
            </a:r>
          </a:p>
        </p:txBody>
      </p:sp>
      <p:sp>
        <p:nvSpPr>
          <p:cNvPr id="4099" name="Content Placeholder 2"/>
          <p:cNvSpPr>
            <a:spLocks noGrp="1"/>
          </p:cNvSpPr>
          <p:nvPr>
            <p:ph idx="1"/>
          </p:nvPr>
        </p:nvSpPr>
        <p:spPr>
          <a:xfrm>
            <a:off x="457200" y="1200150"/>
            <a:ext cx="3886200" cy="3394075"/>
          </a:xfrm>
        </p:spPr>
        <p:txBody>
          <a:bodyPr/>
          <a:lstStyle/>
          <a:p>
            <a:r>
              <a:rPr lang="en-US" dirty="0" smtClean="0">
                <a:latin typeface="Arial" charset="0"/>
                <a:ea typeface="ＭＳ Ｐゴシック" pitchFamily="-112" charset="-128"/>
                <a:cs typeface="Arial" charset="0"/>
              </a:rPr>
              <a:t>SSS really helps</a:t>
            </a:r>
          </a:p>
          <a:p>
            <a:r>
              <a:rPr lang="en-US" dirty="0" smtClean="0">
                <a:latin typeface="Arial" charset="0"/>
                <a:ea typeface="ＭＳ Ｐゴシック" pitchFamily="-112" charset="-128"/>
                <a:cs typeface="Arial" charset="0"/>
              </a:rPr>
              <a:t>Do what makes sense for you</a:t>
            </a:r>
          </a:p>
          <a:p>
            <a:r>
              <a:rPr lang="en-US" dirty="0" smtClean="0">
                <a:latin typeface="Arial" charset="0"/>
                <a:ea typeface="ＭＳ Ｐゴシック" pitchFamily="-112" charset="-128"/>
                <a:cs typeface="Arial" charset="0"/>
              </a:rPr>
              <a:t>Do better than </a:t>
            </a:r>
            <a:r>
              <a:rPr lang="en-US" dirty="0" err="1" smtClean="0">
                <a:latin typeface="Arial" charset="0"/>
                <a:ea typeface="ＭＳ Ｐゴシック" pitchFamily="-112" charset="-128"/>
                <a:cs typeface="Arial" charset="0"/>
              </a:rPr>
              <a:t>Blinn-Phong</a:t>
            </a:r>
            <a:endParaRPr lang="en-US" dirty="0" smtClean="0">
              <a:latin typeface="Arial" charset="0"/>
              <a:ea typeface="ＭＳ Ｐゴシック" pitchFamily="-112" charset="-128"/>
              <a:cs typeface="Arial" charset="0"/>
            </a:endParaRPr>
          </a:p>
        </p:txBody>
      </p:sp>
      <p:pic>
        <p:nvPicPr>
          <p:cNvPr id="28674" name="Picture 2" descr="C:\Projects\cvs\Presentations\Sig_2010\marketing\Pr\jpg\drake3.jpg"/>
          <p:cNvPicPr>
            <a:picLocks noChangeAspect="1" noChangeArrowheads="1"/>
          </p:cNvPicPr>
          <p:nvPr/>
        </p:nvPicPr>
        <p:blipFill>
          <a:blip r:embed="rId3"/>
          <a:srcRect/>
          <a:stretch>
            <a:fillRect/>
          </a:stretch>
        </p:blipFill>
        <p:spPr bwMode="auto">
          <a:xfrm>
            <a:off x="4800600" y="742950"/>
            <a:ext cx="3432175" cy="3902075"/>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Hair</a:t>
            </a:r>
          </a:p>
        </p:txBody>
      </p:sp>
      <p:pic>
        <p:nvPicPr>
          <p:cNvPr id="27650" name="Picture 2" descr="C:\Projects\cvs\Presentations\Sig_2010\marketing\Pr\jpg\chloe.jpg"/>
          <p:cNvPicPr>
            <a:picLocks noChangeAspect="1" noChangeArrowheads="1"/>
          </p:cNvPicPr>
          <p:nvPr/>
        </p:nvPicPr>
        <p:blipFill>
          <a:blip r:embed="rId3"/>
          <a:srcRect/>
          <a:stretch>
            <a:fillRect/>
          </a:stretch>
        </p:blipFill>
        <p:spPr bwMode="auto">
          <a:xfrm>
            <a:off x="685800" y="971550"/>
            <a:ext cx="3525837" cy="3902075"/>
          </a:xfrm>
          <a:prstGeom prst="rect">
            <a:avLst/>
          </a:prstGeom>
          <a:noFill/>
        </p:spPr>
      </p:pic>
      <p:pic>
        <p:nvPicPr>
          <p:cNvPr id="27651" name="Picture 3" descr="C:\Projects\cvs\Presentations\Sig_2010\marketing\Pr\jpg\elena.jpg"/>
          <p:cNvPicPr>
            <a:picLocks noChangeAspect="1" noChangeArrowheads="1"/>
          </p:cNvPicPr>
          <p:nvPr/>
        </p:nvPicPr>
        <p:blipFill>
          <a:blip r:embed="rId4"/>
          <a:srcRect/>
          <a:stretch>
            <a:fillRect/>
          </a:stretch>
        </p:blipFill>
        <p:spPr bwMode="auto">
          <a:xfrm>
            <a:off x="5257800" y="742950"/>
            <a:ext cx="3071813" cy="390207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Hair</a:t>
            </a:r>
          </a:p>
        </p:txBody>
      </p:sp>
      <p:pic>
        <p:nvPicPr>
          <p:cNvPr id="10245" name="Picture 5" descr="C:\Projects\cvs\Presentations\Sig_2010\highres-screens\keepers\war-chloe-intro-01-highres-std.bmp"/>
          <p:cNvPicPr>
            <a:picLocks noChangeAspect="1" noChangeArrowheads="1"/>
          </p:cNvPicPr>
          <p:nvPr/>
        </p:nvPicPr>
        <p:blipFill>
          <a:blip r:embed="rId3"/>
          <a:srcRect/>
          <a:stretch>
            <a:fillRect/>
          </a:stretch>
        </p:blipFill>
        <p:spPr bwMode="auto">
          <a:xfrm>
            <a:off x="1143000" y="971550"/>
            <a:ext cx="6858000" cy="3857774"/>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Hair</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Stolen from Thorsten </a:t>
            </a:r>
            <a:r>
              <a:rPr lang="en-US" dirty="0" err="1" smtClean="0">
                <a:latin typeface="Arial" charset="0"/>
                <a:ea typeface="ＭＳ Ｐゴシック" pitchFamily="-112" charset="-128"/>
                <a:cs typeface="Arial" charset="0"/>
              </a:rPr>
              <a:t>Sheuermann</a:t>
            </a:r>
            <a:endParaRPr lang="en-US" dirty="0" smtClean="0">
              <a:latin typeface="Arial" charset="0"/>
              <a:ea typeface="ＭＳ Ｐゴシック" pitchFamily="-112" charset="-128"/>
              <a:cs typeface="Arial" charset="0"/>
            </a:endParaRPr>
          </a:p>
          <a:p>
            <a:pPr lvl="1"/>
            <a:r>
              <a:rPr lang="en-US" sz="1400" dirty="0" smtClean="0">
                <a:latin typeface="Arial" charset="0"/>
                <a:ea typeface="ＭＳ Ｐゴシック" pitchFamily="-112" charset="-128"/>
                <a:cs typeface="Arial" charset="0"/>
                <a:hlinkClick r:id="rId3"/>
              </a:rPr>
              <a:t>http://developer.amd.com/media/gpu_assets/Scheuermann_HairSketchSlides.pdf</a:t>
            </a:r>
            <a:endParaRPr lang="en-US" sz="1400" dirty="0" smtClean="0">
              <a:latin typeface="Arial" charset="0"/>
              <a:ea typeface="ＭＳ Ｐゴシック" pitchFamily="-112" charset="-128"/>
              <a:cs typeface="Arial" charset="0"/>
            </a:endParaRPr>
          </a:p>
          <a:p>
            <a:r>
              <a:rPr lang="en-US" dirty="0" err="1" smtClean="0">
                <a:latin typeface="Arial" charset="0"/>
                <a:ea typeface="ＭＳ Ｐゴシック" pitchFamily="-112" charset="-128"/>
                <a:cs typeface="Arial" charset="0"/>
              </a:rPr>
              <a:t>Kajiya</a:t>
            </a:r>
            <a:r>
              <a:rPr lang="en-US" dirty="0" smtClean="0">
                <a:latin typeface="Arial" charset="0"/>
                <a:ea typeface="ＭＳ Ｐゴシック" pitchFamily="-112" charset="-128"/>
                <a:cs typeface="Arial" charset="0"/>
              </a:rPr>
              <a:t>-Kay</a:t>
            </a:r>
          </a:p>
          <a:p>
            <a:endParaRPr lang="en-US" dirty="0" smtClean="0">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smtClean="0">
                <a:latin typeface="Arial" charset="0"/>
                <a:cs typeface="Arial" charset="0"/>
              </a:rPr>
              <a:t>Specular</a:t>
            </a:r>
            <a:r>
              <a:rPr lang="en-US" dirty="0" smtClean="0">
                <a:latin typeface="Arial" charset="0"/>
                <a:cs typeface="Arial" charset="0"/>
              </a:rPr>
              <a:t> Off</a:t>
            </a:r>
          </a:p>
        </p:txBody>
      </p:sp>
      <p:pic>
        <p:nvPicPr>
          <p:cNvPr id="4" name="Picture 4" descr="Y:\Presentations\GDC2010\Hair\jpg\diffuse-only.jpg"/>
          <p:cNvPicPr>
            <a:picLocks noChangeAspect="1" noChangeArrowheads="1"/>
          </p:cNvPicPr>
          <p:nvPr/>
        </p:nvPicPr>
        <p:blipFill>
          <a:blip r:embed="rId3"/>
          <a:srcRect/>
          <a:stretch>
            <a:fillRect/>
          </a:stretch>
        </p:blipFill>
        <p:spPr bwMode="auto">
          <a:xfrm>
            <a:off x="1371600" y="1200150"/>
            <a:ext cx="6400800" cy="360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Combined</a:t>
            </a:r>
          </a:p>
        </p:txBody>
      </p:sp>
      <p:pic>
        <p:nvPicPr>
          <p:cNvPr id="4" name="Picture 2" descr="Y:\Presentations\GDC2010\Hair\jpg\final.jpg"/>
          <p:cNvPicPr>
            <a:picLocks noChangeAspect="1" noChangeArrowheads="1"/>
          </p:cNvPicPr>
          <p:nvPr/>
        </p:nvPicPr>
        <p:blipFill>
          <a:blip r:embed="rId3"/>
          <a:srcRect/>
          <a:stretch>
            <a:fillRect/>
          </a:stretch>
        </p:blipFill>
        <p:spPr bwMode="auto">
          <a:xfrm>
            <a:off x="1371601" y="1200150"/>
            <a:ext cx="6400800" cy="36005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smtClean="0">
                <a:latin typeface="Arial" charset="0"/>
                <a:cs typeface="Arial" charset="0"/>
              </a:rPr>
              <a:t>Lazaravic</a:t>
            </a:r>
            <a:endParaRPr lang="en-US" dirty="0" smtClean="0">
              <a:latin typeface="Arial" charset="0"/>
              <a:cs typeface="Arial" charset="0"/>
            </a:endParaRPr>
          </a:p>
        </p:txBody>
      </p:sp>
      <p:sp>
        <p:nvSpPr>
          <p:cNvPr id="5" name="Content Placeholder 4"/>
          <p:cNvSpPr>
            <a:spLocks noGrp="1"/>
          </p:cNvSpPr>
          <p:nvPr>
            <p:ph idx="1"/>
          </p:nvPr>
        </p:nvSpPr>
        <p:spPr/>
        <p:txBody>
          <a:bodyPr/>
          <a:lstStyle/>
          <a:p>
            <a:endParaRPr lang="en-US"/>
          </a:p>
        </p:txBody>
      </p:sp>
      <p:pic>
        <p:nvPicPr>
          <p:cNvPr id="22530" name="Picture 2" descr="C:\Projects\cvs\Presentations\Sig_2010\marketing\Pr\jpg\laz.jpg"/>
          <p:cNvPicPr>
            <a:picLocks noChangeAspect="1" noChangeArrowheads="1"/>
          </p:cNvPicPr>
          <p:nvPr/>
        </p:nvPicPr>
        <p:blipFill>
          <a:blip r:embed="rId3"/>
          <a:srcRect/>
          <a:stretch>
            <a:fillRect/>
          </a:stretch>
        </p:blipFill>
        <p:spPr bwMode="auto">
          <a:xfrm>
            <a:off x="2743200" y="514349"/>
            <a:ext cx="3657600" cy="447282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Notes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Slight Wraparound Diffuse</a:t>
            </a:r>
          </a:p>
          <a:p>
            <a:r>
              <a:rPr lang="en-US" dirty="0" err="1" smtClean="0">
                <a:latin typeface="Arial" charset="0"/>
                <a:ea typeface="ＭＳ Ｐゴシック" pitchFamily="-112" charset="-128"/>
                <a:cs typeface="Arial" charset="0"/>
              </a:rPr>
              <a:t>Kajiya</a:t>
            </a:r>
            <a:r>
              <a:rPr lang="en-US" dirty="0" smtClean="0">
                <a:latin typeface="Arial" charset="0"/>
                <a:ea typeface="ＭＳ Ｐゴシック" pitchFamily="-112" charset="-128"/>
                <a:cs typeface="Arial" charset="0"/>
              </a:rPr>
              <a:t>-Kay </a:t>
            </a:r>
            <a:r>
              <a:rPr lang="en-US" dirty="0" err="1" smtClean="0">
                <a:latin typeface="Arial" charset="0"/>
                <a:ea typeface="ＭＳ Ｐゴシック" pitchFamily="-112" charset="-128"/>
                <a:cs typeface="Arial" charset="0"/>
              </a:rPr>
              <a:t>Specular</a:t>
            </a:r>
            <a:endParaRPr lang="en-US" dirty="0" smtClean="0">
              <a:latin typeface="Arial" charset="0"/>
              <a:ea typeface="ＭＳ Ｐゴシック" pitchFamily="-112" charset="-128"/>
              <a:cs typeface="Arial" charset="0"/>
            </a:endParaRPr>
          </a:p>
          <a:p>
            <a:r>
              <a:rPr lang="en-US" dirty="0" smtClean="0">
                <a:latin typeface="Arial" charset="0"/>
                <a:ea typeface="ＭＳ Ｐゴシック" pitchFamily="-112" charset="-128"/>
                <a:cs typeface="Arial" charset="0"/>
              </a:rPr>
              <a:t>No self-shadowing</a:t>
            </a:r>
          </a:p>
          <a:p>
            <a:pPr lvl="1"/>
            <a:r>
              <a:rPr lang="en-US" dirty="0" smtClean="0">
                <a:latin typeface="Arial" charset="0"/>
                <a:ea typeface="ＭＳ Ｐゴシック" pitchFamily="-112" charset="-128"/>
                <a:cs typeface="Arial" charset="0"/>
              </a:rPr>
              <a:t>Looks into largest cascade w/extra bias</a:t>
            </a:r>
          </a:p>
          <a:p>
            <a:r>
              <a:rPr lang="en-US" dirty="0" smtClean="0">
                <a:latin typeface="Arial" charset="0"/>
                <a:ea typeface="ＭＳ Ｐゴシック" pitchFamily="-112" charset="-128"/>
                <a:cs typeface="Arial" charset="0"/>
              </a:rPr>
              <a:t>Diffuse Map as </a:t>
            </a:r>
            <a:r>
              <a:rPr lang="en-US" dirty="0" err="1" smtClean="0">
                <a:latin typeface="Arial" charset="0"/>
                <a:ea typeface="ＭＳ Ｐゴシック" pitchFamily="-112" charset="-128"/>
                <a:cs typeface="Arial" charset="0"/>
              </a:rPr>
              <a:t>Specular</a:t>
            </a:r>
            <a:r>
              <a:rPr lang="en-US" dirty="0" smtClean="0">
                <a:latin typeface="Arial" charset="0"/>
                <a:ea typeface="ＭＳ Ｐゴシック" pitchFamily="-112" charset="-128"/>
                <a:cs typeface="Arial" charset="0"/>
              </a:rPr>
              <a:t> Mask</a:t>
            </a:r>
          </a:p>
          <a:p>
            <a:pPr lvl="1"/>
            <a:r>
              <a:rPr lang="en-US" dirty="0" smtClean="0">
                <a:latin typeface="Arial" charset="0"/>
                <a:ea typeface="ＭＳ Ｐゴシック" pitchFamily="-112" charset="-128"/>
                <a:cs typeface="Arial" charset="0"/>
              </a:rPr>
              <a:t>Partially </a:t>
            </a:r>
            <a:r>
              <a:rPr lang="en-US" dirty="0" err="1" smtClean="0">
                <a:latin typeface="Arial" charset="0"/>
                <a:ea typeface="ＭＳ Ｐゴシック" pitchFamily="-112" charset="-128"/>
                <a:cs typeface="Arial" charset="0"/>
              </a:rPr>
              <a:t>Desaturated</a:t>
            </a:r>
            <a:endParaRPr lang="en-US" dirty="0" smtClean="0">
              <a:latin typeface="Arial" charset="0"/>
              <a:ea typeface="ＭＳ Ｐゴシック" pitchFamily="-112" charset="-128"/>
              <a:cs typeface="Arial" charset="0"/>
            </a:endParaRPr>
          </a:p>
          <a:p>
            <a:r>
              <a:rPr lang="en-US" dirty="0" smtClean="0">
                <a:latin typeface="Arial" charset="0"/>
                <a:ea typeface="ＭＳ Ｐゴシック" pitchFamily="-112" charset="-128"/>
                <a:cs typeface="Arial" charset="0"/>
              </a:rPr>
              <a:t>Deferred lights use </a:t>
            </a:r>
            <a:r>
              <a:rPr lang="en-US" dirty="0" err="1" smtClean="0">
                <a:latin typeface="Arial" charset="0"/>
                <a:ea typeface="ＭＳ Ｐゴシック" pitchFamily="-112" charset="-128"/>
                <a:cs typeface="Arial" charset="0"/>
              </a:rPr>
              <a:t>Blinn-Phong</a:t>
            </a:r>
            <a:endParaRPr lang="en-US" dirty="0" smtClean="0">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Conclusions</a:t>
            </a:r>
          </a:p>
        </p:txBody>
      </p:sp>
      <p:sp>
        <p:nvSpPr>
          <p:cNvPr id="4099" name="Content Placeholder 2"/>
          <p:cNvSpPr>
            <a:spLocks noGrp="1"/>
          </p:cNvSpPr>
          <p:nvPr>
            <p:ph idx="1"/>
          </p:nvPr>
        </p:nvSpPr>
        <p:spPr>
          <a:xfrm>
            <a:off x="457200" y="1200150"/>
            <a:ext cx="4343400" cy="3394075"/>
          </a:xfrm>
        </p:spPr>
        <p:txBody>
          <a:bodyPr/>
          <a:lstStyle/>
          <a:p>
            <a:r>
              <a:rPr lang="en-US" dirty="0" smtClean="0">
                <a:latin typeface="Arial" charset="0"/>
                <a:ea typeface="ＭＳ Ｐゴシック" pitchFamily="-112" charset="-128"/>
                <a:cs typeface="Arial" charset="0"/>
              </a:rPr>
              <a:t>Anisotropic</a:t>
            </a:r>
          </a:p>
          <a:p>
            <a:r>
              <a:rPr lang="en-US" dirty="0" smtClean="0">
                <a:latin typeface="Arial" charset="0"/>
                <a:ea typeface="ＭＳ Ｐゴシック" pitchFamily="-112" charset="-128"/>
                <a:cs typeface="Arial" charset="0"/>
              </a:rPr>
              <a:t>Do better than </a:t>
            </a:r>
            <a:r>
              <a:rPr lang="en-US" dirty="0" err="1" smtClean="0">
                <a:latin typeface="Arial" charset="0"/>
                <a:ea typeface="ＭＳ Ｐゴシック" pitchFamily="-112" charset="-128"/>
                <a:cs typeface="Arial" charset="0"/>
              </a:rPr>
              <a:t>Blinn-Phong</a:t>
            </a:r>
            <a:endParaRPr lang="en-US" dirty="0" smtClean="0">
              <a:latin typeface="Arial" charset="0"/>
              <a:ea typeface="ＭＳ Ｐゴシック" pitchFamily="-112" charset="-128"/>
              <a:cs typeface="Arial" charset="0"/>
            </a:endParaRPr>
          </a:p>
        </p:txBody>
      </p:sp>
      <p:pic>
        <p:nvPicPr>
          <p:cNvPr id="29698" name="Picture 2" descr="C:\Projects\cvs\Presentations\Sig_2010\marketing\Pr\jpg\elena.jpg"/>
          <p:cNvPicPr>
            <a:picLocks noChangeAspect="1" noChangeArrowheads="1"/>
          </p:cNvPicPr>
          <p:nvPr/>
        </p:nvPicPr>
        <p:blipFill>
          <a:blip r:embed="rId3"/>
          <a:srcRect/>
          <a:stretch>
            <a:fillRect/>
          </a:stretch>
        </p:blipFill>
        <p:spPr bwMode="auto">
          <a:xfrm>
            <a:off x="5257800" y="742950"/>
            <a:ext cx="3071812" cy="390207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Cloth</a:t>
            </a:r>
          </a:p>
        </p:txBody>
      </p:sp>
      <p:pic>
        <p:nvPicPr>
          <p:cNvPr id="15362" name="Picture 2" descr="C:\Projects\cvs\Presentations\Sig_2010\Earlier\screenshot_11170107_042719.png"/>
          <p:cNvPicPr>
            <a:picLocks noChangeAspect="1" noChangeArrowheads="1"/>
          </p:cNvPicPr>
          <p:nvPr/>
        </p:nvPicPr>
        <p:blipFill>
          <a:blip r:embed="rId3"/>
          <a:srcRect/>
          <a:stretch>
            <a:fillRect/>
          </a:stretch>
        </p:blipFill>
        <p:spPr bwMode="auto">
          <a:xfrm>
            <a:off x="1143000" y="971549"/>
            <a:ext cx="6858000" cy="3857773"/>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Cloth</a:t>
            </a:r>
          </a:p>
        </p:txBody>
      </p:sp>
      <p:pic>
        <p:nvPicPr>
          <p:cNvPr id="16386" name="Picture 2" descr="C:\Projects\cvs\Presentations\Sig_2010\highres-screens\keepers\01508.bmp"/>
          <p:cNvPicPr>
            <a:picLocks noChangeAspect="1" noChangeArrowheads="1"/>
          </p:cNvPicPr>
          <p:nvPr/>
        </p:nvPicPr>
        <p:blipFill>
          <a:blip r:embed="rId3"/>
          <a:srcRect/>
          <a:stretch>
            <a:fillRect/>
          </a:stretch>
        </p:blipFill>
        <p:spPr bwMode="auto">
          <a:xfrm>
            <a:off x="1143000" y="971550"/>
            <a:ext cx="6858000" cy="385777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4" name="Picture 3"/>
          <p:cNvPicPr>
            <a:picLocks noChangeAspect="1" noChangeArrowheads="1"/>
          </p:cNvPicPr>
          <p:nvPr/>
        </p:nvPicPr>
        <p:blipFill>
          <a:blip r:embed="rId3"/>
          <a:srcRect/>
          <a:stretch>
            <a:fillRect/>
          </a:stretch>
        </p:blipFill>
        <p:spPr bwMode="auto">
          <a:xfrm>
            <a:off x="2057400" y="1200150"/>
            <a:ext cx="5029200" cy="3760724"/>
          </a:xfrm>
          <a:prstGeom prst="rect">
            <a:avLst/>
          </a:prstGeom>
          <a:noFill/>
          <a:ln w="9525">
            <a:noFill/>
            <a:round/>
            <a:headEnd/>
            <a:tailEnd/>
          </a:ln>
          <a:effectLst/>
        </p:spPr>
      </p:pic>
      <p:sp>
        <p:nvSpPr>
          <p:cNvPr id="6" name="Title 1"/>
          <p:cNvSpPr>
            <a:spLocks noGrp="1"/>
          </p:cNvSpPr>
          <p:nvPr>
            <p:ph type="title"/>
          </p:nvPr>
        </p:nvSpPr>
        <p:spPr>
          <a:xfrm>
            <a:off x="457200" y="206375"/>
            <a:ext cx="8229600" cy="857250"/>
          </a:xfrm>
        </p:spPr>
        <p:txBody>
          <a:bodyPr/>
          <a:lstStyle/>
          <a:p>
            <a:r>
              <a:rPr lang="en-US" dirty="0" smtClean="0">
                <a:latin typeface="Arial" charset="0"/>
                <a:ea typeface="ＭＳ Ｐゴシック" pitchFamily="-112" charset="-128"/>
                <a:cs typeface="Arial" charset="0"/>
              </a:rPr>
              <a:t>Diffuse-Only, Right?</a:t>
            </a: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Separated</a:t>
            </a:r>
          </a:p>
        </p:txBody>
      </p:sp>
      <p:pic>
        <p:nvPicPr>
          <p:cNvPr id="4" name="Picture 3"/>
          <p:cNvPicPr>
            <a:picLocks noChangeAspect="1" noChangeArrowheads="1"/>
          </p:cNvPicPr>
          <p:nvPr/>
        </p:nvPicPr>
        <p:blipFill>
          <a:blip r:embed="rId3"/>
          <a:srcRect/>
          <a:stretch>
            <a:fillRect/>
          </a:stretch>
        </p:blipFill>
        <p:spPr bwMode="auto">
          <a:xfrm>
            <a:off x="5943600" y="3028950"/>
            <a:ext cx="2744051" cy="2051233"/>
          </a:xfrm>
          <a:prstGeom prst="rect">
            <a:avLst/>
          </a:prstGeom>
          <a:noFill/>
          <a:ln w="9525">
            <a:noFill/>
            <a:round/>
            <a:headEnd/>
            <a:tailEnd/>
          </a:ln>
          <a:effectLst/>
        </p:spPr>
      </p:pic>
      <p:pic>
        <p:nvPicPr>
          <p:cNvPr id="5" name="Picture 4"/>
          <p:cNvPicPr>
            <a:picLocks noChangeAspect="1" noChangeArrowheads="1"/>
          </p:cNvPicPr>
          <p:nvPr/>
        </p:nvPicPr>
        <p:blipFill>
          <a:blip r:embed="rId4"/>
          <a:srcRect/>
          <a:stretch>
            <a:fillRect/>
          </a:stretch>
        </p:blipFill>
        <p:spPr bwMode="auto">
          <a:xfrm>
            <a:off x="457200" y="1657350"/>
            <a:ext cx="4114800" cy="3076575"/>
          </a:xfrm>
          <a:prstGeom prst="rect">
            <a:avLst/>
          </a:prstGeom>
          <a:noFill/>
          <a:ln w="9525">
            <a:noFill/>
            <a:round/>
            <a:headEnd/>
            <a:tailEnd/>
          </a:ln>
          <a:effectLst/>
        </p:spPr>
      </p:pic>
      <p:pic>
        <p:nvPicPr>
          <p:cNvPr id="6" name="Picture 5"/>
          <p:cNvPicPr>
            <a:picLocks noChangeAspect="1" noChangeArrowheads="1"/>
          </p:cNvPicPr>
          <p:nvPr/>
        </p:nvPicPr>
        <p:blipFill>
          <a:blip r:embed="rId5"/>
          <a:srcRect/>
          <a:stretch>
            <a:fillRect/>
          </a:stretch>
        </p:blipFill>
        <p:spPr bwMode="auto">
          <a:xfrm>
            <a:off x="5943600" y="514350"/>
            <a:ext cx="2744051" cy="2051233"/>
          </a:xfrm>
          <a:prstGeom prst="rect">
            <a:avLst/>
          </a:prstGeom>
          <a:noFill/>
          <a:ln w="9525">
            <a:noFill/>
            <a:round/>
            <a:headEnd/>
            <a:tailEnd/>
          </a:ln>
          <a:effectLst/>
        </p:spPr>
      </p:pic>
      <p:sp>
        <p:nvSpPr>
          <p:cNvPr id="10" name="Rectangle 9"/>
          <p:cNvSpPr/>
          <p:nvPr/>
        </p:nvSpPr>
        <p:spPr>
          <a:xfrm>
            <a:off x="4747846" y="2672862"/>
            <a:ext cx="1817077" cy="8053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err="1" smtClean="0"/>
              <a:t>Specular</a:t>
            </a:r>
            <a:endParaRPr lang="en-US" sz="3600" dirty="0"/>
          </a:p>
        </p:txBody>
      </p:sp>
      <p:sp>
        <p:nvSpPr>
          <p:cNvPr id="11" name="Rectangle 10"/>
          <p:cNvSpPr/>
          <p:nvPr/>
        </p:nvSpPr>
        <p:spPr>
          <a:xfrm>
            <a:off x="234461" y="1361624"/>
            <a:ext cx="1817077" cy="8053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smtClean="0"/>
              <a:t>Final</a:t>
            </a:r>
            <a:endParaRPr lang="en-US" sz="3600" dirty="0"/>
          </a:p>
        </p:txBody>
      </p:sp>
      <p:sp>
        <p:nvSpPr>
          <p:cNvPr id="12" name="Rectangle 11"/>
          <p:cNvSpPr/>
          <p:nvPr/>
        </p:nvSpPr>
        <p:spPr>
          <a:xfrm>
            <a:off x="4747846" y="258228"/>
            <a:ext cx="1817077" cy="8053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smtClean="0"/>
              <a:t>Diffuse</a:t>
            </a:r>
            <a:endParaRPr lang="en-US" sz="36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Specular</a:t>
            </a:r>
            <a:endParaRPr lang="en-US" dirty="0"/>
          </a:p>
        </p:txBody>
      </p:sp>
      <p:pic>
        <p:nvPicPr>
          <p:cNvPr id="4" name="Picture 3"/>
          <p:cNvPicPr>
            <a:picLocks noChangeAspect="1" noChangeArrowheads="1"/>
          </p:cNvPicPr>
          <p:nvPr/>
        </p:nvPicPr>
        <p:blipFill>
          <a:blip r:embed="rId3"/>
          <a:srcRect/>
          <a:stretch>
            <a:fillRect/>
          </a:stretch>
        </p:blipFill>
        <p:spPr bwMode="auto">
          <a:xfrm>
            <a:off x="1143000" y="1885950"/>
            <a:ext cx="3058112" cy="2286000"/>
          </a:xfrm>
          <a:prstGeom prst="rect">
            <a:avLst/>
          </a:prstGeom>
          <a:noFill/>
          <a:ln w="9525">
            <a:noFill/>
            <a:round/>
            <a:headEnd/>
            <a:tailEnd/>
          </a:ln>
          <a:effectLst/>
        </p:spPr>
      </p:pic>
      <p:pic>
        <p:nvPicPr>
          <p:cNvPr id="6" name="Picture 5"/>
          <p:cNvPicPr>
            <a:picLocks noChangeAspect="1" noChangeArrowheads="1"/>
          </p:cNvPicPr>
          <p:nvPr/>
        </p:nvPicPr>
        <p:blipFill>
          <a:blip r:embed="rId4"/>
          <a:srcRect/>
          <a:stretch>
            <a:fillRect/>
          </a:stretch>
        </p:blipFill>
        <p:spPr bwMode="auto">
          <a:xfrm>
            <a:off x="5029200" y="1885950"/>
            <a:ext cx="3058112" cy="2286000"/>
          </a:xfrm>
          <a:prstGeom prst="rect">
            <a:avLst/>
          </a:prstGeom>
          <a:noFill/>
          <a:ln w="9525">
            <a:noFill/>
            <a:round/>
            <a:headEnd/>
            <a:tailEnd/>
          </a:ln>
          <a:effectLst/>
        </p:spPr>
      </p:pic>
      <p:sp>
        <p:nvSpPr>
          <p:cNvPr id="7" name="Content Placeholder 2"/>
          <p:cNvSpPr txBox="1">
            <a:spLocks/>
          </p:cNvSpPr>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Arial" charset="0"/>
                <a:ea typeface="ＭＳ Ｐゴシック" pitchFamily="-112" charset="-128"/>
                <a:cs typeface="Arial" charset="0"/>
              </a:rPr>
              <a:t>Fresnel?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Cloth</a:t>
            </a:r>
          </a:p>
        </p:txBody>
      </p:sp>
      <p:sp>
        <p:nvSpPr>
          <p:cNvPr id="5" name="Content Placeholder 2"/>
          <p:cNvSpPr>
            <a:spLocks noGrp="1"/>
          </p:cNvSpPr>
          <p:nvPr>
            <p:ph idx="1"/>
          </p:nvPr>
        </p:nvSpPr>
        <p:spPr>
          <a:xfrm>
            <a:off x="457200" y="1200150"/>
            <a:ext cx="8229600" cy="3394075"/>
          </a:xfrm>
        </p:spPr>
        <p:txBody>
          <a:bodyPr/>
          <a:lstStyle/>
          <a:p>
            <a:r>
              <a:rPr lang="en-US" dirty="0" smtClean="0">
                <a:latin typeface="Arial" charset="0"/>
                <a:ea typeface="ＭＳ Ｐゴシック" pitchFamily="-112" charset="-128"/>
                <a:cs typeface="Arial" charset="0"/>
              </a:rPr>
              <a:t>“Examples of completely diffuse materials include Cloth and Cardboard”</a:t>
            </a:r>
          </a:p>
          <a:p>
            <a:pPr lvl="1"/>
            <a:r>
              <a:rPr lang="en-US" dirty="0" smtClean="0">
                <a:latin typeface="Arial" charset="0"/>
                <a:ea typeface="ＭＳ Ｐゴシック" pitchFamily="-112" charset="-128"/>
                <a:cs typeface="Arial" charset="0"/>
              </a:rPr>
              <a:t>Nope!</a:t>
            </a:r>
          </a:p>
          <a:p>
            <a:pPr lvl="1"/>
            <a:r>
              <a:rPr lang="en-US" dirty="0" err="1" smtClean="0">
                <a:latin typeface="Arial" charset="0"/>
                <a:ea typeface="ＭＳ Ｐゴシック" pitchFamily="-112" charset="-128"/>
                <a:cs typeface="Arial" charset="0"/>
              </a:rPr>
              <a:t>Sidenote</a:t>
            </a:r>
            <a:r>
              <a:rPr lang="en-US" dirty="0" smtClean="0">
                <a:latin typeface="Arial" charset="0"/>
                <a:ea typeface="ＭＳ Ｐゴシック" pitchFamily="-112" charset="-128"/>
                <a:cs typeface="Arial" charset="0"/>
              </a:rPr>
              <a:t>: Cardboard is actually really shiny</a:t>
            </a:r>
          </a:p>
          <a:p>
            <a:r>
              <a:rPr lang="en-US" dirty="0" smtClean="0">
                <a:latin typeface="Arial" charset="0"/>
                <a:ea typeface="ＭＳ Ｐゴシック" pitchFamily="-112" charset="-128"/>
                <a:cs typeface="Arial" charset="0"/>
              </a:rPr>
              <a:t>Cloth has some Fresnel too</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U2 Cloth</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Rim Lobe, Inner Lobe, Remaining Diffuse</a:t>
            </a:r>
          </a:p>
        </p:txBody>
      </p:sp>
      <p:pic>
        <p:nvPicPr>
          <p:cNvPr id="4" name="Picture 3"/>
          <p:cNvPicPr>
            <a:picLocks noChangeAspect="1" noChangeArrowheads="1"/>
          </p:cNvPicPr>
          <p:nvPr/>
        </p:nvPicPr>
        <p:blipFill>
          <a:blip r:embed="rId3"/>
          <a:srcRect l="4961" r="57547"/>
          <a:stretch>
            <a:fillRect/>
          </a:stretch>
        </p:blipFill>
        <p:spPr bwMode="auto">
          <a:xfrm>
            <a:off x="685800" y="1885950"/>
            <a:ext cx="2075980" cy="3114675"/>
          </a:xfrm>
          <a:prstGeom prst="rect">
            <a:avLst/>
          </a:prstGeom>
          <a:noFill/>
          <a:ln w="9525">
            <a:noFill/>
            <a:round/>
            <a:headEnd/>
            <a:tailEnd/>
          </a:ln>
          <a:effectLst/>
        </p:spPr>
      </p:pic>
      <p:pic>
        <p:nvPicPr>
          <p:cNvPr id="5" name="Picture 4"/>
          <p:cNvPicPr>
            <a:picLocks noChangeAspect="1" noChangeArrowheads="1"/>
          </p:cNvPicPr>
          <p:nvPr/>
        </p:nvPicPr>
        <p:blipFill>
          <a:blip r:embed="rId4"/>
          <a:srcRect l="4961" r="57547"/>
          <a:stretch>
            <a:fillRect/>
          </a:stretch>
        </p:blipFill>
        <p:spPr bwMode="auto">
          <a:xfrm>
            <a:off x="3429000" y="1885950"/>
            <a:ext cx="2076049" cy="3115400"/>
          </a:xfrm>
          <a:prstGeom prst="rect">
            <a:avLst/>
          </a:prstGeom>
          <a:noFill/>
          <a:ln w="9525">
            <a:noFill/>
            <a:round/>
            <a:headEnd/>
            <a:tailEnd/>
          </a:ln>
          <a:effectLst/>
        </p:spPr>
      </p:pic>
      <p:pic>
        <p:nvPicPr>
          <p:cNvPr id="6" name="Picture 5"/>
          <p:cNvPicPr>
            <a:picLocks noChangeAspect="1" noChangeArrowheads="1"/>
          </p:cNvPicPr>
          <p:nvPr/>
        </p:nvPicPr>
        <p:blipFill>
          <a:blip r:embed="rId5"/>
          <a:srcRect l="4961" r="57547"/>
          <a:stretch>
            <a:fillRect/>
          </a:stretch>
        </p:blipFill>
        <p:spPr bwMode="auto">
          <a:xfrm>
            <a:off x="6172200" y="1885950"/>
            <a:ext cx="2076016" cy="311467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U2 Cloth</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Final</a:t>
            </a:r>
          </a:p>
        </p:txBody>
      </p:sp>
      <p:pic>
        <p:nvPicPr>
          <p:cNvPr id="4" name="Picture 3"/>
          <p:cNvPicPr>
            <a:picLocks noChangeAspect="1" noChangeArrowheads="1"/>
          </p:cNvPicPr>
          <p:nvPr/>
        </p:nvPicPr>
        <p:blipFill>
          <a:blip r:embed="rId3"/>
          <a:srcRect/>
          <a:stretch>
            <a:fillRect/>
          </a:stretch>
        </p:blipFill>
        <p:spPr bwMode="auto">
          <a:xfrm>
            <a:off x="1143000" y="1657350"/>
            <a:ext cx="5943600" cy="334327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Shafer</a:t>
            </a:r>
          </a:p>
        </p:txBody>
      </p:sp>
      <p:sp>
        <p:nvSpPr>
          <p:cNvPr id="5" name="Content Placeholder 4"/>
          <p:cNvSpPr>
            <a:spLocks noGrp="1"/>
          </p:cNvSpPr>
          <p:nvPr>
            <p:ph idx="1"/>
          </p:nvPr>
        </p:nvSpPr>
        <p:spPr/>
        <p:txBody>
          <a:bodyPr/>
          <a:lstStyle/>
          <a:p>
            <a:endParaRPr lang="en-US" dirty="0"/>
          </a:p>
        </p:txBody>
      </p:sp>
      <p:pic>
        <p:nvPicPr>
          <p:cNvPr id="25602" name="Picture 2" descr="C:\Projects\cvs\Presentations\Sig_2010\marketing\Pr\jpg\shafer.jpg"/>
          <p:cNvPicPr>
            <a:picLocks noChangeAspect="1" noChangeArrowheads="1"/>
          </p:cNvPicPr>
          <p:nvPr/>
        </p:nvPicPr>
        <p:blipFill>
          <a:blip r:embed="rId3"/>
          <a:srcRect/>
          <a:stretch>
            <a:fillRect/>
          </a:stretch>
        </p:blipFill>
        <p:spPr bwMode="auto">
          <a:xfrm>
            <a:off x="2743200" y="742950"/>
            <a:ext cx="3657600" cy="394488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smtClean="0">
                <a:latin typeface="Arial" charset="0"/>
                <a:cs typeface="Arial" charset="0"/>
              </a:rPr>
              <a:t>OurCloth</a:t>
            </a:r>
            <a:r>
              <a:rPr lang="en-US" dirty="0" smtClean="0">
                <a:latin typeface="Arial" charset="0"/>
                <a:cs typeface="Arial" charset="0"/>
              </a:rPr>
              <a:t>()</a:t>
            </a:r>
          </a:p>
        </p:txBody>
      </p:sp>
      <p:sp>
        <p:nvSpPr>
          <p:cNvPr id="4099" name="Content Placeholder 2"/>
          <p:cNvSpPr>
            <a:spLocks noGrp="1"/>
          </p:cNvSpPr>
          <p:nvPr>
            <p:ph idx="1"/>
          </p:nvPr>
        </p:nvSpPr>
        <p:spPr/>
        <p:txBody>
          <a:bodyPr/>
          <a:lstStyle/>
          <a:p>
            <a:pPr>
              <a:buNone/>
            </a:pPr>
            <a:r>
              <a:rPr lang="en-US" sz="2000" dirty="0" smtClean="0">
                <a:latin typeface="Arial" charset="0"/>
                <a:ea typeface="ＭＳ Ｐゴシック" pitchFamily="-112" charset="-128"/>
                <a:cs typeface="Arial" charset="0"/>
              </a:rPr>
              <a:t>{</a:t>
            </a:r>
          </a:p>
          <a:p>
            <a:pPr>
              <a:buNone/>
            </a:pPr>
            <a:r>
              <a:rPr lang="en-US" sz="2000" dirty="0" smtClean="0">
                <a:latin typeface="Arial" charset="0"/>
                <a:ea typeface="ＭＳ Ｐゴシック" pitchFamily="-112" charset="-128"/>
                <a:cs typeface="Arial" charset="0"/>
              </a:rPr>
              <a:t>	</a:t>
            </a:r>
            <a:r>
              <a:rPr lang="en-US" sz="2000" dirty="0" err="1" smtClean="0">
                <a:latin typeface="Arial" charset="0"/>
                <a:ea typeface="ＭＳ Ｐゴシック" pitchFamily="-112" charset="-128"/>
                <a:cs typeface="Arial" charset="0"/>
              </a:rPr>
              <a:t>VdotN</a:t>
            </a:r>
            <a:r>
              <a:rPr lang="en-US" sz="2000" dirty="0" smtClean="0">
                <a:latin typeface="Arial" charset="0"/>
                <a:ea typeface="ＭＳ Ｐゴシック" pitchFamily="-112" charset="-128"/>
                <a:cs typeface="Arial" charset="0"/>
              </a:rPr>
              <a:t> = saturate( dot( V, N ) );</a:t>
            </a:r>
          </a:p>
          <a:p>
            <a:pPr>
              <a:buNone/>
            </a:pPr>
            <a:r>
              <a:rPr lang="en-US" sz="2000" dirty="0" smtClean="0">
                <a:latin typeface="Arial" charset="0"/>
                <a:ea typeface="ＭＳ Ｐゴシック" pitchFamily="-112" charset="-128"/>
                <a:cs typeface="Arial" charset="0"/>
              </a:rPr>
              <a:t>	Rim = </a:t>
            </a:r>
            <a:r>
              <a:rPr lang="en-US" sz="2000" dirty="0" err="1" smtClean="0">
                <a:latin typeface="Arial" charset="0"/>
                <a:ea typeface="ＭＳ Ｐゴシック" pitchFamily="-112" charset="-128"/>
                <a:cs typeface="Arial" charset="0"/>
              </a:rPr>
              <a:t>RimScale</a:t>
            </a:r>
            <a:r>
              <a:rPr lang="en-US" sz="2000" dirty="0" smtClean="0">
                <a:latin typeface="Arial" charset="0"/>
                <a:ea typeface="ＭＳ Ｐゴシック" pitchFamily="-112" charset="-128"/>
                <a:cs typeface="Arial" charset="0"/>
              </a:rPr>
              <a:t> * </a:t>
            </a:r>
            <a:r>
              <a:rPr lang="en-US" sz="2000" dirty="0" err="1" smtClean="0">
                <a:latin typeface="Arial" charset="0"/>
                <a:ea typeface="ＭＳ Ｐゴシック" pitchFamily="-112" charset="-128"/>
                <a:cs typeface="Arial" charset="0"/>
              </a:rPr>
              <a:t>pow</a:t>
            </a:r>
            <a:r>
              <a:rPr lang="en-US" sz="2000" dirty="0" smtClean="0">
                <a:latin typeface="Arial" charset="0"/>
                <a:ea typeface="ＭＳ Ｐゴシック" pitchFamily="-112" charset="-128"/>
                <a:cs typeface="Arial" charset="0"/>
              </a:rPr>
              <a:t>( </a:t>
            </a:r>
            <a:r>
              <a:rPr lang="en-US" sz="2000" dirty="0" err="1" smtClean="0">
                <a:latin typeface="Arial" charset="0"/>
                <a:ea typeface="ＭＳ Ｐゴシック" pitchFamily="-112" charset="-128"/>
                <a:cs typeface="Arial" charset="0"/>
              </a:rPr>
              <a:t>VdotN</a:t>
            </a:r>
            <a:r>
              <a:rPr lang="en-US" sz="2000" dirty="0" smtClean="0">
                <a:latin typeface="Arial" charset="0"/>
                <a:ea typeface="ＭＳ Ｐゴシック" pitchFamily="-112" charset="-128"/>
                <a:cs typeface="Arial" charset="0"/>
              </a:rPr>
              <a:t>, </a:t>
            </a:r>
            <a:r>
              <a:rPr lang="en-US" sz="2000" dirty="0" err="1" smtClean="0">
                <a:latin typeface="Arial" charset="0"/>
                <a:ea typeface="ＭＳ Ｐゴシック" pitchFamily="-112" charset="-128"/>
                <a:cs typeface="Arial" charset="0"/>
              </a:rPr>
              <a:t>RimExp</a:t>
            </a:r>
            <a:r>
              <a:rPr lang="en-US" sz="2000" dirty="0" smtClean="0">
                <a:latin typeface="Arial" charset="0"/>
                <a:ea typeface="ＭＳ Ｐゴシック" pitchFamily="-112" charset="-128"/>
                <a:cs typeface="Arial" charset="0"/>
              </a:rPr>
              <a:t> );</a:t>
            </a:r>
          </a:p>
          <a:p>
            <a:pPr>
              <a:buNone/>
            </a:pPr>
            <a:r>
              <a:rPr lang="en-US" sz="2000" dirty="0" smtClean="0">
                <a:latin typeface="Arial" charset="0"/>
                <a:ea typeface="ＭＳ Ｐゴシック" pitchFamily="-112" charset="-128"/>
                <a:cs typeface="Arial" charset="0"/>
              </a:rPr>
              <a:t>	Inner = </a:t>
            </a:r>
            <a:r>
              <a:rPr lang="en-US" sz="2000" dirty="0" err="1" smtClean="0">
                <a:latin typeface="Arial" charset="0"/>
                <a:ea typeface="ＭＳ Ｐゴシック" pitchFamily="-112" charset="-128"/>
                <a:cs typeface="Arial" charset="0"/>
              </a:rPr>
              <a:t>InnerScale</a:t>
            </a:r>
            <a:r>
              <a:rPr lang="en-US" sz="2000" dirty="0" smtClean="0">
                <a:latin typeface="Arial" charset="0"/>
                <a:ea typeface="ＭＳ Ｐゴシック" pitchFamily="-112" charset="-128"/>
                <a:cs typeface="Arial" charset="0"/>
              </a:rPr>
              <a:t> * </a:t>
            </a:r>
            <a:r>
              <a:rPr lang="en-US" sz="2000" dirty="0" err="1" smtClean="0">
                <a:latin typeface="Arial" charset="0"/>
                <a:ea typeface="ＭＳ Ｐゴシック" pitchFamily="-112" charset="-128"/>
                <a:cs typeface="Arial" charset="0"/>
              </a:rPr>
              <a:t>pow</a:t>
            </a:r>
            <a:r>
              <a:rPr lang="en-US" sz="2000" dirty="0" smtClean="0">
                <a:latin typeface="Arial" charset="0"/>
                <a:ea typeface="ＭＳ Ｐゴシック" pitchFamily="-112" charset="-128"/>
                <a:cs typeface="Arial" charset="0"/>
              </a:rPr>
              <a:t>( 1-VdotN, </a:t>
            </a:r>
            <a:r>
              <a:rPr lang="en-US" sz="2000" dirty="0" err="1" smtClean="0">
                <a:latin typeface="Arial" charset="0"/>
                <a:ea typeface="ＭＳ Ｐゴシック" pitchFamily="-112" charset="-128"/>
                <a:cs typeface="Arial" charset="0"/>
              </a:rPr>
              <a:t>InnerExp</a:t>
            </a:r>
            <a:r>
              <a:rPr lang="en-US" sz="2000" dirty="0" smtClean="0">
                <a:latin typeface="Arial" charset="0"/>
                <a:ea typeface="ＭＳ Ｐゴシック" pitchFamily="-112" charset="-128"/>
                <a:cs typeface="Arial" charset="0"/>
              </a:rPr>
              <a:t> );</a:t>
            </a:r>
          </a:p>
          <a:p>
            <a:pPr>
              <a:buNone/>
            </a:pPr>
            <a:r>
              <a:rPr lang="en-US" sz="2000" dirty="0" smtClean="0">
                <a:latin typeface="Arial" charset="0"/>
                <a:ea typeface="ＭＳ Ｐゴシック" pitchFamily="-112" charset="-128"/>
                <a:cs typeface="Arial" charset="0"/>
              </a:rPr>
              <a:t>	Lambert = </a:t>
            </a:r>
            <a:r>
              <a:rPr lang="en-US" sz="2000" dirty="0" err="1" smtClean="0">
                <a:latin typeface="Arial" charset="0"/>
                <a:ea typeface="ＭＳ Ｐゴシック" pitchFamily="-112" charset="-128"/>
                <a:cs typeface="Arial" charset="0"/>
              </a:rPr>
              <a:t>LambertScale</a:t>
            </a:r>
            <a:r>
              <a:rPr lang="en-US" sz="2000" dirty="0" smtClean="0">
                <a:latin typeface="Arial" charset="0"/>
                <a:ea typeface="ＭＳ Ｐゴシック" pitchFamily="-112" charset="-128"/>
                <a:cs typeface="Arial" charset="0"/>
              </a:rPr>
              <a:t>;</a:t>
            </a:r>
          </a:p>
          <a:p>
            <a:endParaRPr lang="en-US" sz="2000" dirty="0" smtClean="0">
              <a:latin typeface="Arial" charset="0"/>
              <a:ea typeface="ＭＳ Ｐゴシック" pitchFamily="-112" charset="-128"/>
              <a:cs typeface="Arial" charset="0"/>
            </a:endParaRPr>
          </a:p>
          <a:p>
            <a:pPr>
              <a:buNone/>
            </a:pPr>
            <a:r>
              <a:rPr lang="en-US" sz="2000" dirty="0" smtClean="0">
                <a:latin typeface="Arial" charset="0"/>
                <a:ea typeface="ＭＳ Ｐゴシック" pitchFamily="-112" charset="-128"/>
                <a:cs typeface="Arial" charset="0"/>
              </a:rPr>
              <a:t>	</a:t>
            </a:r>
            <a:r>
              <a:rPr lang="en-US" sz="2000" dirty="0" err="1" smtClean="0">
                <a:latin typeface="Arial" charset="0"/>
                <a:ea typeface="ＭＳ Ｐゴシック" pitchFamily="-112" charset="-128"/>
                <a:cs typeface="Arial" charset="0"/>
              </a:rPr>
              <a:t>ClothMultiplier</a:t>
            </a:r>
            <a:r>
              <a:rPr lang="en-US" sz="2000" dirty="0" smtClean="0">
                <a:latin typeface="Arial" charset="0"/>
                <a:ea typeface="ＭＳ Ｐゴシック" pitchFamily="-112" charset="-128"/>
                <a:cs typeface="Arial" charset="0"/>
              </a:rPr>
              <a:t> = Rim + Inner + Lambert;</a:t>
            </a:r>
          </a:p>
          <a:p>
            <a:pPr>
              <a:buNone/>
            </a:pPr>
            <a:r>
              <a:rPr lang="en-US" sz="2000" dirty="0" smtClean="0">
                <a:latin typeface="Arial" charset="0"/>
                <a:ea typeface="ＭＳ Ｐゴシック" pitchFamily="-112" charset="-128"/>
                <a:cs typeface="Arial" charset="0"/>
              </a:rPr>
              <a:t>	</a:t>
            </a:r>
            <a:r>
              <a:rPr lang="en-US" sz="2000" dirty="0" err="1" smtClean="0">
                <a:latin typeface="Arial" charset="0"/>
                <a:ea typeface="ＭＳ Ｐゴシック" pitchFamily="-112" charset="-128"/>
                <a:cs typeface="Arial" charset="0"/>
              </a:rPr>
              <a:t>FinalDiffuseLight</a:t>
            </a:r>
            <a:r>
              <a:rPr lang="en-US" sz="2000" dirty="0" smtClean="0">
                <a:latin typeface="Arial" charset="0"/>
                <a:ea typeface="ＭＳ Ｐゴシック" pitchFamily="-112" charset="-128"/>
                <a:cs typeface="Arial" charset="0"/>
              </a:rPr>
              <a:t> *= </a:t>
            </a:r>
            <a:r>
              <a:rPr lang="en-US" sz="2000" dirty="0" err="1" smtClean="0">
                <a:latin typeface="Arial" charset="0"/>
                <a:ea typeface="ＭＳ Ｐゴシック" pitchFamily="-112" charset="-128"/>
                <a:cs typeface="Arial" charset="0"/>
              </a:rPr>
              <a:t>ClothMultiplier</a:t>
            </a:r>
            <a:r>
              <a:rPr lang="en-US" sz="2000" dirty="0" smtClean="0">
                <a:latin typeface="Arial" charset="0"/>
                <a:ea typeface="ＭＳ Ｐゴシック" pitchFamily="-112" charset="-128"/>
                <a:cs typeface="Arial" charset="0"/>
              </a:rPr>
              <a:t>;</a:t>
            </a:r>
          </a:p>
          <a:p>
            <a:pPr>
              <a:buNone/>
            </a:pPr>
            <a:r>
              <a:rPr lang="en-US" sz="2000" dirty="0" smtClean="0">
                <a:latin typeface="Arial" charset="0"/>
                <a:ea typeface="ＭＳ Ｐゴシック" pitchFamily="-112" charset="-128"/>
                <a:cs typeface="Arial" charset="0"/>
              </a:rPr>
              <a: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Cloth</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Not based on light direction</a:t>
            </a:r>
          </a:p>
          <a:p>
            <a:r>
              <a:rPr lang="en-US" dirty="0" smtClean="0">
                <a:latin typeface="Arial" charset="0"/>
                <a:ea typeface="ＭＳ Ｐゴシック" pitchFamily="-112" charset="-128"/>
                <a:cs typeface="Arial" charset="0"/>
              </a:rPr>
              <a:t>Looks better than nothing</a:t>
            </a:r>
          </a:p>
          <a:p>
            <a:r>
              <a:rPr lang="en-US" dirty="0" smtClean="0">
                <a:latin typeface="Arial" charset="0"/>
                <a:ea typeface="ＭＳ Ｐゴシック" pitchFamily="-112" charset="-128"/>
                <a:cs typeface="Arial" charset="0"/>
              </a:rPr>
              <a:t>Hanno: “Doesn’t look that great, but it’s hard to screw up.”</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Conclusions</a:t>
            </a:r>
          </a:p>
        </p:txBody>
      </p:sp>
      <p:sp>
        <p:nvSpPr>
          <p:cNvPr id="4099" name="Content Placeholder 2"/>
          <p:cNvSpPr>
            <a:spLocks noGrp="1"/>
          </p:cNvSpPr>
          <p:nvPr>
            <p:ph idx="1"/>
          </p:nvPr>
        </p:nvSpPr>
        <p:spPr>
          <a:xfrm>
            <a:off x="457200" y="1200150"/>
            <a:ext cx="4114800" cy="3394075"/>
          </a:xfrm>
        </p:spPr>
        <p:txBody>
          <a:bodyPr/>
          <a:lstStyle/>
          <a:p>
            <a:r>
              <a:rPr lang="en-US" dirty="0" smtClean="0">
                <a:latin typeface="Arial" charset="0"/>
                <a:ea typeface="ＭＳ Ｐゴシック" pitchFamily="-112" charset="-128"/>
                <a:cs typeface="Arial" charset="0"/>
              </a:rPr>
              <a:t>Do something, anything</a:t>
            </a:r>
          </a:p>
        </p:txBody>
      </p:sp>
      <p:pic>
        <p:nvPicPr>
          <p:cNvPr id="30722" name="Picture 2" descr="C:\Projects\cvs\Presentations\Sig_2010\marketing\Pr\jpg\shafer.jpg"/>
          <p:cNvPicPr>
            <a:picLocks noChangeAspect="1" noChangeArrowheads="1"/>
          </p:cNvPicPr>
          <p:nvPr/>
        </p:nvPicPr>
        <p:blipFill>
          <a:blip r:embed="rId3"/>
          <a:srcRect/>
          <a:stretch>
            <a:fillRect/>
          </a:stretch>
        </p:blipFill>
        <p:spPr bwMode="auto">
          <a:xfrm>
            <a:off x="5029200" y="742950"/>
            <a:ext cx="3617913" cy="3902075"/>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5 Secrets</a:t>
            </a:r>
          </a:p>
        </p:txBody>
      </p:sp>
      <p:sp>
        <p:nvSpPr>
          <p:cNvPr id="4099" name="Content Placeholder 2"/>
          <p:cNvSpPr>
            <a:spLocks noGrp="1"/>
          </p:cNvSpPr>
          <p:nvPr>
            <p:ph idx="1"/>
          </p:nvPr>
        </p:nvSpPr>
        <p:spPr/>
        <p:txBody>
          <a:bodyPr/>
          <a:lstStyle/>
          <a:p>
            <a:endParaRPr lang="en-US" dirty="0" smtClean="0">
              <a:latin typeface="Arial" charset="0"/>
              <a:ea typeface="ＭＳ Ｐゴシック" pitchFamily="-112" charset="-128"/>
              <a:cs typeface="Arial" charset="0"/>
            </a:endParaRPr>
          </a:p>
        </p:txBody>
      </p:sp>
      <p:pic>
        <p:nvPicPr>
          <p:cNvPr id="3" name="Picture 3" descr="C:\Projects\cvs\Presentations\Sig_2010\highres-screens\keepers\00718.bmp"/>
          <p:cNvPicPr>
            <a:picLocks noChangeAspect="1" noChangeArrowheads="1"/>
          </p:cNvPicPr>
          <p:nvPr/>
        </p:nvPicPr>
        <p:blipFill>
          <a:blip r:embed="rId3"/>
          <a:srcRect/>
          <a:stretch>
            <a:fillRect/>
          </a:stretch>
        </p:blipFill>
        <p:spPr bwMode="auto">
          <a:xfrm>
            <a:off x="1143000" y="971550"/>
            <a:ext cx="6908534" cy="38862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#1</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Avoid the hacks as long as possible</a:t>
            </a:r>
          </a:p>
        </p:txBody>
      </p:sp>
      <p:pic>
        <p:nvPicPr>
          <p:cNvPr id="1026" name="Picture 2"/>
          <p:cNvPicPr>
            <a:picLocks noChangeAspect="1" noChangeArrowheads="1"/>
          </p:cNvPicPr>
          <p:nvPr/>
        </p:nvPicPr>
        <p:blipFill>
          <a:blip r:embed="rId3"/>
          <a:srcRect/>
          <a:stretch>
            <a:fillRect/>
          </a:stretch>
        </p:blipFill>
        <p:spPr bwMode="auto">
          <a:xfrm>
            <a:off x="685800" y="1885950"/>
            <a:ext cx="3767551" cy="2750312"/>
          </a:xfrm>
          <a:prstGeom prst="rect">
            <a:avLst/>
          </a:prstGeom>
          <a:noFill/>
          <a:ln w="9525">
            <a:noFill/>
            <a:miter lim="800000"/>
            <a:headEnd/>
            <a:tailEnd/>
          </a:ln>
        </p:spPr>
      </p:pic>
      <p:pic>
        <p:nvPicPr>
          <p:cNvPr id="31746" name="Picture 2" descr="C:\Projects\cvs\Presentations\Sig_2010\marketing\Pr\jpg\drake3.jpg"/>
          <p:cNvPicPr>
            <a:picLocks noChangeAspect="1" noChangeArrowheads="1"/>
          </p:cNvPicPr>
          <p:nvPr/>
        </p:nvPicPr>
        <p:blipFill>
          <a:blip r:embed="rId4"/>
          <a:srcRect/>
          <a:stretch>
            <a:fillRect/>
          </a:stretch>
        </p:blipFill>
        <p:spPr bwMode="auto">
          <a:xfrm>
            <a:off x="5257800" y="1657350"/>
            <a:ext cx="2740993" cy="3116263"/>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Hacks Don’t Work!</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Hacks look great in still images.</a:t>
            </a:r>
          </a:p>
          <a:p>
            <a:r>
              <a:rPr lang="en-US" dirty="0" smtClean="0">
                <a:latin typeface="Arial" charset="0"/>
                <a:ea typeface="ＭＳ Ｐゴシック" pitchFamily="-112" charset="-128"/>
                <a:cs typeface="Arial" charset="0"/>
              </a:rPr>
              <a:t>Don’t work when you move the light/camera.</a:t>
            </a:r>
          </a:p>
          <a:p>
            <a:r>
              <a:rPr lang="en-US" dirty="0" smtClean="0">
                <a:latin typeface="Arial" charset="0"/>
                <a:ea typeface="ＭＳ Ｐゴシック" pitchFamily="-112" charset="-128"/>
                <a:cs typeface="Arial" charset="0"/>
              </a:rPr>
              <a:t>Photoshop tricks only work in stills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#2</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Avoid Wraparound Lighting Models</a:t>
            </a:r>
          </a:p>
          <a:p>
            <a:r>
              <a:rPr lang="en-US" dirty="0" smtClean="0">
                <a:latin typeface="Arial" charset="0"/>
                <a:ea typeface="ＭＳ Ｐゴシック" pitchFamily="-112" charset="-128"/>
                <a:cs typeface="Arial" charset="0"/>
              </a:rPr>
              <a:t>A few exceptions (I.e. Hair)</a:t>
            </a:r>
          </a:p>
          <a:p>
            <a:r>
              <a:rPr lang="en-US" dirty="0" smtClean="0">
                <a:latin typeface="Arial" charset="0"/>
                <a:ea typeface="ＭＳ Ｐゴシック" pitchFamily="-112" charset="-128"/>
                <a:cs typeface="Arial" charset="0"/>
              </a:rPr>
              <a:t>diff=.5+.5*dot(N,L)</a:t>
            </a:r>
          </a:p>
          <a:p>
            <a:pPr lvl="1"/>
            <a:r>
              <a:rPr lang="en-US" dirty="0" smtClean="0">
                <a:latin typeface="Arial" charset="0"/>
                <a:ea typeface="ＭＳ Ｐゴシック" pitchFamily="-112" charset="-128"/>
                <a:cs typeface="Arial" charset="0"/>
              </a:rPr>
              <a:t>As opposed to: diff=saturate(dot(N,L))</a:t>
            </a:r>
          </a:p>
          <a:p>
            <a:r>
              <a:rPr lang="en-US" dirty="0" smtClean="0">
                <a:latin typeface="Arial" charset="0"/>
                <a:ea typeface="ＭＳ Ｐゴシック" pitchFamily="-112" charset="-128"/>
                <a:cs typeface="Arial" charset="0"/>
              </a:rPr>
              <a:t>VFX/Photography: Ignore this point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#2</a:t>
            </a:r>
          </a:p>
        </p:txBody>
      </p:sp>
      <p:pic>
        <p:nvPicPr>
          <p:cNvPr id="8194" name="Picture 2" descr="C:\Projects\cvs\Presentations\Sig_2010\Laz-Head\Side-02.png"/>
          <p:cNvPicPr>
            <a:picLocks noChangeAspect="1" noChangeArrowheads="1"/>
          </p:cNvPicPr>
          <p:nvPr/>
        </p:nvPicPr>
        <p:blipFill>
          <a:blip r:embed="rId3"/>
          <a:srcRect/>
          <a:stretch>
            <a:fillRect/>
          </a:stretch>
        </p:blipFill>
        <p:spPr bwMode="auto">
          <a:xfrm>
            <a:off x="3886200" y="1200151"/>
            <a:ext cx="4800600" cy="3523162"/>
          </a:xfrm>
          <a:prstGeom prst="rect">
            <a:avLst/>
          </a:prstGeom>
          <a:noFill/>
        </p:spPr>
      </p:pic>
      <p:sp>
        <p:nvSpPr>
          <p:cNvPr id="6" name="Content Placeholder 2"/>
          <p:cNvSpPr>
            <a:spLocks noGrp="1"/>
          </p:cNvSpPr>
          <p:nvPr>
            <p:ph idx="1"/>
          </p:nvPr>
        </p:nvSpPr>
        <p:spPr>
          <a:xfrm>
            <a:off x="457201" y="1200150"/>
            <a:ext cx="3094892" cy="3394075"/>
          </a:xfrm>
        </p:spPr>
        <p:txBody>
          <a:bodyPr/>
          <a:lstStyle/>
          <a:p>
            <a:r>
              <a:rPr lang="en-US" dirty="0" smtClean="0">
                <a:latin typeface="Arial" charset="0"/>
                <a:ea typeface="ＭＳ Ｐゴシック" pitchFamily="-112" charset="-128"/>
                <a:cs typeface="Arial" charset="0"/>
              </a:rPr>
              <a:t>Lambert.</a:t>
            </a:r>
          </a:p>
          <a:p>
            <a:r>
              <a:rPr lang="en-US" dirty="0" smtClean="0">
                <a:latin typeface="Arial" charset="0"/>
                <a:ea typeface="ＭＳ Ｐゴシック" pitchFamily="-112" charset="-128"/>
                <a:cs typeface="Arial" charset="0"/>
              </a:rPr>
              <a:t>Looks too crunchy.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#2</a:t>
            </a:r>
          </a:p>
        </p:txBody>
      </p:sp>
      <p:sp>
        <p:nvSpPr>
          <p:cNvPr id="4099" name="Content Placeholder 2"/>
          <p:cNvSpPr>
            <a:spLocks noGrp="1"/>
          </p:cNvSpPr>
          <p:nvPr>
            <p:ph idx="1"/>
          </p:nvPr>
        </p:nvSpPr>
        <p:spPr>
          <a:xfrm>
            <a:off x="457201" y="1200150"/>
            <a:ext cx="3094892" cy="3394075"/>
          </a:xfrm>
        </p:spPr>
        <p:txBody>
          <a:bodyPr/>
          <a:lstStyle/>
          <a:p>
            <a:r>
              <a:rPr lang="en-US" dirty="0" smtClean="0">
                <a:latin typeface="Arial" charset="0"/>
                <a:ea typeface="ＭＳ Ｐゴシック" pitchFamily="-112" charset="-128"/>
                <a:cs typeface="Arial" charset="0"/>
              </a:rPr>
              <a:t>Wraparound</a:t>
            </a:r>
          </a:p>
          <a:p>
            <a:r>
              <a:rPr lang="en-US" dirty="0" smtClean="0">
                <a:latin typeface="Arial" charset="0"/>
                <a:ea typeface="ＭＳ Ｐゴシック" pitchFamily="-112" charset="-128"/>
                <a:cs typeface="Arial" charset="0"/>
              </a:rPr>
              <a:t>Do you want your key light to look like this?</a:t>
            </a:r>
          </a:p>
          <a:p>
            <a:r>
              <a:rPr lang="en-US" dirty="0" smtClean="0">
                <a:latin typeface="Arial" charset="0"/>
                <a:ea typeface="ＭＳ Ｐゴシック" pitchFamily="-112" charset="-128"/>
                <a:cs typeface="Arial" charset="0"/>
              </a:rPr>
              <a:t>Looks ok for ambient.</a:t>
            </a:r>
          </a:p>
        </p:txBody>
      </p:sp>
      <p:pic>
        <p:nvPicPr>
          <p:cNvPr id="7170" name="Picture 2" descr="C:\Projects\cvs\Presentations\Sig_2010\Laz-Head\Side-01.png"/>
          <p:cNvPicPr>
            <a:picLocks noChangeAspect="1" noChangeArrowheads="1"/>
          </p:cNvPicPr>
          <p:nvPr/>
        </p:nvPicPr>
        <p:blipFill>
          <a:blip r:embed="rId3"/>
          <a:srcRect/>
          <a:stretch>
            <a:fillRect/>
          </a:stretch>
        </p:blipFill>
        <p:spPr bwMode="auto">
          <a:xfrm>
            <a:off x="3886200" y="1200150"/>
            <a:ext cx="4800600" cy="3523162"/>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#2</a:t>
            </a:r>
          </a:p>
        </p:txBody>
      </p:sp>
      <p:pic>
        <p:nvPicPr>
          <p:cNvPr id="8194" name="Picture 2" descr="C:\Projects\cvs\Presentations\Sig_2010\Laz-Head\Side-02.png"/>
          <p:cNvPicPr>
            <a:picLocks noChangeAspect="1" noChangeArrowheads="1"/>
          </p:cNvPicPr>
          <p:nvPr/>
        </p:nvPicPr>
        <p:blipFill>
          <a:blip r:embed="rId3"/>
          <a:srcRect/>
          <a:stretch>
            <a:fillRect/>
          </a:stretch>
        </p:blipFill>
        <p:spPr bwMode="auto">
          <a:xfrm>
            <a:off x="3886200" y="1200151"/>
            <a:ext cx="4800600" cy="3523162"/>
          </a:xfrm>
          <a:prstGeom prst="rect">
            <a:avLst/>
          </a:prstGeom>
          <a:noFill/>
        </p:spPr>
      </p:pic>
      <p:sp>
        <p:nvSpPr>
          <p:cNvPr id="6" name="Content Placeholder 2"/>
          <p:cNvSpPr>
            <a:spLocks noGrp="1"/>
          </p:cNvSpPr>
          <p:nvPr>
            <p:ph idx="1"/>
          </p:nvPr>
        </p:nvSpPr>
        <p:spPr>
          <a:xfrm>
            <a:off x="457201" y="1200150"/>
            <a:ext cx="3094892" cy="3394075"/>
          </a:xfrm>
        </p:spPr>
        <p:txBody>
          <a:bodyPr/>
          <a:lstStyle/>
          <a:p>
            <a:r>
              <a:rPr lang="en-US" dirty="0" smtClean="0">
                <a:latin typeface="Arial" charset="0"/>
                <a:ea typeface="ＭＳ Ｐゴシック" pitchFamily="-112" charset="-128"/>
                <a:cs typeface="Arial" charset="0"/>
              </a:rPr>
              <a:t>You want this.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smtClean="0">
                <a:latin typeface="Arial" charset="0"/>
                <a:cs typeface="Arial" charset="0"/>
              </a:rPr>
              <a:t>Todo</a:t>
            </a:r>
            <a:r>
              <a:rPr lang="en-US" dirty="0" smtClean="0">
                <a:latin typeface="Arial" charset="0"/>
                <a:cs typeface="Arial" charset="0"/>
              </a:rPr>
              <a:t> List:</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Skin</a:t>
            </a:r>
          </a:p>
          <a:p>
            <a:r>
              <a:rPr lang="en-US" dirty="0" smtClean="0">
                <a:latin typeface="Arial" charset="0"/>
                <a:ea typeface="ＭＳ Ｐゴシック" pitchFamily="-112" charset="-128"/>
                <a:cs typeface="Arial" charset="0"/>
              </a:rPr>
              <a:t>Hair</a:t>
            </a:r>
          </a:p>
          <a:p>
            <a:r>
              <a:rPr lang="en-US" dirty="0" smtClean="0">
                <a:latin typeface="Arial" charset="0"/>
                <a:ea typeface="ＭＳ Ｐゴシック" pitchFamily="-112" charset="-128"/>
                <a:cs typeface="Arial" charset="0"/>
              </a:rPr>
              <a:t>Cloth</a:t>
            </a:r>
          </a:p>
          <a:p>
            <a:r>
              <a:rPr lang="en-US" dirty="0" smtClean="0">
                <a:latin typeface="Arial" charset="0"/>
                <a:ea typeface="ＭＳ Ｐゴシック" pitchFamily="-112" charset="-128"/>
                <a:cs typeface="Arial" charset="0"/>
              </a:rPr>
              <a:t>5 Secrets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#2</a:t>
            </a:r>
          </a:p>
        </p:txBody>
      </p:sp>
      <p:pic>
        <p:nvPicPr>
          <p:cNvPr id="9218" name="Picture 2" descr="C:\Projects\cvs\Presentations\Sig_2010\Laz-Head\Side-03.png"/>
          <p:cNvPicPr>
            <a:picLocks noChangeAspect="1" noChangeArrowheads="1"/>
          </p:cNvPicPr>
          <p:nvPr/>
        </p:nvPicPr>
        <p:blipFill>
          <a:blip r:embed="rId3"/>
          <a:srcRect/>
          <a:stretch>
            <a:fillRect/>
          </a:stretch>
        </p:blipFill>
        <p:spPr bwMode="auto">
          <a:xfrm>
            <a:off x="3886200" y="1200150"/>
            <a:ext cx="4800600" cy="3523162"/>
          </a:xfrm>
          <a:prstGeom prst="rect">
            <a:avLst/>
          </a:prstGeom>
          <a:noFill/>
        </p:spPr>
      </p:pic>
      <p:sp>
        <p:nvSpPr>
          <p:cNvPr id="6" name="Content Placeholder 2"/>
          <p:cNvSpPr>
            <a:spLocks noGrp="1"/>
          </p:cNvSpPr>
          <p:nvPr>
            <p:ph idx="1"/>
          </p:nvPr>
        </p:nvSpPr>
        <p:spPr>
          <a:xfrm>
            <a:off x="457199" y="1200150"/>
            <a:ext cx="3235569" cy="3394075"/>
          </a:xfrm>
        </p:spPr>
        <p:txBody>
          <a:bodyPr/>
          <a:lstStyle/>
          <a:p>
            <a:r>
              <a:rPr lang="en-US" dirty="0" smtClean="0">
                <a:latin typeface="Arial" charset="0"/>
                <a:ea typeface="ＭＳ Ｐゴシック" pitchFamily="-112" charset="-128"/>
                <a:cs typeface="Arial" charset="0"/>
              </a:rPr>
              <a:t>With SSS</a:t>
            </a:r>
          </a:p>
          <a:p>
            <a:r>
              <a:rPr lang="en-US" dirty="0" smtClean="0">
                <a:latin typeface="Arial" charset="0"/>
                <a:ea typeface="ＭＳ Ｐゴシック" pitchFamily="-112" charset="-128"/>
                <a:cs typeface="Arial" charset="0"/>
              </a:rPr>
              <a:t>Looks fine.</a:t>
            </a:r>
          </a:p>
          <a:p>
            <a:r>
              <a:rPr lang="en-US" dirty="0" smtClean="0">
                <a:latin typeface="Arial" charset="0"/>
                <a:ea typeface="ＭＳ Ｐゴシック" pitchFamily="-112" charset="-128"/>
                <a:cs typeface="Arial" charset="0"/>
              </a:rPr>
              <a:t>Disclaimer for Film / Photography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Harsh Falloff</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Harsh Falloff is your friend</a:t>
            </a:r>
          </a:p>
          <a:p>
            <a:pPr lvl="1"/>
            <a:r>
              <a:rPr lang="en-US" dirty="0" smtClean="0">
                <a:latin typeface="Arial" charset="0"/>
                <a:ea typeface="ＭＳ Ｐゴシック" pitchFamily="-112" charset="-128"/>
                <a:cs typeface="Arial" charset="0"/>
              </a:rPr>
              <a:t>If you use it right</a:t>
            </a:r>
          </a:p>
          <a:p>
            <a:r>
              <a:rPr lang="en-US" dirty="0" smtClean="0">
                <a:latin typeface="Arial" charset="0"/>
                <a:ea typeface="ＭＳ Ｐゴシック" pitchFamily="-112" charset="-128"/>
                <a:cs typeface="Arial" charset="0"/>
              </a:rPr>
              <a:t>Don’t wrap light to make skin softer</a:t>
            </a:r>
          </a:p>
          <a:p>
            <a:r>
              <a:rPr lang="en-US" dirty="0" smtClean="0">
                <a:latin typeface="Arial" charset="0"/>
                <a:ea typeface="ＭＳ Ｐゴシック" pitchFamily="-112" charset="-128"/>
                <a:cs typeface="Arial" charset="0"/>
              </a:rPr>
              <a:t>Instead change your shading model</a:t>
            </a:r>
          </a:p>
          <a:p>
            <a:r>
              <a:rPr lang="en-US" dirty="0" smtClean="0">
                <a:latin typeface="Arial" charset="0"/>
                <a:ea typeface="ＭＳ Ｐゴシック" pitchFamily="-112" charset="-128"/>
                <a:cs typeface="Arial" charset="0"/>
              </a:rPr>
              <a:t>Doesn’t apply to VFX and Photography</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NVIDIA Demo</a:t>
            </a:r>
          </a:p>
        </p:txBody>
      </p:sp>
      <p:pic>
        <p:nvPicPr>
          <p:cNvPr id="10242" name="Picture 2"/>
          <p:cNvPicPr>
            <a:picLocks noChangeAspect="1" noChangeArrowheads="1"/>
          </p:cNvPicPr>
          <p:nvPr/>
        </p:nvPicPr>
        <p:blipFill>
          <a:blip r:embed="rId3"/>
          <a:srcRect/>
          <a:stretch>
            <a:fillRect/>
          </a:stretch>
        </p:blipFill>
        <p:spPr bwMode="auto">
          <a:xfrm>
            <a:off x="1143000" y="971549"/>
            <a:ext cx="685800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Secret #3</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Avoid Blurry Maps on Faces</a:t>
            </a:r>
          </a:p>
          <a:p>
            <a:r>
              <a:rPr lang="en-US" dirty="0" smtClean="0">
                <a:latin typeface="Arial" charset="0"/>
                <a:ea typeface="ＭＳ Ｐゴシック" pitchFamily="-112" charset="-128"/>
                <a:cs typeface="Arial" charset="0"/>
              </a:rPr>
              <a:t>Have detail in Diffuse Map</a:t>
            </a:r>
          </a:p>
          <a:p>
            <a:r>
              <a:rPr lang="en-US" dirty="0" smtClean="0">
                <a:latin typeface="Arial" charset="0"/>
                <a:ea typeface="ＭＳ Ｐゴシック" pitchFamily="-112" charset="-128"/>
                <a:cs typeface="Arial" charset="0"/>
              </a:rPr>
              <a:t>Have crazy detail in Normal Map</a:t>
            </a:r>
          </a:p>
          <a:p>
            <a:r>
              <a:rPr lang="en-US" dirty="0" smtClean="0">
                <a:latin typeface="Arial" charset="0"/>
                <a:ea typeface="ＭＳ Ｐゴシック" pitchFamily="-112" charset="-128"/>
                <a:cs typeface="Arial" charset="0"/>
              </a:rPr>
              <a:t>It should look terrible in Maya</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NVIDIA Demo</a:t>
            </a:r>
          </a:p>
        </p:txBody>
      </p:sp>
      <p:pic>
        <p:nvPicPr>
          <p:cNvPr id="10242" name="Picture 2"/>
          <p:cNvPicPr>
            <a:picLocks noChangeAspect="1" noChangeArrowheads="1"/>
          </p:cNvPicPr>
          <p:nvPr/>
        </p:nvPicPr>
        <p:blipFill>
          <a:blip r:embed="rId3"/>
          <a:srcRect/>
          <a:stretch>
            <a:fillRect/>
          </a:stretch>
        </p:blipFill>
        <p:spPr bwMode="auto">
          <a:xfrm>
            <a:off x="1143000" y="971549"/>
            <a:ext cx="685800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NVIDIA Human Head Maps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Diffuse Maps</a:t>
            </a:r>
          </a:p>
        </p:txBody>
      </p:sp>
      <p:pic>
        <p:nvPicPr>
          <p:cNvPr id="19458" name="Picture 2" descr="C:\Projects\cvs\Presentations\Sig_2010\Nvidia\AdrianAlbedo_detail.jpg"/>
          <p:cNvPicPr>
            <a:picLocks noChangeAspect="1" noChangeArrowheads="1"/>
          </p:cNvPicPr>
          <p:nvPr/>
        </p:nvPicPr>
        <p:blipFill>
          <a:blip r:embed="rId3"/>
          <a:srcRect/>
          <a:stretch>
            <a:fillRect/>
          </a:stretch>
        </p:blipFill>
        <p:spPr bwMode="auto">
          <a:xfrm>
            <a:off x="5029200" y="1885950"/>
            <a:ext cx="2514600" cy="1932122"/>
          </a:xfrm>
          <a:prstGeom prst="rect">
            <a:avLst/>
          </a:prstGeom>
          <a:noFill/>
        </p:spPr>
      </p:pic>
      <p:pic>
        <p:nvPicPr>
          <p:cNvPr id="13314" name="Picture 2" descr="C:\Projects\cvs\Presentations\Sig_2010\Nvidia\AdrianAlbedo_small_v2.jpg"/>
          <p:cNvPicPr>
            <a:picLocks noChangeAspect="1" noChangeArrowheads="1"/>
          </p:cNvPicPr>
          <p:nvPr/>
        </p:nvPicPr>
        <p:blipFill>
          <a:blip r:embed="rId4"/>
          <a:srcRect/>
          <a:stretch>
            <a:fillRect/>
          </a:stretch>
        </p:blipFill>
        <p:spPr bwMode="auto">
          <a:xfrm>
            <a:off x="1371600" y="1885951"/>
            <a:ext cx="2971801" cy="29718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NVIDIA Human Head Maps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Normal Maps (world space?)</a:t>
            </a:r>
          </a:p>
        </p:txBody>
      </p:sp>
      <p:pic>
        <p:nvPicPr>
          <p:cNvPr id="20483" name="Picture 3" descr="C:\Projects\cvs\Presentations\Sig_2010\Nvidia\AdrianFinalNormal_detail.jpg"/>
          <p:cNvPicPr>
            <a:picLocks noChangeAspect="1" noChangeArrowheads="1"/>
          </p:cNvPicPr>
          <p:nvPr/>
        </p:nvPicPr>
        <p:blipFill>
          <a:blip r:embed="rId3"/>
          <a:srcRect/>
          <a:stretch>
            <a:fillRect/>
          </a:stretch>
        </p:blipFill>
        <p:spPr bwMode="auto">
          <a:xfrm>
            <a:off x="5029200" y="1885950"/>
            <a:ext cx="2514600" cy="1944278"/>
          </a:xfrm>
          <a:prstGeom prst="rect">
            <a:avLst/>
          </a:prstGeom>
          <a:noFill/>
        </p:spPr>
      </p:pic>
      <p:pic>
        <p:nvPicPr>
          <p:cNvPr id="14339" name="Picture 3" descr="C:\Projects\cvs\Presentations\Sig_2010\Nvidia\AdrianFinalNormal_small_v2.jpg"/>
          <p:cNvPicPr>
            <a:picLocks noChangeAspect="1" noChangeArrowheads="1"/>
          </p:cNvPicPr>
          <p:nvPr/>
        </p:nvPicPr>
        <p:blipFill>
          <a:blip r:embed="rId4"/>
          <a:srcRect/>
          <a:stretch>
            <a:fillRect/>
          </a:stretch>
        </p:blipFill>
        <p:spPr bwMode="auto">
          <a:xfrm>
            <a:off x="1371600" y="1885950"/>
            <a:ext cx="2971800" cy="29718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NVIDIA Human Head Maps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Don’t paint soft maps</a:t>
            </a:r>
          </a:p>
          <a:p>
            <a:r>
              <a:rPr lang="en-US" dirty="0" smtClean="0">
                <a:latin typeface="Arial" charset="0"/>
                <a:ea typeface="ＭＳ Ｐゴシック" pitchFamily="-112" charset="-128"/>
                <a:cs typeface="Arial" charset="0"/>
              </a:rPr>
              <a:t>Paint very crunchy detailed maps</a:t>
            </a:r>
          </a:p>
          <a:p>
            <a:r>
              <a:rPr lang="en-US" dirty="0" smtClean="0">
                <a:latin typeface="Arial" charset="0"/>
                <a:ea typeface="ＭＳ Ｐゴシック" pitchFamily="-112" charset="-128"/>
                <a:cs typeface="Arial" charset="0"/>
              </a:rPr>
              <a:t>Let lighting model soften it</a:t>
            </a:r>
          </a:p>
        </p:txBody>
      </p:sp>
      <p:pic>
        <p:nvPicPr>
          <p:cNvPr id="20483" name="Picture 3" descr="C:\Projects\cvs\Presentations\Sig_2010\Nvidia\AdrianFinalNormal_detail.jpg"/>
          <p:cNvPicPr>
            <a:picLocks noChangeAspect="1" noChangeArrowheads="1"/>
          </p:cNvPicPr>
          <p:nvPr/>
        </p:nvPicPr>
        <p:blipFill>
          <a:blip r:embed="rId3"/>
          <a:srcRect/>
          <a:stretch>
            <a:fillRect/>
          </a:stretch>
        </p:blipFill>
        <p:spPr bwMode="auto">
          <a:xfrm>
            <a:off x="6400799" y="1200150"/>
            <a:ext cx="2069591" cy="1600200"/>
          </a:xfrm>
          <a:prstGeom prst="rect">
            <a:avLst/>
          </a:prstGeom>
          <a:noFill/>
        </p:spPr>
      </p:pic>
      <p:pic>
        <p:nvPicPr>
          <p:cNvPr id="6" name="Picture 2" descr="C:\Projects\cvs\Presentations\Sig_2010\Nvidia\AdrianAlbedo_detail.jpg"/>
          <p:cNvPicPr>
            <a:picLocks noChangeAspect="1" noChangeArrowheads="1"/>
          </p:cNvPicPr>
          <p:nvPr/>
        </p:nvPicPr>
        <p:blipFill>
          <a:blip r:embed="rId4"/>
          <a:srcRect/>
          <a:stretch>
            <a:fillRect/>
          </a:stretch>
        </p:blipFill>
        <p:spPr bwMode="auto">
          <a:xfrm>
            <a:off x="6400800" y="3257549"/>
            <a:ext cx="2057400" cy="1580827"/>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Heads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Softening via lighting model.</a:t>
            </a:r>
          </a:p>
        </p:txBody>
      </p:sp>
      <p:pic>
        <p:nvPicPr>
          <p:cNvPr id="4" name="Picture 3"/>
          <p:cNvPicPr>
            <a:picLocks noChangeAspect="1" noChangeArrowheads="1"/>
          </p:cNvPicPr>
          <p:nvPr/>
        </p:nvPicPr>
        <p:blipFill>
          <a:blip r:embed="rId3"/>
          <a:srcRect/>
          <a:stretch>
            <a:fillRect/>
          </a:stretch>
        </p:blipFill>
        <p:spPr bwMode="auto">
          <a:xfrm>
            <a:off x="457201" y="1885950"/>
            <a:ext cx="3886200" cy="2935822"/>
          </a:xfrm>
          <a:prstGeom prst="rect">
            <a:avLst/>
          </a:prstGeom>
          <a:noFill/>
          <a:ln w="9525">
            <a:noFill/>
            <a:round/>
            <a:headEnd/>
            <a:tailEnd/>
          </a:ln>
          <a:effectLst/>
        </p:spPr>
      </p:pic>
      <p:pic>
        <p:nvPicPr>
          <p:cNvPr id="5" name="Picture 4"/>
          <p:cNvPicPr>
            <a:picLocks noChangeAspect="1" noChangeArrowheads="1"/>
          </p:cNvPicPr>
          <p:nvPr/>
        </p:nvPicPr>
        <p:blipFill>
          <a:blip r:embed="rId4"/>
          <a:srcRect/>
          <a:stretch>
            <a:fillRect/>
          </a:stretch>
        </p:blipFill>
        <p:spPr bwMode="auto">
          <a:xfrm>
            <a:off x="4800601" y="1885950"/>
            <a:ext cx="3886200" cy="293572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latin typeface="Arial" charset="0"/>
                <a:cs typeface="Arial" charset="0"/>
              </a:rPr>
              <a:t>Maps</a:t>
            </a:r>
          </a:p>
        </p:txBody>
      </p:sp>
      <p:sp>
        <p:nvSpPr>
          <p:cNvPr id="4099" name="Content Placeholder 2"/>
          <p:cNvSpPr>
            <a:spLocks noGrp="1"/>
          </p:cNvSpPr>
          <p:nvPr>
            <p:ph idx="1"/>
          </p:nvPr>
        </p:nvSpPr>
        <p:spPr/>
        <p:txBody>
          <a:bodyPr/>
          <a:lstStyle/>
          <a:p>
            <a:r>
              <a:rPr lang="en-US" dirty="0" smtClean="0">
                <a:latin typeface="Arial" charset="0"/>
                <a:ea typeface="ＭＳ Ｐゴシック" pitchFamily="-112" charset="-128"/>
                <a:cs typeface="Arial" charset="0"/>
              </a:rPr>
              <a:t>Crank the detail!</a:t>
            </a:r>
          </a:p>
        </p:txBody>
      </p:sp>
      <p:pic>
        <p:nvPicPr>
          <p:cNvPr id="1026" name="Picture 2"/>
          <p:cNvPicPr>
            <a:picLocks noChangeAspect="1" noChangeArrowheads="1"/>
          </p:cNvPicPr>
          <p:nvPr/>
        </p:nvPicPr>
        <p:blipFill>
          <a:blip r:embed="rId3"/>
          <a:srcRect/>
          <a:stretch>
            <a:fillRect/>
          </a:stretch>
        </p:blipFill>
        <p:spPr bwMode="auto">
          <a:xfrm>
            <a:off x="685800" y="1885950"/>
            <a:ext cx="3767551" cy="2750312"/>
          </a:xfrm>
          <a:prstGeom prst="rect">
            <a:avLst/>
          </a:prstGeom>
          <a:noFill/>
          <a:ln w="9525">
            <a:noFill/>
            <a:miter lim="800000"/>
            <a:headEnd/>
            <a:tailEnd/>
          </a:ln>
        </p:spPr>
      </p:pic>
      <p:pic>
        <p:nvPicPr>
          <p:cNvPr id="31746" name="Picture 2" descr="C:\Projects\cvs\Presentations\Sig_2010\marketing\Pr\jpg\drake3.jpg"/>
          <p:cNvPicPr>
            <a:picLocks noChangeAspect="1" noChangeArrowheads="1"/>
          </p:cNvPicPr>
          <p:nvPr/>
        </p:nvPicPr>
        <p:blipFill>
          <a:blip r:embed="rId4"/>
          <a:srcRect/>
          <a:stretch>
            <a:fillRect/>
          </a:stretch>
        </p:blipFill>
        <p:spPr bwMode="auto">
          <a:xfrm>
            <a:off x="5257800" y="1657350"/>
            <a:ext cx="2740993" cy="31162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17261</TotalTime>
  <Words>2800</Words>
  <Application>Microsoft Office PowerPoint</Application>
  <PresentationFormat>On-screen Show (16:9)</PresentationFormat>
  <Paragraphs>563</Paragraphs>
  <Slides>114</Slides>
  <Notes>114</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PowerPoint Presentation</vt:lpstr>
      <vt:lpstr>Uncharted 2: Character Lighting and Shading</vt:lpstr>
      <vt:lpstr>Focus: Characters</vt:lpstr>
      <vt:lpstr>Drake</vt:lpstr>
      <vt:lpstr>Chloe</vt:lpstr>
      <vt:lpstr>Elena</vt:lpstr>
      <vt:lpstr>Lazaravic</vt:lpstr>
      <vt:lpstr>Shafer</vt:lpstr>
      <vt:lpstr>Todo List:</vt:lpstr>
      <vt:lpstr>Skin</vt:lpstr>
      <vt:lpstr>Doug Jones</vt:lpstr>
      <vt:lpstr>Benjamin Button</vt:lpstr>
      <vt:lpstr>Let’s Test!</vt:lpstr>
      <vt:lpstr>Compare 5-ish Approaches</vt:lpstr>
      <vt:lpstr>1) Standard Diffuse</vt:lpstr>
      <vt:lpstr>Lighting-Only</vt:lpstr>
      <vt:lpstr>2) NVIDIA Human Head Demo</vt:lpstr>
      <vt:lpstr>2) NVIDIA Human Head Demo</vt:lpstr>
      <vt:lpstr>2) NVIDIA Approach</vt:lpstr>
      <vt:lpstr>2) NVIDIA Approach</vt:lpstr>
      <vt:lpstr>2) NVIDIA Approach</vt:lpstr>
      <vt:lpstr>2) NVIDIA Approach</vt:lpstr>
      <vt:lpstr>2) NVIDIA Approach</vt:lpstr>
      <vt:lpstr>Lighting-Only</vt:lpstr>
      <vt:lpstr>Why it works?</vt:lpstr>
      <vt:lpstr>Lighting-Only</vt:lpstr>
      <vt:lpstr>2) NVIDIA Approach</vt:lpstr>
      <vt:lpstr>3) 12-Tap Approximation</vt:lpstr>
      <vt:lpstr>3) 12-Tap Approximation</vt:lpstr>
      <vt:lpstr>3) 12-Tap Approximation</vt:lpstr>
      <vt:lpstr>3) 12-Tap Approximation</vt:lpstr>
      <vt:lpstr>3) 12-Tap Approximation</vt:lpstr>
      <vt:lpstr>3) 12-Tap Approximation</vt:lpstr>
      <vt:lpstr>3) 12-Tap Approach</vt:lpstr>
      <vt:lpstr>3) 12-Tap Approach</vt:lpstr>
      <vt:lpstr>3) 12-Tap Approximation</vt:lpstr>
      <vt:lpstr>12-Tap Separate</vt:lpstr>
      <vt:lpstr>12-Tap Combined</vt:lpstr>
      <vt:lpstr>4) Bent Normals (?)</vt:lpstr>
      <vt:lpstr>4) Bent Normals</vt:lpstr>
      <vt:lpstr>4) Bent Normals</vt:lpstr>
      <vt:lpstr>Why so blue?</vt:lpstr>
      <vt:lpstr>5) Blended Normals (?)</vt:lpstr>
      <vt:lpstr>5) Blended Normals</vt:lpstr>
      <vt:lpstr>Still Kinda Blue</vt:lpstr>
      <vt:lpstr>Recap</vt:lpstr>
      <vt:lpstr>1) Straight Diffuse</vt:lpstr>
      <vt:lpstr>2) NVIDIA Approach</vt:lpstr>
      <vt:lpstr>3a) 12-Tap Separate</vt:lpstr>
      <vt:lpstr>3b) 12-Tap Combined</vt:lpstr>
      <vt:lpstr>4) Bent Normals</vt:lpstr>
      <vt:lpstr>5) Blended Normals</vt:lpstr>
      <vt:lpstr>1) Standard Diffuse</vt:lpstr>
      <vt:lpstr>2) NVIDIA Approach</vt:lpstr>
      <vt:lpstr>3a) 12-Tap Separate </vt:lpstr>
      <vt:lpstr>3b) 12-Tap Combined</vt:lpstr>
      <vt:lpstr>4) Bent Normals</vt:lpstr>
      <vt:lpstr>5) Blended Normals</vt:lpstr>
      <vt:lpstr>What did we do?</vt:lpstr>
      <vt:lpstr>Cutscenes</vt:lpstr>
      <vt:lpstr>Cutscenes</vt:lpstr>
      <vt:lpstr>Normal Gameplay</vt:lpstr>
      <vt:lpstr>Limitations</vt:lpstr>
      <vt:lpstr>Conclusion</vt:lpstr>
      <vt:lpstr>Hair</vt:lpstr>
      <vt:lpstr>Hair</vt:lpstr>
      <vt:lpstr>Hair</vt:lpstr>
      <vt:lpstr>Specular Off</vt:lpstr>
      <vt:lpstr>Combined</vt:lpstr>
      <vt:lpstr>Notes</vt:lpstr>
      <vt:lpstr>Conclusions</vt:lpstr>
      <vt:lpstr>Cloth</vt:lpstr>
      <vt:lpstr>Cloth</vt:lpstr>
      <vt:lpstr>Diffuse-Only, Right?</vt:lpstr>
      <vt:lpstr>Separated</vt:lpstr>
      <vt:lpstr>Specular</vt:lpstr>
      <vt:lpstr>Cloth</vt:lpstr>
      <vt:lpstr>U2 Cloth</vt:lpstr>
      <vt:lpstr>U2 Cloth</vt:lpstr>
      <vt:lpstr>OurCloth()</vt:lpstr>
      <vt:lpstr>Cloth</vt:lpstr>
      <vt:lpstr>Conclusions</vt:lpstr>
      <vt:lpstr>5 Secrets</vt:lpstr>
      <vt:lpstr>Secret #1</vt:lpstr>
      <vt:lpstr>Hacks Don’t Work!</vt:lpstr>
      <vt:lpstr>Secret #2</vt:lpstr>
      <vt:lpstr>Secret #2</vt:lpstr>
      <vt:lpstr>Secret #2</vt:lpstr>
      <vt:lpstr>Secret #2</vt:lpstr>
      <vt:lpstr>Secret #2</vt:lpstr>
      <vt:lpstr>Harsh Falloff</vt:lpstr>
      <vt:lpstr>NVIDIA Demo</vt:lpstr>
      <vt:lpstr>Secret #3</vt:lpstr>
      <vt:lpstr>NVIDIA Demo</vt:lpstr>
      <vt:lpstr>NVIDIA Human Head Maps</vt:lpstr>
      <vt:lpstr>NVIDIA Human Head Maps</vt:lpstr>
      <vt:lpstr>NVIDIA Human Head Maps</vt:lpstr>
      <vt:lpstr>Heads</vt:lpstr>
      <vt:lpstr>Maps</vt:lpstr>
      <vt:lpstr>Secret #4</vt:lpstr>
      <vt:lpstr>Drake’s Shirt</vt:lpstr>
      <vt:lpstr>Drake’s Shirt</vt:lpstr>
      <vt:lpstr>AO into Diffuse</vt:lpstr>
      <vt:lpstr>The Unlightables</vt:lpstr>
      <vt:lpstr>Solution</vt:lpstr>
      <vt:lpstr>The Unlightables</vt:lpstr>
      <vt:lpstr>Secret #5</vt:lpstr>
      <vt:lpstr>Chloe-Intro</vt:lpstr>
      <vt:lpstr>Chloe</vt:lpstr>
      <vt:lpstr>Drake</vt:lpstr>
      <vt:lpstr>Where’s his tongue?</vt:lpstr>
      <vt:lpstr>Conclusions</vt:lpstr>
      <vt:lpstr>References</vt:lpstr>
      <vt:lpstr>Done!</vt:lpstr>
    </vt:vector>
  </TitlesOfParts>
  <Company>Northeastern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Uncharted 2: Character Lighting and Shading</dc:title>
  <dc:creator>Natalya Tatarchuk;johnhable@gmail.com</dc:creator>
  <cp:keywords>Uncharted 2, Skin Shading, and Texture Space Diffusion</cp:keywords>
  <cp:lastModifiedBy>Natasha Tatarchuk</cp:lastModifiedBy>
  <cp:revision>610</cp:revision>
  <dcterms:created xsi:type="dcterms:W3CDTF">2010-04-07T23:52:34Z</dcterms:created>
  <dcterms:modified xsi:type="dcterms:W3CDTF">2010-08-19T18:06:23Z</dcterms:modified>
</cp:coreProperties>
</file>