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7" r:id="rId2"/>
    <p:sldId id="258" r:id="rId3"/>
    <p:sldId id="303" r:id="rId4"/>
    <p:sldId id="260" r:id="rId5"/>
    <p:sldId id="261" r:id="rId6"/>
    <p:sldId id="262" r:id="rId7"/>
    <p:sldId id="319" r:id="rId8"/>
    <p:sldId id="266" r:id="rId9"/>
    <p:sldId id="329" r:id="rId10"/>
    <p:sldId id="335" r:id="rId11"/>
    <p:sldId id="320" r:id="rId12"/>
    <p:sldId id="278" r:id="rId13"/>
    <p:sldId id="336" r:id="rId14"/>
    <p:sldId id="279" r:id="rId15"/>
    <p:sldId id="324" r:id="rId16"/>
    <p:sldId id="318" r:id="rId17"/>
    <p:sldId id="306" r:id="rId18"/>
    <p:sldId id="322" r:id="rId19"/>
    <p:sldId id="323" r:id="rId20"/>
    <p:sldId id="332" r:id="rId21"/>
    <p:sldId id="333" r:id="rId22"/>
    <p:sldId id="273" r:id="rId23"/>
    <p:sldId id="301" r:id="rId24"/>
    <p:sldId id="281" r:id="rId25"/>
    <p:sldId id="325" r:id="rId26"/>
    <p:sldId id="326" r:id="rId27"/>
    <p:sldId id="327" r:id="rId28"/>
    <p:sldId id="321" r:id="rId29"/>
    <p:sldId id="292" r:id="rId30"/>
    <p:sldId id="300" r:id="rId31"/>
    <p:sldId id="302" r:id="rId32"/>
    <p:sldId id="295" r:id="rId33"/>
    <p:sldId id="304" r:id="rId34"/>
    <p:sldId id="307" r:id="rId35"/>
    <p:sldId id="308" r:id="rId36"/>
    <p:sldId id="309" r:id="rId37"/>
    <p:sldId id="328" r:id="rId38"/>
    <p:sldId id="331" r:id="rId39"/>
    <p:sldId id="334" r:id="rId40"/>
    <p:sldId id="296" r:id="rId41"/>
    <p:sldId id="297" r:id="rId42"/>
    <p:sldId id="317" r:id="rId43"/>
    <p:sldId id="330" r:id="rId44"/>
    <p:sldId id="312" r:id="rId45"/>
    <p:sldId id="313" r:id="rId46"/>
    <p:sldId id="314" r:id="rId47"/>
    <p:sldId id="315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858" autoAdjust="0"/>
  </p:normalViewPr>
  <p:slideViewPr>
    <p:cSldViewPr>
      <p:cViewPr>
        <p:scale>
          <a:sx n="74" d="100"/>
          <a:sy n="74" d="100"/>
        </p:scale>
        <p:origin x="-1690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693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223A7-2623-48EB-8EF9-36B4E976A463}" type="datetimeFigureOut">
              <a:rPr lang="en-US" smtClean="0"/>
              <a:t>4/12/2014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DBE7B-4096-4066-AF27-9F8BBF58B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49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rthbynorthwestern.com/story/student-recreates-north-campus-in-minecraft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benthemonkey.imgur.com/" TargetMode="Externa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First, how many people know what </a:t>
            </a:r>
            <a:r>
              <a:rPr lang="en-US" dirty="0" err="1" smtClean="0"/>
              <a:t>Minecraft</a:t>
            </a:r>
            <a:r>
              <a:rPr lang="en-US" baseline="0" dirty="0" smtClean="0"/>
              <a:t> 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33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13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13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48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48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are looking at their entire gallery.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47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Time permitting, do a demo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03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Time permitting, do a demo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03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485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485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48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8267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Floating islands</a:t>
            </a:r>
            <a:r>
              <a:rPr lang="en-US" baseline="0" dirty="0" smtClean="0"/>
              <a:t> won’t export well. Well, they will, but they won’t float any more. Surfaces can be formed that do not connect.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546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support structures</a:t>
            </a:r>
            <a:r>
              <a:rPr lang="en-US" baseline="0" dirty="0" smtClean="0"/>
              <a:t> are needed because the printer prints a layer at a time. The unsolidified material supports the layers above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299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06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063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 – not only that,</a:t>
            </a:r>
            <a:r>
              <a:rPr lang="en-US" baseline="0" dirty="0" smtClean="0"/>
              <a:t> but the large </a:t>
            </a:r>
            <a:r>
              <a:rPr lang="en-US" baseline="0" dirty="0" err="1" smtClean="0"/>
              <a:t>eiffel</a:t>
            </a:r>
            <a:r>
              <a:rPr lang="en-US" baseline="0" dirty="0" smtClean="0"/>
              <a:t> takes about 8 times longer to print!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063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063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support structures</a:t>
            </a:r>
            <a:r>
              <a:rPr lang="en-US" baseline="0" dirty="0" smtClean="0"/>
              <a:t> are needed because the printer prints a layer at a time. The unsolidified material supports the layers above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299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starship</a:t>
            </a:r>
            <a:r>
              <a:rPr lang="en-US" baseline="0" dirty="0" smtClean="0"/>
              <a:t> is actually two separate prints, the struts to the nacelles are sturdy plastic. The chain has objects floating in the world, so no gravity can be a help.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237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210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it appeared on the cover, the Mario and Luigi on the left will be gone – the magazine</a:t>
            </a:r>
            <a:r>
              <a:rPr lang="en-US" baseline="0" dirty="0" smtClean="0"/>
              <a:t> was concerned about legal issues.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60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There are hundreds of block types, many with special physical properties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185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http://www.northbynorthwestern.com/story/student-recreates-north-campus-in-minecraft/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Pictures at </a:t>
            </a:r>
            <a:r>
              <a:rPr lang="en-US" dirty="0" smtClean="0">
                <a:hlinkClick r:id="rId4"/>
              </a:rPr>
              <a:t>http://benthemonkey.imgur.com/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438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299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299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299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299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299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29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Redstone wiring allows AND, OR, flip-flops,</a:t>
            </a:r>
            <a:r>
              <a:rPr lang="en-US" baseline="0" dirty="0" smtClean="0"/>
              <a:t> clock cycles, etc.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You can make the guitar play by standing on different plates for various chords. The frets also depress to show the fingering.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55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Every</a:t>
            </a:r>
            <a:r>
              <a:rPr lang="en-US" baseline="0" dirty="0" smtClean="0"/>
              <a:t> user is an architect – world’s easiest and most tedious modeler. 11 month old learns to put block A on block B.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32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47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47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47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DBE7B-4096-4066-AF27-9F8BBF58BF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EEB3-84E7-4B79-9B66-BBDBD79AD233}" type="datetimeFigureOut">
              <a:rPr lang="en-US" smtClean="0"/>
              <a:t>4/12/2014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F2D44-34AF-4557-A0A5-3B528E0A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57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EEB3-84E7-4B79-9B66-BBDBD79AD233}" type="datetimeFigureOut">
              <a:rPr lang="en-US" smtClean="0"/>
              <a:t>4/12/2014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F2D44-34AF-4557-A0A5-3B528E0A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65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EEB3-84E7-4B79-9B66-BBDBD79AD233}" type="datetimeFigureOut">
              <a:rPr lang="en-US" smtClean="0"/>
              <a:t>4/12/2014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F2D44-34AF-4557-A0A5-3B528E0A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01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EEB3-84E7-4B79-9B66-BBDBD79AD233}" type="datetimeFigureOut">
              <a:rPr lang="en-US" smtClean="0"/>
              <a:t>4/12/2014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F2D44-34AF-4557-A0A5-3B528E0A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15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EEB3-84E7-4B79-9B66-BBDBD79AD233}" type="datetimeFigureOut">
              <a:rPr lang="en-US" smtClean="0"/>
              <a:t>4/12/2014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F2D44-34AF-4557-A0A5-3B528E0A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03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EEB3-84E7-4B79-9B66-BBDBD79AD233}" type="datetimeFigureOut">
              <a:rPr lang="en-US" smtClean="0"/>
              <a:t>4/12/2014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F2D44-34AF-4557-A0A5-3B528E0A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07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EEB3-84E7-4B79-9B66-BBDBD79AD233}" type="datetimeFigureOut">
              <a:rPr lang="en-US" smtClean="0"/>
              <a:t>4/12/2014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F2D44-34AF-4557-A0A5-3B528E0A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62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EEB3-84E7-4B79-9B66-BBDBD79AD233}" type="datetimeFigureOut">
              <a:rPr lang="en-US" smtClean="0"/>
              <a:t>4/12/2014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F2D44-34AF-4557-A0A5-3B528E0A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16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EEB3-84E7-4B79-9B66-BBDBD79AD233}" type="datetimeFigureOut">
              <a:rPr lang="en-US" smtClean="0"/>
              <a:t>4/12/2014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F2D44-34AF-4557-A0A5-3B528E0A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35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EEB3-84E7-4B79-9B66-BBDBD79AD233}" type="datetimeFigureOut">
              <a:rPr lang="en-US" smtClean="0"/>
              <a:t>4/12/2014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F2D44-34AF-4557-A0A5-3B528E0A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28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EEB3-84E7-4B79-9B66-BBDBD79AD233}" type="datetimeFigureOut">
              <a:rPr lang="en-US" smtClean="0"/>
              <a:t>4/12/2014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F2D44-34AF-4557-A0A5-3B528E0A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06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0EEB3-84E7-4B79-9B66-BBDBD79AD233}" type="datetimeFigureOut">
              <a:rPr lang="en-US" smtClean="0"/>
              <a:t>4/12/2014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F2D44-34AF-4557-A0A5-3B528E0A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4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13" Type="http://schemas.openxmlformats.org/officeDocument/2006/relationships/image" Target="../media/image68.jpg"/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12" Type="http://schemas.openxmlformats.org/officeDocument/2006/relationships/image" Target="../media/image67.jpg"/><Relationship Id="rId17" Type="http://schemas.openxmlformats.org/officeDocument/2006/relationships/image" Target="../media/image72.jpe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11" Type="http://schemas.openxmlformats.org/officeDocument/2006/relationships/image" Target="../media/image66.jpg"/><Relationship Id="rId5" Type="http://schemas.openxmlformats.org/officeDocument/2006/relationships/image" Target="../media/image60.jpg"/><Relationship Id="rId15" Type="http://schemas.openxmlformats.org/officeDocument/2006/relationships/image" Target="../media/image70.jpg"/><Relationship Id="rId10" Type="http://schemas.openxmlformats.org/officeDocument/2006/relationships/image" Target="../media/image65.jpg"/><Relationship Id="rId4" Type="http://schemas.openxmlformats.org/officeDocument/2006/relationships/image" Target="../media/image59.jpg"/><Relationship Id="rId9" Type="http://schemas.openxmlformats.org/officeDocument/2006/relationships/image" Target="../media/image64.jpg"/><Relationship Id="rId14" Type="http://schemas.openxmlformats.org/officeDocument/2006/relationships/image" Target="../media/image6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mineways.com/" TargetMode="External"/><Relationship Id="rId7" Type="http://schemas.openxmlformats.org/officeDocument/2006/relationships/image" Target="../media/image86.png"/><Relationship Id="rId2" Type="http://schemas.openxmlformats.org/officeDocument/2006/relationships/hyperlink" Target="http://bit.ly/minepart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culpteo.com/" TargetMode="External"/><Relationship Id="rId5" Type="http://schemas.openxmlformats.org/officeDocument/2006/relationships/hyperlink" Target="http://shapeways.com/" TargetMode="External"/><Relationship Id="rId4" Type="http://schemas.openxmlformats.org/officeDocument/2006/relationships/hyperlink" Target="http://minecraft.net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What’s </a:t>
            </a:r>
            <a:r>
              <a:rPr lang="en-US" dirty="0" err="1" smtClean="0"/>
              <a:t>Minecraft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05000"/>
            <a:ext cx="6948068" cy="4114800"/>
          </a:xfrm>
        </p:spPr>
      </p:pic>
      <p:sp>
        <p:nvSpPr>
          <p:cNvPr id="5" name="TextBox 4"/>
          <p:cNvSpPr txBox="1"/>
          <p:nvPr/>
        </p:nvSpPr>
        <p:spPr>
          <a:xfrm>
            <a:off x="457200" y="1267484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 computer game. You start in an undeveloped world.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4372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3D Printing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5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Is also called “Additive Manufacturing”.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It’s like building in very tiny blocks put in a grid. You tell the machine which blocks you want filled in</a:t>
            </a:r>
            <a:r>
              <a:rPr lang="en-US" dirty="0" smtClean="0"/>
              <a:t>. Think of very tiny Lego blocks.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These little blocks are sometimes called “voxels” – sort of like “volume pixel”.</a:t>
            </a:r>
          </a:p>
        </p:txBody>
      </p:sp>
    </p:spTree>
    <p:extLst>
      <p:ext uri="{BB962C8B-B14F-4D97-AF65-F5344CB8AC3E}">
        <p14:creationId xmlns:p14="http://schemas.microsoft.com/office/powerpoint/2010/main" val="341598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How to Make a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Describes what the surface of the model is.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It’s all just</a:t>
            </a:r>
          </a:p>
          <a:p>
            <a:pPr marL="0" indent="0">
              <a:buNone/>
            </a:pPr>
            <a:r>
              <a:rPr lang="en-US" dirty="0" smtClean="0"/>
              <a:t>triangles!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438400"/>
            <a:ext cx="603885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88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Watertight Surfaces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You need to make sure your triangles make a solid object.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This one</a:t>
            </a:r>
            <a:br>
              <a:rPr lang="en-US" dirty="0" smtClean="0"/>
            </a:br>
            <a:r>
              <a:rPr lang="en-US" dirty="0" smtClean="0"/>
              <a:t>isn’t solid.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048000"/>
            <a:ext cx="562030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89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Conversion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 3D printer’s software converts from a surface to a bunch of voxels.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http://cdn.3dprintingindustry.com/wp-content/uploads/2013/04/Maltesh-Article-1-Image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2819400"/>
            <a:ext cx="601578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20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Printing a Model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1447800"/>
            <a:ext cx="8077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This surface is then chopped into horizontal slices, like a deli meat cutter.</a:t>
            </a:r>
          </a:p>
          <a:p>
            <a:endParaRPr lang="en-US" sz="3600" dirty="0"/>
          </a:p>
          <a:p>
            <a:r>
              <a:rPr lang="en-US" sz="3600" dirty="0"/>
              <a:t>Each slice is </a:t>
            </a:r>
            <a:r>
              <a:rPr lang="en-US" sz="3600" dirty="0" smtClean="0"/>
              <a:t>then</a:t>
            </a:r>
          </a:p>
          <a:p>
            <a:r>
              <a:rPr lang="en-US" sz="3600" dirty="0" smtClean="0"/>
              <a:t>filled </a:t>
            </a:r>
            <a:r>
              <a:rPr lang="en-US" sz="3600" dirty="0"/>
              <a:t>in by the </a:t>
            </a:r>
            <a:endParaRPr lang="en-US" sz="3600" dirty="0" smtClean="0"/>
          </a:p>
          <a:p>
            <a:r>
              <a:rPr lang="en-US" sz="3600" dirty="0" smtClean="0"/>
              <a:t>3D printer, layer</a:t>
            </a:r>
          </a:p>
          <a:p>
            <a:r>
              <a:rPr lang="en-US" sz="3600" dirty="0"/>
              <a:t>b</a:t>
            </a:r>
            <a:r>
              <a:rPr lang="en-US" sz="3600" dirty="0" smtClean="0"/>
              <a:t>y layer.</a:t>
            </a:r>
            <a:endParaRPr lang="en-US" sz="3600" dirty="0"/>
          </a:p>
        </p:txBody>
      </p:sp>
      <p:pic>
        <p:nvPicPr>
          <p:cNvPr id="1028" name="Picture 4" descr="http://hiconsumption.com/wp-content/uploads/2013/02/Cube-3D-Home-Printer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19400"/>
            <a:ext cx="4705350" cy="313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97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Materials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00400"/>
            <a:ext cx="40576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1447800"/>
            <a:ext cx="8077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Plastic, metals, ceramic, sandstone, chocolate, rubber, even liver. More new ones all the time!</a:t>
            </a:r>
          </a:p>
          <a:p>
            <a:endParaRPr lang="en-US" sz="3600" dirty="0"/>
          </a:p>
          <a:p>
            <a:r>
              <a:rPr lang="en-US" sz="3600" dirty="0" smtClean="0"/>
              <a:t>Would</a:t>
            </a:r>
            <a:br>
              <a:rPr lang="en-US" sz="3600" dirty="0" smtClean="0"/>
            </a:br>
            <a:r>
              <a:rPr lang="en-US" sz="3600" dirty="0" smtClean="0"/>
              <a:t>toothpaste</a:t>
            </a:r>
          </a:p>
          <a:p>
            <a:r>
              <a:rPr lang="en-US" sz="3600" dirty="0"/>
              <a:t>w</a:t>
            </a:r>
            <a:r>
              <a:rPr lang="en-US" sz="3600" dirty="0" smtClean="0"/>
              <a:t>ork</a:t>
            </a:r>
            <a:r>
              <a:rPr lang="en-US" sz="3600" dirty="0" smtClean="0"/>
              <a:t>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2653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First 3D printing of </a:t>
            </a:r>
            <a:r>
              <a:rPr lang="en-US" dirty="0" err="1" smtClean="0"/>
              <a:t>Minecraft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90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Minecraft</a:t>
            </a:r>
            <a:r>
              <a:rPr lang="en-US" dirty="0" smtClean="0"/>
              <a:t> and 3D printing look like a great fit.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Minecraft.print</a:t>
            </a:r>
            <a:r>
              <a:rPr lang="en-US" dirty="0" smtClean="0"/>
              <a:t>() by two students at MIT: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3505200"/>
            <a:ext cx="4419601" cy="24903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704" y="3505200"/>
            <a:ext cx="3320456" cy="249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7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/>
              <a:t>Mineways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19200"/>
            <a:ext cx="2726372" cy="4724400"/>
          </a:xfrm>
        </p:spPr>
      </p:pic>
      <p:sp>
        <p:nvSpPr>
          <p:cNvPr id="3" name="TextBox 2"/>
          <p:cNvSpPr txBox="1"/>
          <p:nvPr/>
        </p:nvSpPr>
        <p:spPr>
          <a:xfrm>
            <a:off x="533400" y="1295400"/>
            <a:ext cx="54102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200" dirty="0"/>
              <a:t>Free program I </a:t>
            </a:r>
            <a:r>
              <a:rPr lang="en-US" sz="3200" dirty="0" smtClean="0"/>
              <a:t>wrote for fun.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/>
              <a:t>Select a “box” in your world to create a model</a:t>
            </a:r>
            <a:r>
              <a:rPr lang="en-US" sz="3200" dirty="0" smtClean="0"/>
              <a:t>.</a:t>
            </a:r>
            <a:endParaRPr lang="en-US" sz="3200" dirty="0"/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/>
              <a:t>Takes </a:t>
            </a:r>
            <a:r>
              <a:rPr lang="en-US" sz="3200" dirty="0" err="1" smtClean="0"/>
              <a:t>Minecraft</a:t>
            </a:r>
            <a:r>
              <a:rPr lang="en-US" sz="3200" dirty="0" smtClean="0"/>
              <a:t> blocks (voxels) and figures out the triangles.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/>
              <a:t>Color 3D printers can print in full color.</a:t>
            </a:r>
            <a:endParaRPr lang="en-US" sz="2800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15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Demo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19200"/>
            <a:ext cx="2726372" cy="4724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804" y="1219200"/>
            <a:ext cx="2883853" cy="472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19200"/>
            <a:ext cx="2460625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7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Build in gravel or sand (not sandstone) in </a:t>
            </a:r>
            <a:r>
              <a:rPr lang="en-US" dirty="0" err="1" smtClean="0"/>
              <a:t>Minecraft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Export using </a:t>
            </a:r>
            <a:r>
              <a:rPr lang="en-US" dirty="0" err="1" smtClean="0"/>
              <a:t>Mineways</a:t>
            </a:r>
            <a:r>
              <a:rPr lang="en-US" dirty="0" smtClean="0"/>
              <a:t> (we’ll help</a:t>
            </a:r>
            <a:r>
              <a:rPr lang="en-US" dirty="0" smtClean="0"/>
              <a:t>!) - uncheck </a:t>
            </a:r>
            <a:br>
              <a:rPr lang="en-US" dirty="0" smtClean="0"/>
            </a:br>
            <a:r>
              <a:rPr lang="en-US" dirty="0" smtClean="0"/>
              <a:t>“Hollow parts” near bottom of options.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Preview with </a:t>
            </a:r>
            <a:r>
              <a:rPr lang="en-US" dirty="0" err="1" smtClean="0"/>
              <a:t>MeshLab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3D print or upload </a:t>
            </a:r>
            <a:r>
              <a:rPr lang="en-US" dirty="0" smtClean="0"/>
              <a:t>to </a:t>
            </a:r>
            <a:r>
              <a:rPr lang="en-US" dirty="0" err="1" smtClean="0"/>
              <a:t>Shapeways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49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What’s </a:t>
            </a:r>
            <a:r>
              <a:rPr lang="en-US" dirty="0" err="1" smtClean="0"/>
              <a:t>Minecraft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267484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Everything is modifiable. You can build a house…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05000"/>
            <a:ext cx="7315200" cy="4108704"/>
          </a:xfrm>
        </p:spPr>
      </p:pic>
    </p:spTree>
    <p:extLst>
      <p:ext uri="{BB962C8B-B14F-4D97-AF65-F5344CB8AC3E}">
        <p14:creationId xmlns:p14="http://schemas.microsoft.com/office/powerpoint/2010/main" val="275801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Let’s Do It!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49569"/>
            <a:ext cx="7649142" cy="446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25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Wall Thickness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Unlike </a:t>
            </a:r>
            <a:r>
              <a:rPr lang="en-US" dirty="0" err="1" smtClean="0"/>
              <a:t>Minecraft</a:t>
            </a:r>
            <a:r>
              <a:rPr lang="en-US" dirty="0" smtClean="0"/>
              <a:t>, if you make things in the real world, they might not work.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95600"/>
            <a:ext cx="7848600" cy="275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77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Floating Object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Some obvious problems, some not so obvious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293086"/>
            <a:ext cx="3548449" cy="19944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252629"/>
            <a:ext cx="3548449" cy="19944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2252628"/>
            <a:ext cx="4118961" cy="403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Floating Can Be Fine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Some 3D printers need no support structures: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Some printers do: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166119"/>
            <a:ext cx="2453840" cy="1643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166119"/>
            <a:ext cx="2479244" cy="166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495800"/>
            <a:ext cx="1580197" cy="1772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506686"/>
            <a:ext cx="2658276" cy="1772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460" y="2166120"/>
            <a:ext cx="2479244" cy="1660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495800"/>
            <a:ext cx="3157339" cy="177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1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Don’t Print What You Can’t See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Hollowing can cut costs by 3x or more.</a:t>
            </a:r>
          </a:p>
          <a:p>
            <a:r>
              <a:rPr lang="en-US" dirty="0" smtClean="0"/>
              <a:t>My trick is to fill in all interior “bubbles” found, then hollow out the single solid mass.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031" y="3505199"/>
            <a:ext cx="2296379" cy="25542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505200"/>
            <a:ext cx="2941085" cy="255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34" y="3505199"/>
            <a:ext cx="2941084" cy="255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8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Big is Fun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But, larger</a:t>
            </a:r>
            <a:br>
              <a:rPr lang="en-US" dirty="0" smtClean="0"/>
            </a:br>
            <a:r>
              <a:rPr lang="en-US" dirty="0" smtClean="0"/>
              <a:t>costs </a:t>
            </a:r>
            <a:br>
              <a:rPr lang="en-US" dirty="0" smtClean="0"/>
            </a:br>
            <a:r>
              <a:rPr lang="en-US" dirty="0" smtClean="0"/>
              <a:t>more.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86981"/>
            <a:ext cx="6211674" cy="464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07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Eiffel 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How many 6 inch </a:t>
            </a:r>
            <a:r>
              <a:rPr lang="en-US" dirty="0" err="1" smtClean="0"/>
              <a:t>Eiffels</a:t>
            </a:r>
            <a:r>
              <a:rPr lang="en-US" dirty="0" smtClean="0"/>
              <a:t> together weigh the same as a single 12 inch Eiffel?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7" y="2841938"/>
            <a:ext cx="7924801" cy="321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61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Smaller is Cuter is Cheaper is Faster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Also, complexity is free!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01026"/>
            <a:ext cx="4867036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50533"/>
            <a:ext cx="2286000" cy="380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725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Gravel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Our 3D printer today can print only gravel (and sand) structures easily.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15" y="2797935"/>
            <a:ext cx="7848601" cy="340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53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Some Examples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61" y="3723300"/>
            <a:ext cx="3676939" cy="2448900"/>
          </a:xfrm>
        </p:spPr>
      </p:pic>
      <p:sp>
        <p:nvSpPr>
          <p:cNvPr id="5" name="TextBox 4"/>
          <p:cNvSpPr txBox="1"/>
          <p:nvPr/>
        </p:nvSpPr>
        <p:spPr>
          <a:xfrm>
            <a:off x="533400" y="3326289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Sentinel Castle, by Mauricio Vives                        World in a Bowl, by </a:t>
            </a:r>
            <a:r>
              <a:rPr lang="en-US" i="1" dirty="0" err="1" smtClean="0"/>
              <a:t>Nefashu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383" y="1010945"/>
            <a:ext cx="3302105" cy="2315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384" y="3695621"/>
            <a:ext cx="3302104" cy="24765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47" y="1267994"/>
            <a:ext cx="3662053" cy="205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4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Many Block Types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6629400" cy="4972050"/>
          </a:xfrm>
        </p:spPr>
      </p:pic>
    </p:spTree>
    <p:extLst>
      <p:ext uri="{BB962C8B-B14F-4D97-AF65-F5344CB8AC3E}">
        <p14:creationId xmlns:p14="http://schemas.microsoft.com/office/powerpoint/2010/main" val="328612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Still More Examples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81" y="3655062"/>
            <a:ext cx="3541820" cy="258312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81" y="1205191"/>
            <a:ext cx="3541819" cy="19952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4381" y="3276600"/>
            <a:ext cx="788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Olympic starship, by </a:t>
            </a:r>
            <a:r>
              <a:rPr lang="en-US" i="1" dirty="0" err="1" smtClean="0"/>
              <a:t>Momentaneously</a:t>
            </a:r>
            <a:r>
              <a:rPr lang="en-US" i="1" dirty="0" smtClean="0"/>
              <a:t>         </a:t>
            </a:r>
            <a:r>
              <a:rPr lang="en-US" i="1" dirty="0" err="1" smtClean="0"/>
              <a:t>Chainlandia</a:t>
            </a:r>
            <a:r>
              <a:rPr lang="en-US" i="1" dirty="0" smtClean="0"/>
              <a:t>, by </a:t>
            </a:r>
            <a:r>
              <a:rPr lang="en-US" i="1" dirty="0" err="1" smtClean="0"/>
              <a:t>combineelite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684" y="1219200"/>
            <a:ext cx="3694316" cy="1995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684" y="3645932"/>
            <a:ext cx="3694316" cy="258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And More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1298448"/>
            <a:ext cx="1524000" cy="1524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999232"/>
            <a:ext cx="1524000" cy="15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0" y="2999232"/>
            <a:ext cx="1524000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704" y="1298448"/>
            <a:ext cx="1523889" cy="15238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704" y="2999232"/>
            <a:ext cx="1527048" cy="15270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2999232"/>
            <a:ext cx="1524000" cy="152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700016"/>
            <a:ext cx="1524000" cy="1524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0" y="4700016"/>
            <a:ext cx="1524000" cy="1524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704" y="4700016"/>
            <a:ext cx="1524000" cy="1524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0" y="1298448"/>
            <a:ext cx="1527048" cy="15270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4700016"/>
            <a:ext cx="1524000" cy="1524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8448"/>
            <a:ext cx="1524000" cy="152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380" y="4700016"/>
            <a:ext cx="152400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536" y="3007500"/>
            <a:ext cx="1524000" cy="1524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488" y="1298448"/>
            <a:ext cx="1527048" cy="15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8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And You Can Make Pictures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61" y="1447800"/>
            <a:ext cx="7960864" cy="4477987"/>
          </a:xfrm>
        </p:spPr>
      </p:pic>
      <p:sp>
        <p:nvSpPr>
          <p:cNvPr id="5" name="TextBox 4"/>
          <p:cNvSpPr txBox="1"/>
          <p:nvPr/>
        </p:nvSpPr>
        <p:spPr>
          <a:xfrm>
            <a:off x="533400" y="5925787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Image made with Arnold, by </a:t>
            </a:r>
            <a:r>
              <a:rPr lang="en-US" i="1" dirty="0" err="1" smtClean="0"/>
              <a:t>Estopero</a:t>
            </a:r>
            <a:r>
              <a:rPr lang="en-US" i="1" dirty="0" smtClean="0"/>
              <a:t>. Appears on the cover of “3D Artist” magazine.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0075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 Practical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15000"/>
            <a:ext cx="8229600" cy="4873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Northwestern University Campus, by Ben Rothman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3200400"/>
            <a:ext cx="2971799" cy="2377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853737"/>
            <a:ext cx="4978400" cy="373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143000"/>
            <a:ext cx="3200400" cy="198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4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 Practical Use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0"/>
            <a:ext cx="5638800" cy="4015740"/>
          </a:xfr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5715000"/>
            <a:ext cx="8229600" cy="4873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Ford Engineering Design Center, by Ben Rothman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76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 Practical Use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5715000"/>
            <a:ext cx="8229600" cy="4873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Ford Engineering Design Center, by Ben Rothman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0"/>
            <a:ext cx="5356047" cy="401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3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 Practical Use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5715000"/>
            <a:ext cx="8229600" cy="4873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Ford Engineering Design Center, by Ben Rothman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0"/>
            <a:ext cx="5356047" cy="401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6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Or, the Whole Campus…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5715000"/>
            <a:ext cx="8229600" cy="4873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Northwestern University, by Ben Rothman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78241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3650458"/>
            <a:ext cx="3438525" cy="200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353" y="3642222"/>
            <a:ext cx="356516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954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No Printer?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14478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 don’t have one, either. I use two print service firms: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600" dirty="0" err="1" smtClean="0"/>
              <a:t>Shapeways</a:t>
            </a:r>
            <a:r>
              <a:rPr lang="en-US" sz="3600" dirty="0" smtClean="0"/>
              <a:t>: cheapest, and slowest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600" dirty="0" err="1" smtClean="0"/>
              <a:t>Sculpteo</a:t>
            </a:r>
            <a:r>
              <a:rPr lang="en-US" sz="3600" dirty="0" smtClean="0"/>
              <a:t>: more expensive, faster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3764711"/>
            <a:ext cx="3429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756123"/>
            <a:ext cx="4357420" cy="237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81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Pro Tips for </a:t>
            </a:r>
            <a:r>
              <a:rPr lang="en-US" dirty="0" err="1" smtClean="0"/>
              <a:t>Mineways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1447800"/>
            <a:ext cx="7924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3200" dirty="0" smtClean="0"/>
              <a:t>The “[“ and “]” keys adjust the selected bottom level up and down.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200" dirty="0" smtClean="0"/>
              <a:t>Middle-mouse can also select height.</a:t>
            </a:r>
            <a:endParaRPr lang="en-US" sz="3200" dirty="0" smtClean="0"/>
          </a:p>
          <a:p>
            <a:pPr marL="571500" indent="-571500">
              <a:buFont typeface="Arial" pitchFamily="34" charset="0"/>
              <a:buChar char="•"/>
            </a:pPr>
            <a:r>
              <a:rPr lang="en-US" sz="3200" dirty="0" smtClean="0"/>
              <a:t>Control-X: </a:t>
            </a:r>
            <a:r>
              <a:rPr lang="en-US" sz="3200" dirty="0" err="1" smtClean="0"/>
              <a:t>eXport</a:t>
            </a:r>
            <a:r>
              <a:rPr lang="en-US" sz="3200" dirty="0" smtClean="0"/>
              <a:t> again with same options.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200" dirty="0" smtClean="0"/>
              <a:t>Import Settings lets you load a previous exported file for its settings.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200" dirty="0" smtClean="0"/>
              <a:t>Color Schemes let you remove various types of blocks.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88303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Things Built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267484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Starships, for example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87" y="1969325"/>
            <a:ext cx="3294413" cy="3499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838200"/>
            <a:ext cx="4507992" cy="253450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453881"/>
            <a:ext cx="4507992" cy="2807416"/>
          </a:xfrm>
        </p:spPr>
      </p:pic>
    </p:spTree>
    <p:extLst>
      <p:ext uri="{BB962C8B-B14F-4D97-AF65-F5344CB8AC3E}">
        <p14:creationId xmlns:p14="http://schemas.microsoft.com/office/powerpoint/2010/main" val="144726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Go Have Fun!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54" y="1258910"/>
            <a:ext cx="6051599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37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These </a:t>
            </a:r>
            <a:r>
              <a:rPr lang="en-US" smtClean="0"/>
              <a:t>slides </a:t>
            </a:r>
            <a:r>
              <a:rPr lang="en-US" smtClean="0"/>
              <a:t>download from </a:t>
            </a:r>
            <a:r>
              <a:rPr lang="en-US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bit.ly/mineparts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Mineways</a:t>
            </a:r>
            <a:r>
              <a:rPr lang="en-US" dirty="0" smtClean="0"/>
              <a:t> </a:t>
            </a:r>
            <a:r>
              <a:rPr lang="en-US" dirty="0" smtClean="0"/>
              <a:t>is at </a:t>
            </a:r>
            <a:r>
              <a:rPr lang="en-US" dirty="0" smtClean="0">
                <a:hlinkClick r:id="rId3"/>
              </a:rPr>
              <a:t>http://mineways.com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Minecraft</a:t>
            </a:r>
            <a:r>
              <a:rPr lang="en-US" dirty="0" smtClean="0"/>
              <a:t> is at </a:t>
            </a:r>
            <a:r>
              <a:rPr lang="en-US" dirty="0" smtClean="0">
                <a:hlinkClick r:id="rId4"/>
              </a:rPr>
              <a:t>http://minecraft.net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Shapeways</a:t>
            </a:r>
            <a:r>
              <a:rPr lang="en-US" dirty="0" smtClean="0"/>
              <a:t> is at </a:t>
            </a:r>
            <a:r>
              <a:rPr lang="en-US" dirty="0" smtClean="0">
                <a:hlinkClick r:id="rId5"/>
              </a:rPr>
              <a:t>http://shapeways.com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Sculpteo</a:t>
            </a:r>
            <a:r>
              <a:rPr lang="en-US" dirty="0" smtClean="0"/>
              <a:t> is at </a:t>
            </a:r>
            <a:r>
              <a:rPr lang="en-US" dirty="0" smtClean="0">
                <a:hlinkClick r:id="rId6"/>
              </a:rPr>
              <a:t>http://sculpteo.com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 smtClean="0"/>
              <a:t>This presentation uses images under Fair Use for educational purposes. The images should not otherwise be reused or distributed without permission from the owners.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52" y="36576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2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Leftovers…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44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Additive Manufacturing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Here’s one type of printer, it lays down layers: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86000"/>
            <a:ext cx="5978415" cy="387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1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Then Subtractive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Then you dig your model out: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68" y="2209800"/>
            <a:ext cx="5940222" cy="395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More Subtraction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Then vacuum it: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68" y="2209800"/>
            <a:ext cx="5940222" cy="395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9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 Bit More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Then clean with pressurized air: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69" y="2209800"/>
            <a:ext cx="5940220" cy="395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3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The Last Step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Then douse with superglue.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69" y="2209800"/>
            <a:ext cx="5940220" cy="395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1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Things Built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267484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Working computers, calculators, instruments…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07" y="1790704"/>
            <a:ext cx="4307045" cy="222288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500" y="1790705"/>
            <a:ext cx="3390443" cy="2247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8" y="4156035"/>
            <a:ext cx="3584294" cy="20161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535" y="4126053"/>
            <a:ext cx="3715492" cy="20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9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Things Built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267484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  <a:r>
              <a:rPr lang="en-US" sz="2800" dirty="0" smtClean="0"/>
              <a:t>nd many, many buildings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526" y="3736839"/>
            <a:ext cx="4368505" cy="23412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43" y="1778123"/>
            <a:ext cx="3712927" cy="20318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051" y="381000"/>
            <a:ext cx="4366980" cy="31222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42" y="4000647"/>
            <a:ext cx="3712927" cy="208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9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Subtractive vs. Additive Manufacturing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195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Subtractive: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Carving </a:t>
            </a:r>
            <a:r>
              <a:rPr lang="en-US" dirty="0" smtClean="0"/>
              <a:t>wood or stone</a:t>
            </a:r>
            <a:endParaRPr lang="en-US" dirty="0" smtClean="0"/>
          </a:p>
          <a:p>
            <a:pPr>
              <a:buFont typeface="Arial" charset="0"/>
              <a:buChar char="•"/>
            </a:pPr>
            <a:r>
              <a:rPr lang="en-US" dirty="0" smtClean="0"/>
              <a:t>Drilling holes in a piece of metal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Additive:</a:t>
            </a:r>
          </a:p>
          <a:p>
            <a:r>
              <a:rPr lang="en-US" dirty="0" smtClean="0"/>
              <a:t>Making a sculpture by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adding </a:t>
            </a:r>
            <a:r>
              <a:rPr lang="en-US" dirty="0" smtClean="0"/>
              <a:t>clay</a:t>
            </a:r>
          </a:p>
          <a:p>
            <a:r>
              <a:rPr lang="en-US" dirty="0" smtClean="0"/>
              <a:t>Building using Legos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371600"/>
            <a:ext cx="1562100" cy="257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4091897"/>
            <a:ext cx="241300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58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What’s </a:t>
            </a:r>
            <a:r>
              <a:rPr lang="en-US" dirty="0" err="1" smtClean="0"/>
              <a:t>Minecraft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5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Is it additive or subtractive?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2286000"/>
            <a:ext cx="4970117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84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/>
              <a:t>Minecraft</a:t>
            </a:r>
            <a:r>
              <a:rPr lang="en-US" dirty="0" smtClean="0"/>
              <a:t> is…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5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Mostly additive: you add</a:t>
            </a:r>
            <a:br>
              <a:rPr lang="en-US" dirty="0" smtClean="0"/>
            </a:br>
            <a:r>
              <a:rPr lang="en-US" dirty="0" smtClean="0"/>
              <a:t>blocks to make stuff, such as</a:t>
            </a:r>
            <a:br>
              <a:rPr lang="en-US" dirty="0" smtClean="0"/>
            </a:br>
            <a:r>
              <a:rPr lang="en-US" dirty="0" smtClean="0"/>
              <a:t>giant insects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Sometimes it’s subtractive,</a:t>
            </a:r>
            <a:br>
              <a:rPr lang="en-US" dirty="0" smtClean="0"/>
            </a:br>
            <a:r>
              <a:rPr lang="en-US" dirty="0" smtClean="0"/>
              <a:t>like when you carve away a</a:t>
            </a:r>
            <a:br>
              <a:rPr lang="en-US" dirty="0" smtClean="0"/>
            </a:br>
            <a:r>
              <a:rPr lang="en-US" dirty="0" smtClean="0"/>
              <a:t>hill or make a basement.</a:t>
            </a:r>
            <a:endParaRPr lang="en-US" dirty="0" smtClean="0"/>
          </a:p>
        </p:txBody>
      </p:sp>
      <p:pic>
        <p:nvPicPr>
          <p:cNvPr id="2052" name="Picture 4" descr="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762125"/>
            <a:ext cx="321945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Ph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962400"/>
            <a:ext cx="3248025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03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ThemeSummit2012</Template>
  <TotalTime>21872</TotalTime>
  <Words>1092</Words>
  <Application>Microsoft Office PowerPoint</Application>
  <PresentationFormat>On-screen Show (4:3)</PresentationFormat>
  <Paragraphs>195</Paragraphs>
  <Slides>47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What’s Minecraft?</vt:lpstr>
      <vt:lpstr>What’s Minecraft?</vt:lpstr>
      <vt:lpstr>Many Block Types</vt:lpstr>
      <vt:lpstr>Things Built</vt:lpstr>
      <vt:lpstr>Things Built</vt:lpstr>
      <vt:lpstr>Things Built</vt:lpstr>
      <vt:lpstr>Subtractive vs. Additive Manufacturing</vt:lpstr>
      <vt:lpstr>What’s Minecraft?</vt:lpstr>
      <vt:lpstr>Minecraft is…</vt:lpstr>
      <vt:lpstr>3D Printing</vt:lpstr>
      <vt:lpstr>How to Make a Model</vt:lpstr>
      <vt:lpstr>Watertight Surfaces</vt:lpstr>
      <vt:lpstr>Conversion</vt:lpstr>
      <vt:lpstr>Printing a Model</vt:lpstr>
      <vt:lpstr>Materials</vt:lpstr>
      <vt:lpstr>First 3D printing of Minecraft</vt:lpstr>
      <vt:lpstr>Mineways</vt:lpstr>
      <vt:lpstr>Demo</vt:lpstr>
      <vt:lpstr>Steps</vt:lpstr>
      <vt:lpstr>Let’s Do It!</vt:lpstr>
      <vt:lpstr>Wall Thickness</vt:lpstr>
      <vt:lpstr>Floating Object Problem</vt:lpstr>
      <vt:lpstr>Floating Can Be Fine</vt:lpstr>
      <vt:lpstr>Don’t Print What You Can’t See</vt:lpstr>
      <vt:lpstr>Big is Fun</vt:lpstr>
      <vt:lpstr>Eiffel Quiz</vt:lpstr>
      <vt:lpstr>Smaller is Cuter is Cheaper is Faster</vt:lpstr>
      <vt:lpstr>Gravel</vt:lpstr>
      <vt:lpstr>Some Examples</vt:lpstr>
      <vt:lpstr>Still More Examples</vt:lpstr>
      <vt:lpstr>And More</vt:lpstr>
      <vt:lpstr>And You Can Make Pictures</vt:lpstr>
      <vt:lpstr>A Practical Use</vt:lpstr>
      <vt:lpstr>A Practical Use</vt:lpstr>
      <vt:lpstr>A Practical Use</vt:lpstr>
      <vt:lpstr>A Practical Use</vt:lpstr>
      <vt:lpstr>Or, the Whole Campus…</vt:lpstr>
      <vt:lpstr>No Printer?</vt:lpstr>
      <vt:lpstr>Pro Tips for Mineways</vt:lpstr>
      <vt:lpstr>Go Have Fun!</vt:lpstr>
      <vt:lpstr>Notes</vt:lpstr>
      <vt:lpstr>Leftovers…</vt:lpstr>
      <vt:lpstr>Additive Manufacturing</vt:lpstr>
      <vt:lpstr>Then Subtractive</vt:lpstr>
      <vt:lpstr>More Subtraction</vt:lpstr>
      <vt:lpstr>A Bit More</vt:lpstr>
      <vt:lpstr>The Last Step</vt:lpstr>
    </vt:vector>
  </TitlesOfParts>
  <Company>Autodesk,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Mineways: 3D Printing for Minecraft Gamers Postmortem</dc:title>
  <dc:creator>Eric Haines</dc:creator>
  <cp:lastModifiedBy>Eric Haines</cp:lastModifiedBy>
  <cp:revision>129</cp:revision>
  <dcterms:created xsi:type="dcterms:W3CDTF">2012-03-23T15:29:45Z</dcterms:created>
  <dcterms:modified xsi:type="dcterms:W3CDTF">2014-04-12T14:53:06Z</dcterms:modified>
</cp:coreProperties>
</file>