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89" r:id="rId3"/>
    <p:sldId id="258" r:id="rId4"/>
    <p:sldId id="259" r:id="rId5"/>
    <p:sldId id="260" r:id="rId6"/>
    <p:sldId id="261" r:id="rId7"/>
    <p:sldId id="262" r:id="rId8"/>
    <p:sldId id="320" r:id="rId9"/>
    <p:sldId id="263" r:id="rId10"/>
    <p:sldId id="275" r:id="rId11"/>
    <p:sldId id="276" r:id="rId12"/>
    <p:sldId id="274" r:id="rId13"/>
    <p:sldId id="278" r:id="rId14"/>
    <p:sldId id="266" r:id="rId15"/>
    <p:sldId id="1922" r:id="rId16"/>
    <p:sldId id="264" r:id="rId17"/>
    <p:sldId id="325" r:id="rId18"/>
    <p:sldId id="1146" r:id="rId19"/>
    <p:sldId id="286" r:id="rId20"/>
    <p:sldId id="1923" r:id="rId21"/>
    <p:sldId id="1924" r:id="rId22"/>
    <p:sldId id="1921" r:id="rId23"/>
    <p:sldId id="1927" r:id="rId24"/>
    <p:sldId id="1906" r:id="rId25"/>
    <p:sldId id="257" r:id="rId26"/>
    <p:sldId id="981" r:id="rId27"/>
    <p:sldId id="982" r:id="rId28"/>
    <p:sldId id="983" r:id="rId29"/>
    <p:sldId id="984" r:id="rId30"/>
    <p:sldId id="985" r:id="rId31"/>
    <p:sldId id="986" r:id="rId32"/>
    <p:sldId id="987" r:id="rId33"/>
    <p:sldId id="265" r:id="rId34"/>
    <p:sldId id="988" r:id="rId35"/>
    <p:sldId id="1912" r:id="rId36"/>
    <p:sldId id="323" r:id="rId37"/>
    <p:sldId id="288" r:id="rId38"/>
    <p:sldId id="292" r:id="rId39"/>
    <p:sldId id="393" r:id="rId40"/>
    <p:sldId id="1928" r:id="rId41"/>
    <p:sldId id="279" r:id="rId42"/>
    <p:sldId id="1929" r:id="rId43"/>
    <p:sldId id="1926" r:id="rId44"/>
    <p:sldId id="297" r:id="rId45"/>
    <p:sldId id="298" r:id="rId46"/>
    <p:sldId id="277" r:id="rId47"/>
    <p:sldId id="192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Kerin" initials="AK" lastIdx="2" clrIdx="0">
    <p:extLst>
      <p:ext uri="{19B8F6BF-5375-455C-9EA6-DF929625EA0E}">
        <p15:presenceInfo xmlns:p15="http://schemas.microsoft.com/office/powerpoint/2012/main" userId="S-1-5-21-1836665704-927087201-883519231-6224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84441" autoAdjust="0"/>
  </p:normalViewPr>
  <p:slideViewPr>
    <p:cSldViewPr snapToGrid="0">
      <p:cViewPr varScale="1">
        <p:scale>
          <a:sx n="75" d="100"/>
          <a:sy n="75" d="100"/>
        </p:scale>
        <p:origin x="72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FEA38-97AF-4145-9B95-5AAA97C2874E}" type="datetimeFigureOut">
              <a:rPr lang="en-US" smtClean="0"/>
              <a:t>10/3/2018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CBA3E-2AE0-4877-AF98-2B17F2B4468C}" type="slidenum">
              <a:rPr lang="en-US" smtClean="0"/>
              <a:t>‹#›</a:t>
            </a:fld>
            <a:endParaRPr lang="en-US"/>
          </a:p>
        </p:txBody>
      </p:sp>
    </p:spTree>
    <p:extLst>
      <p:ext uri="{BB962C8B-B14F-4D97-AF65-F5344CB8AC3E}">
        <p14:creationId xmlns:p14="http://schemas.microsoft.com/office/powerpoint/2010/main" val="98370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http://www.pcper.com/article.php?aid=530</a:t>
            </a:r>
          </a:p>
        </p:txBody>
      </p:sp>
      <p:sp>
        <p:nvSpPr>
          <p:cNvPr id="4" name="Slide Number Placeholder 3"/>
          <p:cNvSpPr>
            <a:spLocks noGrp="1"/>
          </p:cNvSpPr>
          <p:nvPr>
            <p:ph type="sldNum" sz="quarter" idx="10"/>
          </p:nvPr>
        </p:nvSpPr>
        <p:spPr/>
        <p:txBody>
          <a:bodyPr/>
          <a:lstStyle/>
          <a:p>
            <a:fld id="{03A2D043-63B5-45C3-AB2C-0A2FEF5996E9}" type="slidenum">
              <a:rPr lang="en-US" smtClean="0"/>
              <a:pPr/>
              <a:t>2</a:t>
            </a:fld>
            <a:endParaRPr lang="en-US"/>
          </a:p>
        </p:txBody>
      </p:sp>
    </p:spTree>
    <p:extLst>
      <p:ext uri="{BB962C8B-B14F-4D97-AF65-F5344CB8AC3E}">
        <p14:creationId xmlns:p14="http://schemas.microsoft.com/office/powerpoint/2010/main" val="225386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33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dc550937e_4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dc550937e_4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Nested grids do see use for voxel/volume rendering, and k-d trees for point clouds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Pete Shirley’s slide</a:t>
            </a:r>
            <a:endParaRPr dirty="0"/>
          </a:p>
        </p:txBody>
      </p:sp>
    </p:spTree>
    <p:extLst>
      <p:ext uri="{BB962C8B-B14F-4D97-AF65-F5344CB8AC3E}">
        <p14:creationId xmlns:p14="http://schemas.microsoft.com/office/powerpoint/2010/main" val="195097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 it still takes up to twenty</a:t>
            </a:r>
            <a:r>
              <a:rPr lang="en-US" baseline="0" dirty="0"/>
              <a:t> seconds for me to find what’s in a directory when I double-click it.</a:t>
            </a:r>
            <a:endParaRPr lang="en-US" dirty="0"/>
          </a:p>
        </p:txBody>
      </p:sp>
      <p:sp>
        <p:nvSpPr>
          <p:cNvPr id="4" name="Slide Number Placeholder 3"/>
          <p:cNvSpPr>
            <a:spLocks noGrp="1"/>
          </p:cNvSpPr>
          <p:nvPr>
            <p:ph type="sldNum" sz="quarter" idx="10"/>
          </p:nvPr>
        </p:nvSpPr>
        <p:spPr/>
        <p:txBody>
          <a:bodyPr/>
          <a:lstStyle/>
          <a:p>
            <a:fld id="{03A2D043-63B5-45C3-AB2C-0A2FEF5996E9}" type="slidenum">
              <a:rPr lang="en-US" smtClean="0"/>
              <a:pPr/>
              <a:t>15</a:t>
            </a:fld>
            <a:endParaRPr lang="en-US"/>
          </a:p>
        </p:txBody>
      </p:sp>
    </p:spTree>
    <p:extLst>
      <p:ext uri="{BB962C8B-B14F-4D97-AF65-F5344CB8AC3E}">
        <p14:creationId xmlns:p14="http://schemas.microsoft.com/office/powerpoint/2010/main" val="156562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NVIDIA is based on this idea.</a:t>
            </a:r>
            <a:endParaRPr dirty="0"/>
          </a:p>
        </p:txBody>
      </p:sp>
    </p:spTree>
    <p:extLst>
      <p:ext uri="{BB962C8B-B14F-4D97-AF65-F5344CB8AC3E}">
        <p14:creationId xmlns:p14="http://schemas.microsoft.com/office/powerpoint/2010/main" val="425821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076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 – streaming multiprocessor</a:t>
            </a:r>
          </a:p>
        </p:txBody>
      </p:sp>
      <p:sp>
        <p:nvSpPr>
          <p:cNvPr id="4" name="Slide Number Placeholder 3"/>
          <p:cNvSpPr>
            <a:spLocks noGrp="1"/>
          </p:cNvSpPr>
          <p:nvPr>
            <p:ph type="sldNum" sz="quarter" idx="10"/>
          </p:nvPr>
        </p:nvSpPr>
        <p:spPr/>
        <p:txBody>
          <a:bodyPr/>
          <a:lstStyle/>
          <a:p>
            <a:fld id="{5FCCBA3E-2AE0-4877-AF98-2B17F2B4468C}" type="slidenum">
              <a:rPr lang="en-US" smtClean="0"/>
              <a:t>18</a:t>
            </a:fld>
            <a:endParaRPr lang="en-US"/>
          </a:p>
        </p:txBody>
      </p:sp>
    </p:spTree>
    <p:extLst>
      <p:ext uri="{BB962C8B-B14F-4D97-AF65-F5344CB8AC3E}">
        <p14:creationId xmlns:p14="http://schemas.microsoft.com/office/powerpoint/2010/main" val="316305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Shape 135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0" name="Shape 1360"/>
          <p:cNvSpPr txBox="1">
            <a:spLocks noGrp="1"/>
          </p:cNvSpPr>
          <p:nvPr>
            <p:ph type="body" idx="1"/>
          </p:nvPr>
        </p:nvSpPr>
        <p:spPr>
          <a:xfrm>
            <a:off x="934720" y="4415790"/>
            <a:ext cx="5141100" cy="41835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a:solidFill>
                  <a:schemeClr val="dk1"/>
                </a:solidFill>
                <a:latin typeface="Trebuchet MS"/>
                <a:ea typeface="Trebuchet MS"/>
                <a:cs typeface="Trebuchet MS"/>
                <a:sym typeface="Trebuchet MS"/>
              </a:rPr>
              <a:t>Tensor cores: evidence that fast denoising (enabled by tensor cores) helps a lot for ray tracing</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81673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Shape 135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0" name="Shape 1360"/>
          <p:cNvSpPr txBox="1">
            <a:spLocks noGrp="1"/>
          </p:cNvSpPr>
          <p:nvPr>
            <p:ph type="body" idx="1"/>
          </p:nvPr>
        </p:nvSpPr>
        <p:spPr>
          <a:xfrm>
            <a:off x="934720" y="4415790"/>
            <a:ext cx="5141100" cy="41835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Trebuchet MS"/>
                <a:ea typeface="Trebuchet MS"/>
                <a:cs typeface="Trebuchet MS"/>
                <a:sym typeface="Trebuchet MS"/>
              </a:rPr>
              <a:t>Tensor cores: evidence that fast denoising (enabled by tensor cores) helps a lot for ray tracing</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Trebuchet MS"/>
              <a:sym typeface="Trebuchet MS"/>
            </a:endParaRPr>
          </a:p>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Trebuchet MS"/>
                <a:sym typeface="Trebuchet MS"/>
              </a:rPr>
              <a:t>John Henry vs. the Steam Drill</a:t>
            </a:r>
            <a:endParaRPr dirty="0"/>
          </a:p>
          <a:p>
            <a:pPr marL="0" marR="0" lvl="0" indent="0" algn="l" rtl="0">
              <a:spcBef>
                <a:spcPts val="0"/>
              </a:spcBef>
              <a:spcAft>
                <a:spcPts val="0"/>
              </a:spcAft>
              <a:buClr>
                <a:schemeClr val="dk1"/>
              </a:buClr>
              <a:buSzPts val="1100"/>
              <a:buFont typeface="Arial"/>
              <a:buNone/>
            </a:pPr>
            <a:endParaRPr sz="1100" b="0" i="0" u="none" strike="noStrike" cap="none"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542017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Shape 135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0" name="Shape 1360"/>
          <p:cNvSpPr txBox="1">
            <a:spLocks noGrp="1"/>
          </p:cNvSpPr>
          <p:nvPr>
            <p:ph type="body" idx="1"/>
          </p:nvPr>
        </p:nvSpPr>
        <p:spPr>
          <a:xfrm>
            <a:off x="934720" y="4415790"/>
            <a:ext cx="5141100" cy="4183500"/>
          </a:xfrm>
          <a:prstGeom prst="rect">
            <a:avLst/>
          </a:prstGeom>
          <a:noFill/>
          <a:ln>
            <a:noFill/>
          </a:ln>
        </p:spPr>
        <p:txBody>
          <a:bodyPr spcFirstLastPara="1" wrap="square" lIns="93275" tIns="46625" rIns="93275" bIns="46625" anchor="t" anchorCtr="0">
            <a:noAutofit/>
          </a:bodyPr>
          <a:lstStyle/>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Trebuchet MS"/>
                <a:ea typeface="Trebuchet MS"/>
                <a:cs typeface="Trebuchet MS"/>
                <a:sym typeface="Trebuchet MS"/>
              </a:rPr>
              <a:t>Specialized non-graphical data for denoising, like tangents for hairs.</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Trebuchet MS"/>
                <a:ea typeface="Trebuchet MS"/>
                <a:cs typeface="Trebuchet MS"/>
                <a:sym typeface="Trebuchet MS"/>
              </a:rPr>
              <a:t>Even films use denoising</a:t>
            </a:r>
          </a:p>
          <a:p>
            <a:pPr marL="0" marR="0" lvl="0" indent="0" algn="l" rtl="0">
              <a:spcBef>
                <a:spcPts val="0"/>
              </a:spcBef>
              <a:spcAft>
                <a:spcPts val="0"/>
              </a:spcAft>
              <a:buClr>
                <a:schemeClr val="dk1"/>
              </a:buClr>
              <a:buSzPts val="1100"/>
              <a:buFont typeface="Arial"/>
              <a:buNone/>
            </a:pPr>
            <a:endParaRPr lang="en-US" sz="1100" b="0" i="0" u="none" strike="noStrike" cap="none" dirty="0">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100"/>
              <a:buFont typeface="Arial"/>
              <a:buNone/>
            </a:pPr>
            <a:r>
              <a:rPr lang="en-US" sz="1100" b="0" i="0" u="none" strike="noStrike" cap="none" dirty="0">
                <a:solidFill>
                  <a:schemeClr val="dk1"/>
                </a:solidFill>
                <a:latin typeface="Trebuchet MS"/>
                <a:ea typeface="Trebuchet MS"/>
                <a:cs typeface="Trebuchet MS"/>
                <a:sym typeface="Trebuchet MS"/>
              </a:rPr>
              <a:t>https://developer.nvidia.com/gameworks-ray-tracing</a:t>
            </a:r>
            <a:endParaRPr sz="1100" b="0" i="0" u="none" strike="noStrike" cap="none" dirty="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52842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dc550937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dc550937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 even talks about previous ray tracing algorithms, such as MAGI and Arthur Appel 1968. Douglas Kay in 1979, ”TRANSPARENCY FOR COMPUTER SYNTHESIZED IMAGES”, almost did it.</a:t>
            </a:r>
            <a:endParaRPr dirty="0"/>
          </a:p>
        </p:txBody>
      </p:sp>
      <p:sp>
        <p:nvSpPr>
          <p:cNvPr id="81" name="Google Shape;81;g3dc550937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e88f241b4_0_145:notes"/>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Google Shape;646;g3e88f241b4_0_14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rtl="0">
              <a:spcBef>
                <a:spcPts val="330"/>
              </a:spcBef>
              <a:spcAft>
                <a:spcPts val="0"/>
              </a:spcAft>
              <a:buNone/>
            </a:pPr>
            <a:r>
              <a:rPr lang="en-US" dirty="0"/>
              <a:t>At GDC in March ‘18, we ran this Star Wars demo in real time -- on 4 water-cooled Volta GPUs.  Today, we can run this demo on a single Turing, Quadro RTX 800. https://vimeo.com/291876490https://vimeo.com/291876490</a:t>
            </a:r>
            <a:endParaRPr dirty="0"/>
          </a:p>
        </p:txBody>
      </p:sp>
      <p:sp>
        <p:nvSpPr>
          <p:cNvPr id="647" name="Google Shape;647;g3e88f241b4_0_145: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9386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e88f241b4_0_145:notes"/>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Google Shape;646;g3e88f241b4_0_14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rtl="0">
              <a:spcBef>
                <a:spcPts val="330"/>
              </a:spcBef>
              <a:spcAft>
                <a:spcPts val="0"/>
              </a:spcAft>
              <a:buNone/>
            </a:pPr>
            <a:r>
              <a:rPr lang="en-US" dirty="0"/>
              <a:t>At GDC in March ‘18, we ran this Star Wars demo in real time -- on 4 water-cooled Volta GPUs.  Today, we can run this demo on a single Turing, Quadro RTX 800. https://vimeo.com/291876490https://vimeo.com/291876490</a:t>
            </a:r>
            <a:endParaRPr dirty="0"/>
          </a:p>
        </p:txBody>
      </p:sp>
      <p:sp>
        <p:nvSpPr>
          <p:cNvPr id="647" name="Google Shape;647;g3e88f241b4_0_145: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90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3840 x 2160 pixels takes 33 MB (including alpha) – means 30 images is 1 GB</a:t>
            </a:r>
            <a:endParaRPr dirty="0"/>
          </a:p>
        </p:txBody>
      </p:sp>
    </p:spTree>
    <p:extLst>
      <p:ext uri="{BB962C8B-B14F-4D97-AF65-F5344CB8AC3E}">
        <p14:creationId xmlns:p14="http://schemas.microsoft.com/office/powerpoint/2010/main" val="1670876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Rasterization</a:t>
            </a:r>
            <a:endParaRPr dirty="0"/>
          </a:p>
        </p:txBody>
      </p:sp>
      <p:sp>
        <p:nvSpPr>
          <p:cNvPr id="203" name="Shape 2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710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With RTX</a:t>
            </a:r>
          </a:p>
        </p:txBody>
      </p:sp>
      <p:sp>
        <p:nvSpPr>
          <p:cNvPr id="209" name="Shape 20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9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Rasterizations uses tricks and techniques like screen space ambient occlusion to darken nooks and crannies giving the illusion of ambient lighting shadows.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in scenes where the lights are static (not moving) – we often use “light baking” to pre generate light maps which are simply greyscale images of light distribution applied to surfaces.  And so long as things don’t move very much – the lighting conditions are very well reproduced.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quick and efficient method, but it uses approximations and the result uses up texture memory so is often quite low res…</a:t>
            </a:r>
          </a:p>
          <a:p>
            <a:pPr marL="0" lvl="0" indent="0">
              <a:spcBef>
                <a:spcPts val="0"/>
              </a:spcBef>
              <a:spcAft>
                <a:spcPts val="0"/>
              </a:spcAft>
              <a:buNone/>
            </a:pPr>
            <a:endParaRPr dirty="0"/>
          </a:p>
        </p:txBody>
      </p:sp>
      <p:sp>
        <p:nvSpPr>
          <p:cNvPr id="215" name="Shape 21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888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 this is what a ray traced image will look like – as it uses a technique called global illumination. Notice the detailed light and shadows on the towel, compared to the previous image... these little details bring a scene together and make it seem more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illumination enables true ray-traced shadows to be created quickly resulting in much more detailed and lifelike images</a:t>
            </a:r>
          </a:p>
          <a:p>
            <a:pPr marL="0" lvl="0" indent="0">
              <a:spcBef>
                <a:spcPts val="0"/>
              </a:spcBef>
              <a:spcAft>
                <a:spcPts val="0"/>
              </a:spcAft>
              <a:buNone/>
            </a:pPr>
            <a:endParaRPr dirty="0"/>
          </a:p>
        </p:txBody>
      </p:sp>
      <p:sp>
        <p:nvSpPr>
          <p:cNvPr id="222" name="Shape 22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681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Screen space reflections are an attempt to represent reflections quickly using the entire screen to do the approximations.  The results are good, but there are limits to the types of reflections that can be created and the quality is less than perfect due to the nature of the algorithms being used.</a:t>
            </a:r>
          </a:p>
          <a:p>
            <a:pPr marL="0" lvl="0" indent="0">
              <a:spcBef>
                <a:spcPts val="0"/>
              </a:spcBef>
              <a:spcAft>
                <a:spcPts val="0"/>
              </a:spcAft>
              <a:buNone/>
            </a:pPr>
            <a:endParaRPr dirty="0"/>
          </a:p>
        </p:txBody>
      </p:sp>
      <p:sp>
        <p:nvSpPr>
          <p:cNvPr id="229" name="Shape 2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749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Ray traced reflections are much more accurate and realistic, producing the reflections just as they would occur in real life.  Ray traced reflections are computationally much more complex than screen space reflections requiring the power of NVIDIA RTX technology and Volta GPUs to compute the reflections at interactive rates.</a:t>
            </a:r>
          </a:p>
          <a:p>
            <a:pPr marL="0" lvl="0" indent="0">
              <a:spcBef>
                <a:spcPts val="0"/>
              </a:spcBef>
              <a:spcAft>
                <a:spcPts val="0"/>
              </a:spcAft>
              <a:buNone/>
            </a:pPr>
            <a:endParaRPr dirty="0"/>
          </a:p>
        </p:txBody>
      </p:sp>
      <p:sp>
        <p:nvSpPr>
          <p:cNvPr id="236" name="Shape 23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270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itchFamily="34" charset="0"/>
                <a:ea typeface="+mn-ea"/>
                <a:cs typeface="+mn-cs"/>
              </a:rPr>
              <a:t>Refraction, light passing obliquely through one object and on to another, is commonly done using screen-space techniques, much like screen space ambient occlusion, using a single pass to compute the refracted portions of the image.  Refractions are extremely tough to do, especially through curved surfaces like this glass here. For example – you have probably seen the sun refracting off a swimming pool on a sunny day and noticed that the light actually dances  thru the water as it gets refracted, and creates light patterns called caustics…You don’t see that here with rasterized graphics…The results sacrifices accuracy for speed, providing reasonable results quickly.</a:t>
            </a:r>
          </a:p>
          <a:p>
            <a:pPr marL="0" lvl="0" indent="0">
              <a:spcBef>
                <a:spcPts val="0"/>
              </a:spcBef>
              <a:spcAft>
                <a:spcPts val="0"/>
              </a:spcAft>
              <a:buNone/>
            </a:pPr>
            <a:endParaRPr dirty="0"/>
          </a:p>
        </p:txBody>
      </p:sp>
      <p:sp>
        <p:nvSpPr>
          <p:cNvPr id="243" name="Shape 24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03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dc550937e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dc550937e_4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74 minutes on a VAX-11/780, 640 x 480</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RTX Technology can do true ray tracing using caustics to accurately project the rays through curved surfaces or objects or refractive materials. The result is lifelike, accurate images, created at interactive rates.</a:t>
            </a:r>
          </a:p>
          <a:p>
            <a:pPr marL="0" lvl="0" indent="0">
              <a:spcBef>
                <a:spcPts val="0"/>
              </a:spcBef>
              <a:spcAft>
                <a:spcPts val="0"/>
              </a:spcAft>
              <a:buNone/>
            </a:pPr>
            <a:endParaRPr dirty="0"/>
          </a:p>
        </p:txBody>
      </p:sp>
      <p:sp>
        <p:nvSpPr>
          <p:cNvPr id="250" name="Shape 25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125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There are objects that partially absorb light and reflect back at the subsurface level. Jade is a common example but gummy bears and our skin do that as well. Our skin is really transparent but light reaches under the surface and lights the blood giving it a reddish hue. This is called subsurface scattering…with rasterization we really can’t recreated this phenomenon accurately. The gummy bears actually look opaque here... Calculating subsurface scattering is computationally intensive. To improve performance, many current implementations use approximations to create sub surfaces.  Again we trade accuracy for performance.  The little bears on the table are gummy bears, they should be translucent and cast interesting shadows.  The picture here renders them opaque, not exactly as they would appear in real life.</a:t>
            </a:r>
          </a:p>
          <a:p>
            <a:pPr marL="0" lvl="0" indent="0">
              <a:spcBef>
                <a:spcPts val="0"/>
              </a:spcBef>
              <a:spcAft>
                <a:spcPts val="0"/>
              </a:spcAft>
              <a:buNone/>
            </a:pPr>
            <a:endParaRPr dirty="0"/>
          </a:p>
        </p:txBody>
      </p:sp>
      <p:sp>
        <p:nvSpPr>
          <p:cNvPr id="257" name="Shape 25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993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itchFamily="34" charset="0"/>
                <a:ea typeface="+mn-ea"/>
                <a:cs typeface="+mn-cs"/>
              </a:rPr>
              <a:t>Ray tracing has the power to create more realistic shadows at interactive frame rates.  In the picture above, the gummy bears not only cast shadows, but are translucent.  RTX technology renders them realistically, generating the an image more akin to what you would see in real life.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sp>
        <p:nvSpPr>
          <p:cNvPr id="263" name="Shape 26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08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269" name="Shape 26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185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A2D043-63B5-45C3-AB2C-0A2FEF5996E9}" type="slidenum">
              <a:rPr lang="en-US" smtClean="0"/>
              <a:pPr/>
              <a:t>36</a:t>
            </a:fld>
            <a:endParaRPr lang="en-US"/>
          </a:p>
        </p:txBody>
      </p:sp>
    </p:spTree>
    <p:extLst>
      <p:ext uri="{BB962C8B-B14F-4D97-AF65-F5344CB8AC3E}">
        <p14:creationId xmlns:p14="http://schemas.microsoft.com/office/powerpoint/2010/main" val="2471781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different for most mobile, where the triangles are retained and thrown against multiple tiles.</a:t>
            </a:r>
          </a:p>
          <a:p>
            <a:endParaRPr lang="en-US" dirty="0"/>
          </a:p>
        </p:txBody>
      </p:sp>
      <p:sp>
        <p:nvSpPr>
          <p:cNvPr id="4" name="Slide Number Placeholder 3"/>
          <p:cNvSpPr>
            <a:spLocks noGrp="1"/>
          </p:cNvSpPr>
          <p:nvPr>
            <p:ph type="sldNum" sz="quarter" idx="10"/>
          </p:nvPr>
        </p:nvSpPr>
        <p:spPr/>
        <p:txBody>
          <a:bodyPr/>
          <a:lstStyle/>
          <a:p>
            <a:fld id="{5FCCBA3E-2AE0-4877-AF98-2B17F2B4468C}" type="slidenum">
              <a:rPr lang="en-US" smtClean="0"/>
              <a:t>37</a:t>
            </a:fld>
            <a:endParaRPr lang="en-US"/>
          </a:p>
        </p:txBody>
      </p:sp>
    </p:spTree>
    <p:extLst>
      <p:ext uri="{BB962C8B-B14F-4D97-AF65-F5344CB8AC3E}">
        <p14:creationId xmlns:p14="http://schemas.microsoft.com/office/powerpoint/2010/main" val="26956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different for most mobile, where the triangles are retained and thrown against multiple tiles.</a:t>
            </a:r>
          </a:p>
        </p:txBody>
      </p:sp>
      <p:sp>
        <p:nvSpPr>
          <p:cNvPr id="4" name="Slide Number Placeholder 3"/>
          <p:cNvSpPr>
            <a:spLocks noGrp="1"/>
          </p:cNvSpPr>
          <p:nvPr>
            <p:ph type="sldNum" sz="quarter" idx="10"/>
          </p:nvPr>
        </p:nvSpPr>
        <p:spPr/>
        <p:txBody>
          <a:bodyPr/>
          <a:lstStyle/>
          <a:p>
            <a:fld id="{5FCCBA3E-2AE0-4877-AF98-2B17F2B4468C}" type="slidenum">
              <a:rPr lang="en-US" smtClean="0"/>
              <a:t>38</a:t>
            </a:fld>
            <a:endParaRPr lang="en-US"/>
          </a:p>
        </p:txBody>
      </p:sp>
    </p:spTree>
    <p:extLst>
      <p:ext uri="{BB962C8B-B14F-4D97-AF65-F5344CB8AC3E}">
        <p14:creationId xmlns:p14="http://schemas.microsoft.com/office/powerpoint/2010/main" val="3519098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http://www.realtimerendering.com/Real-Time_Rendering_4th-Real-Time_Ray_Tracing.pdf</a:t>
            </a:r>
          </a:p>
        </p:txBody>
      </p:sp>
      <p:sp>
        <p:nvSpPr>
          <p:cNvPr id="4" name="Slide Number Placeholder 3"/>
          <p:cNvSpPr>
            <a:spLocks noGrp="1"/>
          </p:cNvSpPr>
          <p:nvPr>
            <p:ph type="sldNum" sz="quarter" idx="10"/>
          </p:nvPr>
        </p:nvSpPr>
        <p:spPr/>
        <p:txBody>
          <a:bodyPr/>
          <a:lstStyle/>
          <a:p>
            <a:fld id="{5FCCBA3E-2AE0-4877-AF98-2B17F2B4468C}" type="slidenum">
              <a:rPr lang="en-US" smtClean="0"/>
              <a:t>40</a:t>
            </a:fld>
            <a:endParaRPr lang="en-US"/>
          </a:p>
        </p:txBody>
      </p:sp>
    </p:spTree>
    <p:extLst>
      <p:ext uri="{BB962C8B-B14F-4D97-AF65-F5344CB8AC3E}">
        <p14:creationId xmlns:p14="http://schemas.microsoft.com/office/powerpoint/2010/main" val="104379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http://erich.realtimerendering.com/rtrt/index.html</a:t>
            </a:r>
            <a:endParaRPr dirty="0"/>
          </a:p>
        </p:txBody>
      </p:sp>
    </p:spTree>
    <p:extLst>
      <p:ext uri="{BB962C8B-B14F-4D97-AF65-F5344CB8AC3E}">
        <p14:creationId xmlns:p14="http://schemas.microsoft.com/office/powerpoint/2010/main" val="3692639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http://erich.realtimerendering.com/rtrt/index.html</a:t>
            </a:r>
            <a:endParaRPr dirty="0"/>
          </a:p>
        </p:txBody>
      </p:sp>
    </p:spTree>
    <p:extLst>
      <p:ext uri="{BB962C8B-B14F-4D97-AF65-F5344CB8AC3E}">
        <p14:creationId xmlns:p14="http://schemas.microsoft.com/office/powerpoint/2010/main" val="111116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https://graphics.pixar.com/library/indexAuthorRobert_L_Cook.html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See my site about why you want a URL: http://www.realtimerendering.com/blog/moving-targets-and-why-theyre-bad/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People think you know something if you write a book. And, dozens of dollars to be made!</a:t>
            </a:r>
            <a:endParaRPr dirty="0"/>
          </a:p>
        </p:txBody>
      </p:sp>
    </p:spTree>
    <p:extLst>
      <p:ext uri="{BB962C8B-B14F-4D97-AF65-F5344CB8AC3E}">
        <p14:creationId xmlns:p14="http://schemas.microsoft.com/office/powerpoint/2010/main" val="4157915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3A2D043-63B5-45C3-AB2C-0A2FEF5996E9}" type="slidenum">
              <a:rPr lang="en-US" smtClean="0"/>
              <a:pPr/>
              <a:t>44</a:t>
            </a:fld>
            <a:endParaRPr lang="en-US"/>
          </a:p>
        </p:txBody>
      </p:sp>
    </p:spTree>
    <p:extLst>
      <p:ext uri="{BB962C8B-B14F-4D97-AF65-F5344CB8AC3E}">
        <p14:creationId xmlns:p14="http://schemas.microsoft.com/office/powerpoint/2010/main" val="3805152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A2D043-63B5-45C3-AB2C-0A2FEF5996E9}" type="slidenum">
              <a:rPr lang="en-US" smtClean="0"/>
              <a:pPr/>
              <a:t>45</a:t>
            </a:fld>
            <a:endParaRPr lang="en-US"/>
          </a:p>
        </p:txBody>
      </p:sp>
    </p:spTree>
    <p:extLst>
      <p:ext uri="{BB962C8B-B14F-4D97-AF65-F5344CB8AC3E}">
        <p14:creationId xmlns:p14="http://schemas.microsoft.com/office/powerpoint/2010/main" val="3577519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193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16/17 things over 35 years = 1 thing every two years</a:t>
            </a:r>
            <a:endParaRPr dirty="0"/>
          </a:p>
        </p:txBody>
      </p:sp>
    </p:spTree>
    <p:extLst>
      <p:ext uri="{BB962C8B-B14F-4D97-AF65-F5344CB8AC3E}">
        <p14:creationId xmlns:p14="http://schemas.microsoft.com/office/powerpoint/2010/main" val="76101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dc550937e_4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dc550937e_4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Turner </a:t>
            </a:r>
            <a:r>
              <a:rPr lang="en-US" dirty="0" err="1"/>
              <a:t>Whitted</a:t>
            </a:r>
            <a:r>
              <a:rPr lang="en-US" dirty="0"/>
              <a:t>: football field of Cray computers, each with an R G and B light on top.</a:t>
            </a:r>
            <a:br>
              <a:rPr lang="en-US" dirty="0"/>
            </a:br>
            <a:br>
              <a:rPr lang="en-US" dirty="0"/>
            </a:br>
            <a:r>
              <a:rPr lang="en-US" dirty="0" err="1"/>
              <a:t>Sphereflake</a:t>
            </a:r>
            <a:r>
              <a:rPr lang="en-US" dirty="0"/>
              <a:t> on pixel machine ran in 30 seconds, 16 seconds a year later due to software tuning. http://www.realtimerendering.com/resources/RTNews/html/rtnews4a.html#art4</a:t>
            </a:r>
            <a:endParaRPr dirty="0"/>
          </a:p>
        </p:txBody>
      </p:sp>
    </p:spTree>
    <p:extLst>
      <p:ext uri="{BB962C8B-B14F-4D97-AF65-F5344CB8AC3E}">
        <p14:creationId xmlns:p14="http://schemas.microsoft.com/office/powerpoint/2010/main" val="58558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Which algorithm is this? About</a:t>
            </a:r>
            <a:r>
              <a:rPr lang="en-US" baseline="0" dirty="0"/>
              <a:t> the z-buffer algorithm. Brute force beats elegance on transistor count. Uniform data structures much cheaper to put into silicon.</a:t>
            </a:r>
          </a:p>
          <a:p>
            <a:r>
              <a:rPr lang="en-US" baseline="0" dirty="0"/>
              <a:t>128 MB in 1971 would have cost $59,360 in 2018 dollars.</a:t>
            </a:r>
            <a:endParaRPr lang="en-US" dirty="0"/>
          </a:p>
        </p:txBody>
      </p:sp>
      <p:sp>
        <p:nvSpPr>
          <p:cNvPr id="4" name="Slide Number Placeholder 3"/>
          <p:cNvSpPr>
            <a:spLocks noGrp="1"/>
          </p:cNvSpPr>
          <p:nvPr>
            <p:ph type="sldNum" sz="quarter" idx="10"/>
          </p:nvPr>
        </p:nvSpPr>
        <p:spPr/>
        <p:txBody>
          <a:bodyPr/>
          <a:lstStyle/>
          <a:p>
            <a:fld id="{03A2D043-63B5-45C3-AB2C-0A2FEF5996E9}" type="slidenum">
              <a:rPr lang="en-US" smtClean="0"/>
              <a:pPr/>
              <a:t>8</a:t>
            </a:fld>
            <a:endParaRPr lang="en-US"/>
          </a:p>
        </p:txBody>
      </p:sp>
    </p:spTree>
    <p:extLst>
      <p:ext uri="{BB962C8B-B14F-4D97-AF65-F5344CB8AC3E}">
        <p14:creationId xmlns:p14="http://schemas.microsoft.com/office/powerpoint/2010/main" val="349406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is ray traced? The image on the left is actually ray traced (note the mirrors on the right going to infinity), the one on the right is actually rasterized.</a:t>
            </a:r>
            <a:endParaRPr dirty="0"/>
          </a:p>
        </p:txBody>
      </p:sp>
    </p:spTree>
    <p:extLst>
      <p:ext uri="{BB962C8B-B14F-4D97-AF65-F5344CB8AC3E}">
        <p14:creationId xmlns:p14="http://schemas.microsoft.com/office/powerpoint/2010/main" val="406457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c550937e_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c550937e_4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845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4BCE-4118-4611-BA4A-DDA7D069A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7F14E3-32B5-4D34-A53A-AA791B3B3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3A1EF-89E2-4652-9C56-A370D726DFF6}"/>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E981B0D3-79D6-43AC-B372-4F78802C7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05827-8B51-46D3-AE97-3A37CA756DD5}"/>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333439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0F42-6C24-4747-BF70-DF42E65486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50DB6A-AD0B-4895-B917-75909D2D34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3C286-58E4-42EF-A6F7-6629E4784F31}"/>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BAC9F5CC-81B8-4AAB-996F-239C687E6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EAFC4-C7F7-41B1-BAF1-0C0C6E3042B1}"/>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66899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50F47-09BB-44F3-9B2E-225615BB4F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5948D-206E-4A5C-9A31-4EF8060EE6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66E03-4BE6-432E-8A7B-D836236D04E9}"/>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C42C3D78-FCF2-4B7B-9F51-728346565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FE021-0B35-4528-90B6-C836FD6C5E47}"/>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407125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a:endParaRPr/>
          </a:p>
        </p:txBody>
      </p:sp>
      <p:sp>
        <p:nvSpPr>
          <p:cNvPr id="69" name="Google Shape;69;p1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lstStyle>
            <a:lvl1pPr marL="457200" lvl="0" indent="-349250">
              <a:spcBef>
                <a:spcPts val="1000"/>
              </a:spcBef>
              <a:spcAft>
                <a:spcPts val="0"/>
              </a:spcAft>
              <a:buSzPts val="1900"/>
              <a:buChar char="•"/>
              <a:defRPr sz="1900"/>
            </a:lvl1pPr>
            <a:lvl2pPr marL="914400" lvl="1" indent="-349250">
              <a:spcBef>
                <a:spcPts val="600"/>
              </a:spcBef>
              <a:spcAft>
                <a:spcPts val="0"/>
              </a:spcAft>
              <a:buSzPts val="1900"/>
              <a:buChar char="–"/>
              <a:defRPr sz="1900"/>
            </a:lvl2pPr>
            <a:lvl3pPr marL="1371600" lvl="2" indent="-349250">
              <a:spcBef>
                <a:spcPts val="600"/>
              </a:spcBef>
              <a:spcAft>
                <a:spcPts val="0"/>
              </a:spcAft>
              <a:buSzPts val="1900"/>
              <a:buChar char="•"/>
              <a:defRPr sz="1900"/>
            </a:lvl3pPr>
            <a:lvl4pPr marL="1828800" lvl="3" indent="-349250">
              <a:spcBef>
                <a:spcPts val="600"/>
              </a:spcBef>
              <a:spcAft>
                <a:spcPts val="0"/>
              </a:spcAft>
              <a:buSzPts val="1900"/>
              <a:buChar char="–"/>
              <a:defRPr sz="1900"/>
            </a:lvl4pPr>
            <a:lvl5pPr marL="2286000" lvl="4" indent="-349250">
              <a:spcBef>
                <a:spcPts val="600"/>
              </a:spcBef>
              <a:spcAft>
                <a:spcPts val="0"/>
              </a:spcAft>
              <a:buSzPts val="1900"/>
              <a:buChar char="•"/>
              <a:defRPr sz="1900"/>
            </a:lvl5pPr>
            <a:lvl6pPr marL="2743200" lvl="5" indent="-349250">
              <a:spcBef>
                <a:spcPts val="600"/>
              </a:spcBef>
              <a:spcAft>
                <a:spcPts val="0"/>
              </a:spcAft>
              <a:buSzPts val="1900"/>
              <a:buChar char="•"/>
              <a:defRPr sz="1900"/>
            </a:lvl6pPr>
            <a:lvl7pPr marL="3200400" lvl="6" indent="-349250">
              <a:spcBef>
                <a:spcPts val="500"/>
              </a:spcBef>
              <a:spcAft>
                <a:spcPts val="0"/>
              </a:spcAft>
              <a:buSzPts val="1900"/>
              <a:buChar char="•"/>
              <a:defRPr sz="1900"/>
            </a:lvl7pPr>
            <a:lvl8pPr marL="3657600" lvl="7" indent="-349250">
              <a:spcBef>
                <a:spcPts val="500"/>
              </a:spcBef>
              <a:spcAft>
                <a:spcPts val="0"/>
              </a:spcAft>
              <a:buSzPts val="1900"/>
              <a:buChar char="•"/>
              <a:defRPr sz="1900"/>
            </a:lvl8pPr>
            <a:lvl9pPr marL="4114800" lvl="8" indent="-349250">
              <a:spcBef>
                <a:spcPts val="500"/>
              </a:spcBef>
              <a:spcAft>
                <a:spcPts val="0"/>
              </a:spcAft>
              <a:buSzPts val="1900"/>
              <a:buChar char="•"/>
              <a:defRPr sz="1900"/>
            </a:lvl9pPr>
          </a:lstStyle>
          <a:p>
            <a:endParaRPr/>
          </a:p>
        </p:txBody>
      </p:sp>
      <p:sp>
        <p:nvSpPr>
          <p:cNvPr id="70" name="Google Shape;70;p12"/>
          <p:cNvSpPr txBox="1">
            <a:spLocks noGrp="1"/>
          </p:cNvSpPr>
          <p:nvPr>
            <p:ph type="sldNum" idx="12"/>
          </p:nvPr>
        </p:nvSpPr>
        <p:spPr>
          <a:xfrm>
            <a:off x="11296610" y="6217622"/>
            <a:ext cx="731600" cy="524800"/>
          </a:xfrm>
          <a:prstGeom prst="rect">
            <a:avLst/>
          </a:prstGeom>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745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1 1">
  <p:cSld name="Agenda 1 1">
    <p:spTree>
      <p:nvGrpSpPr>
        <p:cNvPr id="1" name="Shape 144"/>
        <p:cNvGrpSpPr/>
        <p:nvPr/>
      </p:nvGrpSpPr>
      <p:grpSpPr>
        <a:xfrm>
          <a:off x="0" y="0"/>
          <a:ext cx="0" cy="0"/>
          <a:chOff x="0" y="0"/>
          <a:chExt cx="0" cy="0"/>
        </a:xfrm>
      </p:grpSpPr>
      <p:sp>
        <p:nvSpPr>
          <p:cNvPr id="145" name="Shape 145"/>
          <p:cNvSpPr txBox="1">
            <a:spLocks noGrp="1"/>
          </p:cNvSpPr>
          <p:nvPr>
            <p:ph type="sldNum" idx="12"/>
          </p:nvPr>
        </p:nvSpPr>
        <p:spPr>
          <a:xfrm>
            <a:off x="10674144" y="6187973"/>
            <a:ext cx="702333" cy="7620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4400"/>
              <a:buFont typeface="Century Gothic"/>
              <a:buNone/>
              <a:defRPr sz="4889" b="0" i="0" u="none" strike="noStrike" cap="none">
                <a:solidFill>
                  <a:srgbClr val="000000"/>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
        <p:nvSpPr>
          <p:cNvPr id="146" name="Shape 146"/>
          <p:cNvSpPr/>
          <p:nvPr/>
        </p:nvSpPr>
        <p:spPr>
          <a:xfrm>
            <a:off x="0" y="0"/>
            <a:ext cx="12192000" cy="6858000"/>
          </a:xfrm>
          <a:prstGeom prst="rect">
            <a:avLst/>
          </a:prstGeom>
          <a:solidFill>
            <a:srgbClr val="FFFFFF"/>
          </a:solidFill>
          <a:ln>
            <a:noFill/>
          </a:ln>
        </p:spPr>
        <p:txBody>
          <a:bodyPr spcFirstLastPara="1" wrap="square" lIns="50778" tIns="50778" rIns="50778" bIns="50778" anchor="ctr" anchorCtr="0">
            <a:noAutofit/>
          </a:bodyPr>
          <a:lstStyle/>
          <a:p>
            <a:pPr marL="0" marR="0" lvl="0" indent="0" algn="ctr" rtl="0">
              <a:lnSpc>
                <a:spcPct val="100000"/>
              </a:lnSpc>
              <a:spcBef>
                <a:spcPts val="0"/>
              </a:spcBef>
              <a:spcAft>
                <a:spcPts val="0"/>
              </a:spcAft>
              <a:buClr>
                <a:srgbClr val="FFFFFF"/>
              </a:buClr>
              <a:buSzPts val="1800"/>
              <a:buFont typeface="Trebuchet MS"/>
              <a:buNone/>
            </a:pPr>
            <a:endParaRPr sz="2000" b="0" i="0" u="none" strike="noStrike" cap="none">
              <a:solidFill>
                <a:srgbClr val="B3B3B3"/>
              </a:solidFill>
              <a:latin typeface="Trebuchet MS"/>
              <a:ea typeface="Trebuchet MS"/>
              <a:cs typeface="Trebuchet MS"/>
              <a:sym typeface="Trebuchet MS"/>
            </a:endParaRPr>
          </a:p>
        </p:txBody>
      </p:sp>
      <p:sp>
        <p:nvSpPr>
          <p:cNvPr id="147" name="Shape 147"/>
          <p:cNvSpPr txBox="1">
            <a:spLocks noGrp="1"/>
          </p:cNvSpPr>
          <p:nvPr>
            <p:ph type="body" idx="1"/>
          </p:nvPr>
        </p:nvSpPr>
        <p:spPr>
          <a:xfrm>
            <a:off x="5980604" y="-1551"/>
            <a:ext cx="6195667" cy="6861333"/>
          </a:xfrm>
          <a:prstGeom prst="rect">
            <a:avLst/>
          </a:prstGeom>
          <a:noFill/>
          <a:ln>
            <a:noFill/>
          </a:ln>
        </p:spPr>
        <p:txBody>
          <a:bodyPr spcFirstLastPara="1" wrap="square" lIns="91450" tIns="91450" rIns="91450" bIns="91450" anchor="t" anchorCtr="0"/>
          <a:lstStyle>
            <a:lvl1pPr marL="507995" marR="0" lvl="0" indent="-253997" algn="l" rtl="0">
              <a:lnSpc>
                <a:spcPct val="90000"/>
              </a:lnSpc>
              <a:spcBef>
                <a:spcPts val="1111"/>
              </a:spcBef>
              <a:spcAft>
                <a:spcPts val="0"/>
              </a:spcAft>
              <a:buClr>
                <a:srgbClr val="000000"/>
              </a:buClr>
              <a:buSzPts val="1400"/>
              <a:buFont typeface="Trebuchet MS"/>
              <a:buNone/>
              <a:defRPr sz="2222" b="0" i="0" u="none" strike="noStrike" cap="none">
                <a:solidFill>
                  <a:srgbClr val="000000"/>
                </a:solidFill>
                <a:latin typeface="Trebuchet MS"/>
                <a:ea typeface="Trebuchet MS"/>
                <a:cs typeface="Trebuchet MS"/>
                <a:sym typeface="Trebuchet MS"/>
              </a:defRPr>
            </a:lvl1pPr>
            <a:lvl2pPr marL="1015990" marR="0" lvl="1" indent="-253997" algn="l" rtl="0">
              <a:lnSpc>
                <a:spcPct val="90000"/>
              </a:lnSpc>
              <a:spcBef>
                <a:spcPts val="1111"/>
              </a:spcBef>
              <a:spcAft>
                <a:spcPts val="0"/>
              </a:spcAft>
              <a:buClr>
                <a:srgbClr val="000000"/>
              </a:buClr>
              <a:buSzPts val="1400"/>
              <a:buFont typeface="Trebuchet MS"/>
              <a:buNone/>
              <a:defRPr sz="2222" b="0" i="0" u="none" strike="noStrike" cap="none">
                <a:solidFill>
                  <a:srgbClr val="000000"/>
                </a:solidFill>
                <a:latin typeface="Trebuchet MS"/>
                <a:ea typeface="Trebuchet MS"/>
                <a:cs typeface="Trebuchet MS"/>
                <a:sym typeface="Trebuchet MS"/>
              </a:defRPr>
            </a:lvl2pPr>
            <a:lvl3pPr marL="1523985" marR="0" lvl="2" indent="-253997" algn="l" rtl="0">
              <a:lnSpc>
                <a:spcPct val="90000"/>
              </a:lnSpc>
              <a:spcBef>
                <a:spcPts val="1111"/>
              </a:spcBef>
              <a:spcAft>
                <a:spcPts val="0"/>
              </a:spcAft>
              <a:buClr>
                <a:srgbClr val="000000"/>
              </a:buClr>
              <a:buSzPts val="1400"/>
              <a:buFont typeface="Trebuchet MS"/>
              <a:buNone/>
              <a:defRPr sz="2222" b="0" i="0" u="none" strike="noStrike" cap="none">
                <a:solidFill>
                  <a:srgbClr val="000000"/>
                </a:solidFill>
                <a:latin typeface="Trebuchet MS"/>
                <a:ea typeface="Trebuchet MS"/>
                <a:cs typeface="Trebuchet MS"/>
                <a:sym typeface="Trebuchet MS"/>
              </a:defRPr>
            </a:lvl3pPr>
            <a:lvl4pPr marL="2031980" marR="0" lvl="3"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4pPr>
            <a:lvl5pPr marL="2539975" marR="0" lvl="4"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5pPr>
            <a:lvl6pPr marL="3047970" marR="0" lvl="5"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6pPr>
            <a:lvl7pPr marL="3555964" marR="0" lvl="6"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7pPr>
            <a:lvl8pPr marL="4063959" marR="0" lvl="7"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8pPr>
            <a:lvl9pPr marL="4571954" marR="0" lvl="8" indent="-395107" algn="l" rtl="0">
              <a:lnSpc>
                <a:spcPct val="90000"/>
              </a:lnSpc>
              <a:spcBef>
                <a:spcPts val="1111"/>
              </a:spcBef>
              <a:spcAft>
                <a:spcPts val="0"/>
              </a:spcAft>
              <a:buClr>
                <a:srgbClr val="000000"/>
              </a:buClr>
              <a:buSzPts val="2000"/>
              <a:buFont typeface="Trebuchet MS"/>
              <a:buChar char="»"/>
              <a:defRPr sz="2222" b="0" i="0" u="none" strike="noStrike" cap="none">
                <a:solidFill>
                  <a:srgbClr val="00000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471510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553720" y="819363"/>
            <a:ext cx="11084560" cy="65659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SzPts val="1400"/>
              <a:buNone/>
              <a:defRPr sz="4000" b="1"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556" b="1" i="0" u="none" strike="noStrike" cap="none">
                <a:solidFill>
                  <a:srgbClr val="73B900"/>
                </a:solidFill>
                <a:latin typeface="Arial"/>
                <a:ea typeface="Arial"/>
                <a:cs typeface="Arial"/>
                <a:sym typeface="Arial"/>
              </a:defRPr>
            </a:lvl2pPr>
            <a:lvl3pPr marR="0" lvl="2" algn="l" rtl="0">
              <a:spcBef>
                <a:spcPts val="0"/>
              </a:spcBef>
              <a:spcAft>
                <a:spcPts val="0"/>
              </a:spcAft>
              <a:buSzPts val="1400"/>
              <a:buNone/>
              <a:defRPr sz="3556" b="1" i="0" u="none" strike="noStrike" cap="none">
                <a:solidFill>
                  <a:srgbClr val="73B900"/>
                </a:solidFill>
                <a:latin typeface="Arial"/>
                <a:ea typeface="Arial"/>
                <a:cs typeface="Arial"/>
                <a:sym typeface="Arial"/>
              </a:defRPr>
            </a:lvl3pPr>
            <a:lvl4pPr marR="0" lvl="3" algn="l" rtl="0">
              <a:spcBef>
                <a:spcPts val="0"/>
              </a:spcBef>
              <a:spcAft>
                <a:spcPts val="0"/>
              </a:spcAft>
              <a:buSzPts val="1400"/>
              <a:buNone/>
              <a:defRPr sz="3556" b="1" i="0" u="none" strike="noStrike" cap="none">
                <a:solidFill>
                  <a:srgbClr val="73B900"/>
                </a:solidFill>
                <a:latin typeface="Arial"/>
                <a:ea typeface="Arial"/>
                <a:cs typeface="Arial"/>
                <a:sym typeface="Arial"/>
              </a:defRPr>
            </a:lvl4pPr>
            <a:lvl5pPr marR="0" lvl="4" algn="l" rtl="0">
              <a:spcBef>
                <a:spcPts val="0"/>
              </a:spcBef>
              <a:spcAft>
                <a:spcPts val="0"/>
              </a:spcAft>
              <a:buSzPts val="1400"/>
              <a:buNone/>
              <a:defRPr sz="3556" b="1" i="0" u="none" strike="noStrike" cap="none">
                <a:solidFill>
                  <a:srgbClr val="73B900"/>
                </a:solidFill>
                <a:latin typeface="Arial"/>
                <a:ea typeface="Arial"/>
                <a:cs typeface="Arial"/>
                <a:sym typeface="Arial"/>
              </a:defRPr>
            </a:lvl5pPr>
            <a:lvl6pPr marR="0" lvl="5" algn="l" rtl="0">
              <a:spcBef>
                <a:spcPts val="0"/>
              </a:spcBef>
              <a:spcAft>
                <a:spcPts val="0"/>
              </a:spcAft>
              <a:buSzPts val="1400"/>
              <a:buNone/>
              <a:defRPr sz="3556" b="1" i="0" u="none" strike="noStrike" cap="none">
                <a:solidFill>
                  <a:srgbClr val="73B900"/>
                </a:solidFill>
                <a:latin typeface="Arial"/>
                <a:ea typeface="Arial"/>
                <a:cs typeface="Arial"/>
                <a:sym typeface="Arial"/>
              </a:defRPr>
            </a:lvl6pPr>
            <a:lvl7pPr marR="0" lvl="6" algn="l" rtl="0">
              <a:spcBef>
                <a:spcPts val="0"/>
              </a:spcBef>
              <a:spcAft>
                <a:spcPts val="0"/>
              </a:spcAft>
              <a:buSzPts val="1400"/>
              <a:buNone/>
              <a:defRPr sz="3556" b="1" i="0" u="none" strike="noStrike" cap="none">
                <a:solidFill>
                  <a:srgbClr val="73B900"/>
                </a:solidFill>
                <a:latin typeface="Arial"/>
                <a:ea typeface="Arial"/>
                <a:cs typeface="Arial"/>
                <a:sym typeface="Arial"/>
              </a:defRPr>
            </a:lvl7pPr>
            <a:lvl8pPr marR="0" lvl="7" algn="l" rtl="0">
              <a:spcBef>
                <a:spcPts val="0"/>
              </a:spcBef>
              <a:spcAft>
                <a:spcPts val="0"/>
              </a:spcAft>
              <a:buSzPts val="1400"/>
              <a:buNone/>
              <a:defRPr sz="3556" b="1" i="0" u="none" strike="noStrike" cap="none">
                <a:solidFill>
                  <a:srgbClr val="73B900"/>
                </a:solidFill>
                <a:latin typeface="Arial"/>
                <a:ea typeface="Arial"/>
                <a:cs typeface="Arial"/>
                <a:sym typeface="Arial"/>
              </a:defRPr>
            </a:lvl8pPr>
            <a:lvl9pPr marR="0" lvl="8" algn="l" rtl="0">
              <a:spcBef>
                <a:spcPts val="0"/>
              </a:spcBef>
              <a:spcAft>
                <a:spcPts val="0"/>
              </a:spcAft>
              <a:buSzPts val="1400"/>
              <a:buNone/>
              <a:defRPr sz="3556" b="1" i="0" u="none" strike="noStrike" cap="none">
                <a:solidFill>
                  <a:srgbClr val="73B900"/>
                </a:solidFill>
                <a:latin typeface="Arial"/>
                <a:ea typeface="Arial"/>
                <a:cs typeface="Arial"/>
                <a:sym typeface="Arial"/>
              </a:defRPr>
            </a:lvl9pPr>
          </a:lstStyle>
          <a:p>
            <a:endParaRPr/>
          </a:p>
        </p:txBody>
      </p:sp>
      <p:sp>
        <p:nvSpPr>
          <p:cNvPr id="24" name="Google Shape;24;p3"/>
          <p:cNvSpPr txBox="1">
            <a:spLocks noGrp="1"/>
          </p:cNvSpPr>
          <p:nvPr>
            <p:ph type="body" idx="1"/>
          </p:nvPr>
        </p:nvSpPr>
        <p:spPr>
          <a:xfrm>
            <a:off x="574167" y="2336706"/>
            <a:ext cx="11054080" cy="4132139"/>
          </a:xfrm>
          <a:prstGeom prst="rect">
            <a:avLst/>
          </a:prstGeom>
          <a:noFill/>
          <a:ln>
            <a:noFill/>
          </a:ln>
        </p:spPr>
        <p:txBody>
          <a:bodyPr spcFirstLastPara="1" wrap="square" lIns="91425" tIns="45700" rIns="91425" bIns="45700" anchor="t" anchorCtr="0"/>
          <a:lstStyle>
            <a:lvl1pPr marL="507995" marR="0" lvl="0" indent="-253997" algn="l" rtl="0">
              <a:lnSpc>
                <a:spcPct val="90000"/>
              </a:lnSpc>
              <a:spcBef>
                <a:spcPts val="1000"/>
              </a:spcBef>
              <a:spcAft>
                <a:spcPts val="0"/>
              </a:spcAft>
              <a:buClr>
                <a:schemeClr val="dk1"/>
              </a:buClr>
              <a:buSzPts val="1800"/>
              <a:buFont typeface="Trebuchet MS"/>
              <a:buNone/>
              <a:defRPr sz="2000" b="0" i="0" u="none" strike="noStrike" cap="none">
                <a:solidFill>
                  <a:schemeClr val="dk2"/>
                </a:solidFill>
                <a:latin typeface="Trebuchet MS"/>
                <a:ea typeface="Trebuchet MS"/>
                <a:cs typeface="Trebuchet MS"/>
                <a:sym typeface="Trebuchet MS"/>
              </a:defRPr>
            </a:lvl1pPr>
            <a:lvl2pPr marL="1015990" marR="0" lvl="1" indent="-253997" algn="l" rtl="0">
              <a:lnSpc>
                <a:spcPct val="90000"/>
              </a:lnSpc>
              <a:spcBef>
                <a:spcPts val="1000"/>
              </a:spcBef>
              <a:spcAft>
                <a:spcPts val="0"/>
              </a:spcAft>
              <a:buClr>
                <a:schemeClr val="dk1"/>
              </a:buClr>
              <a:buSzPts val="1600"/>
              <a:buFont typeface="Trebuchet MS"/>
              <a:buNone/>
              <a:defRPr sz="1778" b="0" i="0" u="none" strike="noStrike" cap="none">
                <a:solidFill>
                  <a:schemeClr val="dk2"/>
                </a:solidFill>
                <a:latin typeface="Trebuchet MS"/>
                <a:ea typeface="Trebuchet MS"/>
                <a:cs typeface="Trebuchet MS"/>
                <a:sym typeface="Trebuchet MS"/>
              </a:defRPr>
            </a:lvl2pPr>
            <a:lvl3pPr marL="1523985" marR="0" lvl="2" indent="-253997" algn="l" rtl="0">
              <a:lnSpc>
                <a:spcPct val="90000"/>
              </a:lnSpc>
              <a:spcBef>
                <a:spcPts val="1000"/>
              </a:spcBef>
              <a:spcAft>
                <a:spcPts val="0"/>
              </a:spcAft>
              <a:buClr>
                <a:schemeClr val="dk1"/>
              </a:buClr>
              <a:buSzPts val="1400"/>
              <a:buFont typeface="Trebuchet MS"/>
              <a:buNone/>
              <a:defRPr sz="1556" b="0" i="0" u="none" strike="noStrike" cap="none">
                <a:solidFill>
                  <a:schemeClr val="dk2"/>
                </a:solidFill>
                <a:latin typeface="Trebuchet MS"/>
                <a:ea typeface="Trebuchet MS"/>
                <a:cs typeface="Trebuchet MS"/>
                <a:sym typeface="Trebuchet MS"/>
              </a:defRPr>
            </a:lvl3pPr>
            <a:lvl4pPr marL="2031980" marR="0" lvl="3" indent="-380996" algn="l" rtl="0">
              <a:spcBef>
                <a:spcPts val="1000"/>
              </a:spcBef>
              <a:spcAft>
                <a:spcPts val="0"/>
              </a:spcAft>
              <a:buClr>
                <a:schemeClr val="dk1"/>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539975" marR="0" lvl="4" indent="-395107" algn="l" rtl="0">
              <a:spcBef>
                <a:spcPts val="444"/>
              </a:spcBef>
              <a:spcAft>
                <a:spcPts val="0"/>
              </a:spcAft>
              <a:buClr>
                <a:schemeClr val="dk1"/>
              </a:buClr>
              <a:buSzPts val="2000"/>
              <a:buFont typeface="Noto Sans Symbols"/>
              <a:buChar char="▪"/>
              <a:defRPr sz="2222" b="0" i="0" u="none" strike="noStrike" cap="none">
                <a:solidFill>
                  <a:schemeClr val="lt1"/>
                </a:solidFill>
                <a:latin typeface="Trebuchet MS"/>
                <a:ea typeface="Trebuchet MS"/>
                <a:cs typeface="Trebuchet MS"/>
                <a:sym typeface="Trebuchet MS"/>
              </a:defRPr>
            </a:lvl5pPr>
            <a:lvl6pPr marL="3047970" marR="0" lvl="5"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6pPr>
            <a:lvl7pPr marL="3555964" marR="0" lvl="6"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7pPr>
            <a:lvl8pPr marL="4063959" marR="0" lvl="7"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8pPr>
            <a:lvl9pPr marL="4571954" marR="0" lvl="8"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9pPr>
          </a:lstStyle>
          <a:p>
            <a:endParaRPr/>
          </a:p>
        </p:txBody>
      </p:sp>
      <p:sp>
        <p:nvSpPr>
          <p:cNvPr id="25" name="Google Shape;25;p3"/>
          <p:cNvSpPr txBox="1">
            <a:spLocks noGrp="1"/>
          </p:cNvSpPr>
          <p:nvPr>
            <p:ph type="body" idx="2"/>
          </p:nvPr>
        </p:nvSpPr>
        <p:spPr>
          <a:xfrm>
            <a:off x="553720" y="1399482"/>
            <a:ext cx="11084560" cy="583848"/>
          </a:xfrm>
          <a:prstGeom prst="rect">
            <a:avLst/>
          </a:prstGeom>
          <a:noFill/>
          <a:ln>
            <a:noFill/>
          </a:ln>
        </p:spPr>
        <p:txBody>
          <a:bodyPr spcFirstLastPara="1" wrap="square" lIns="91425" tIns="45700" rIns="91425" bIns="45700" anchor="t" anchorCtr="0"/>
          <a:lstStyle>
            <a:lvl1pPr marL="507995" marR="0" lvl="0" indent="-253997" algn="ctr" rtl="0">
              <a:lnSpc>
                <a:spcPct val="90000"/>
              </a:lnSpc>
              <a:spcBef>
                <a:spcPts val="1000"/>
              </a:spcBef>
              <a:spcAft>
                <a:spcPts val="0"/>
              </a:spcAft>
              <a:buClr>
                <a:schemeClr val="dk1"/>
              </a:buClr>
              <a:buSzPts val="2400"/>
              <a:buFont typeface="Trebuchet MS"/>
              <a:buNone/>
              <a:defRPr sz="2667" b="0" i="0" u="none" strike="noStrike" cap="none">
                <a:solidFill>
                  <a:schemeClr val="lt2"/>
                </a:solidFill>
                <a:latin typeface="Trebuchet MS"/>
                <a:ea typeface="Trebuchet MS"/>
                <a:cs typeface="Trebuchet MS"/>
                <a:sym typeface="Trebuchet MS"/>
              </a:defRPr>
            </a:lvl1pPr>
            <a:lvl2pPr marL="1015990" marR="0" lvl="1" indent="-253997" algn="ctr" rtl="0">
              <a:lnSpc>
                <a:spcPct val="90000"/>
              </a:lnSpc>
              <a:spcBef>
                <a:spcPts val="1000"/>
              </a:spcBef>
              <a:spcAft>
                <a:spcPts val="0"/>
              </a:spcAft>
              <a:buClr>
                <a:schemeClr val="dk1"/>
              </a:buClr>
              <a:buSzPts val="2800"/>
              <a:buFont typeface="Trebuchet MS"/>
              <a:buNone/>
              <a:defRPr sz="3111" b="0" i="0" u="none" strike="noStrike" cap="none">
                <a:solidFill>
                  <a:schemeClr val="lt2"/>
                </a:solidFill>
                <a:latin typeface="Trebuchet MS"/>
                <a:ea typeface="Trebuchet MS"/>
                <a:cs typeface="Trebuchet MS"/>
                <a:sym typeface="Trebuchet MS"/>
              </a:defRPr>
            </a:lvl2pPr>
            <a:lvl3pPr marL="1523985" marR="0" lvl="2" indent="-253997" algn="ctr" rtl="0">
              <a:lnSpc>
                <a:spcPct val="90000"/>
              </a:lnSpc>
              <a:spcBef>
                <a:spcPts val="1000"/>
              </a:spcBef>
              <a:spcAft>
                <a:spcPts val="0"/>
              </a:spcAft>
              <a:buClr>
                <a:schemeClr val="dk1"/>
              </a:buClr>
              <a:buSzPts val="2800"/>
              <a:buFont typeface="Trebuchet MS"/>
              <a:buNone/>
              <a:defRPr sz="3111" b="0" i="0" u="none" strike="noStrike" cap="none">
                <a:solidFill>
                  <a:schemeClr val="lt2"/>
                </a:solidFill>
                <a:latin typeface="Trebuchet MS"/>
                <a:ea typeface="Trebuchet MS"/>
                <a:cs typeface="Trebuchet MS"/>
                <a:sym typeface="Trebuchet MS"/>
              </a:defRPr>
            </a:lvl3pPr>
            <a:lvl4pPr marL="2031980" marR="0" lvl="3" indent="-253997" algn="ctr" rtl="0">
              <a:spcBef>
                <a:spcPts val="1000"/>
              </a:spcBef>
              <a:spcAft>
                <a:spcPts val="0"/>
              </a:spcAft>
              <a:buClr>
                <a:schemeClr val="lt2"/>
              </a:buClr>
              <a:buSzPts val="2800"/>
              <a:buFont typeface="Trebuchet MS"/>
              <a:buNone/>
              <a:defRPr sz="3111" b="0" i="0" u="none" strike="noStrike" cap="none">
                <a:solidFill>
                  <a:schemeClr val="lt2"/>
                </a:solidFill>
                <a:latin typeface="Trebuchet MS"/>
                <a:ea typeface="Trebuchet MS"/>
                <a:cs typeface="Trebuchet MS"/>
                <a:sym typeface="Trebuchet MS"/>
              </a:defRPr>
            </a:lvl4pPr>
            <a:lvl5pPr marL="2539975" marR="0" lvl="4" indent="-253997" algn="ctr" rtl="0">
              <a:spcBef>
                <a:spcPts val="622"/>
              </a:spcBef>
              <a:spcAft>
                <a:spcPts val="0"/>
              </a:spcAft>
              <a:buClr>
                <a:schemeClr val="lt2"/>
              </a:buClr>
              <a:buSzPts val="2800"/>
              <a:buFont typeface="Trebuchet MS"/>
              <a:buNone/>
              <a:defRPr sz="3111" b="0" i="0" u="none" strike="noStrike" cap="none">
                <a:solidFill>
                  <a:schemeClr val="lt2"/>
                </a:solidFill>
                <a:latin typeface="Trebuchet MS"/>
                <a:ea typeface="Trebuchet MS"/>
                <a:cs typeface="Trebuchet MS"/>
                <a:sym typeface="Trebuchet MS"/>
              </a:defRPr>
            </a:lvl5pPr>
            <a:lvl6pPr marL="3047970" marR="0" lvl="5"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6pPr>
            <a:lvl7pPr marL="3555964" marR="0" lvl="6"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7pPr>
            <a:lvl8pPr marL="4063959" marR="0" lvl="7"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8pPr>
            <a:lvl9pPr marL="4571954" marR="0" lvl="8"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405641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0625-8B94-47D8-8646-3437CDFE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0C61F-EEDD-4655-9965-C95A0FCFA3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0931E-FB54-40B6-94F4-83916ADB42E2}"/>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34978D26-17FC-4975-832B-9EF703D98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3C6B1-16A3-4A12-B8FE-CB04134653BB}"/>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306206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1CD2-EF55-401E-8A9F-79719C92C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5D270-F388-451A-84B4-0D73EBBEC9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129994-40CA-417E-98AE-0E5252EE6C90}"/>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27364CD4-A96C-4C1B-A1AD-828162AA2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40F98-6B0B-4B28-A549-88306DFC8096}"/>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148050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F10B-3349-480F-9E9D-9F2E17EAF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E3275-E1B9-4D5A-9918-CABEA7D9AB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72CAD2-6C08-4003-B2F0-08592BB378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1F12C8-04E6-437C-A1D7-72AEBDBA6891}"/>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6" name="Footer Placeholder 5">
            <a:extLst>
              <a:ext uri="{FF2B5EF4-FFF2-40B4-BE49-F238E27FC236}">
                <a16:creationId xmlns:a16="http://schemas.microsoft.com/office/drawing/2014/main" id="{6DBECD31-D8C5-42B4-9541-80BC5C81B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C14BE-A852-43FE-A3FA-31FD3C3AB956}"/>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324334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43A9-C1DB-4453-B47C-9D1F4E33E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FCA68F-B6A9-4DD4-B89B-E82BB6CDE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440A61-7583-433F-9CEC-46E581B2CE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1836B-044D-4AA1-B3FE-4240F46A1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3D1BC4-8851-4AB2-BE67-815F54650F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E3206E-8DCA-4FB9-BE84-BBBEB353B32B}"/>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8" name="Footer Placeholder 7">
            <a:extLst>
              <a:ext uri="{FF2B5EF4-FFF2-40B4-BE49-F238E27FC236}">
                <a16:creationId xmlns:a16="http://schemas.microsoft.com/office/drawing/2014/main" id="{CEDDA273-FB4D-4CA4-B668-69490EB793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A8B8D2-328E-4DA0-962F-3300C1C8AB7C}"/>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104800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E993-3CBB-4BCE-A32F-F1A44D897D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81306-47E6-423A-8042-698DCCE2D8B6}"/>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4" name="Footer Placeholder 3">
            <a:extLst>
              <a:ext uri="{FF2B5EF4-FFF2-40B4-BE49-F238E27FC236}">
                <a16:creationId xmlns:a16="http://schemas.microsoft.com/office/drawing/2014/main" id="{7E988DF4-D210-42C9-A25A-137E97D716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0C093-15CA-413F-823E-2B052A2E2E60}"/>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102552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1564C-5C1B-4135-BF9F-A908628890D3}"/>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3" name="Footer Placeholder 2">
            <a:extLst>
              <a:ext uri="{FF2B5EF4-FFF2-40B4-BE49-F238E27FC236}">
                <a16:creationId xmlns:a16="http://schemas.microsoft.com/office/drawing/2014/main" id="{BDEA47D1-72B8-40E1-8451-C22AE9A64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6E174C-E16A-448E-A397-0E8FD9DC7536}"/>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478560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1BB3-3330-454F-AB21-BFFACF212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E1ACDB-A40B-45FC-8CFA-7B621DC47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9EA137-96C3-461B-BBC4-5A97E1DB9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648192-2872-4A59-90D1-046D0AFAD2F0}"/>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6" name="Footer Placeholder 5">
            <a:extLst>
              <a:ext uri="{FF2B5EF4-FFF2-40B4-BE49-F238E27FC236}">
                <a16:creationId xmlns:a16="http://schemas.microsoft.com/office/drawing/2014/main" id="{616938BE-2810-4219-8237-22B7371F9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B728F-7844-40E9-967A-93D4B8AEDAD1}"/>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109310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ACFA-8ADF-4356-B63A-FD653889F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1A89A0-F1F4-4367-B450-BCD04E0BA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EE3496-41E0-476D-90C6-C402700CA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24312-6A10-43DD-AB2A-0BEA0B7A994D}"/>
              </a:ext>
            </a:extLst>
          </p:cNvPr>
          <p:cNvSpPr>
            <a:spLocks noGrp="1"/>
          </p:cNvSpPr>
          <p:nvPr>
            <p:ph type="dt" sz="half" idx="10"/>
          </p:nvPr>
        </p:nvSpPr>
        <p:spPr/>
        <p:txBody>
          <a:bodyPr/>
          <a:lstStyle/>
          <a:p>
            <a:fld id="{804CCF95-D727-494E-B4A2-0633E1CCEE88}" type="datetimeFigureOut">
              <a:rPr lang="en-US" smtClean="0"/>
              <a:t>10/3/2018</a:t>
            </a:fld>
            <a:endParaRPr lang="en-US"/>
          </a:p>
        </p:txBody>
      </p:sp>
      <p:sp>
        <p:nvSpPr>
          <p:cNvPr id="6" name="Footer Placeholder 5">
            <a:extLst>
              <a:ext uri="{FF2B5EF4-FFF2-40B4-BE49-F238E27FC236}">
                <a16:creationId xmlns:a16="http://schemas.microsoft.com/office/drawing/2014/main" id="{C64058D0-A9FA-4791-A057-8F279F572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CE56C-D9C1-44CF-A4BB-4461473291C8}"/>
              </a:ext>
            </a:extLst>
          </p:cNvPr>
          <p:cNvSpPr>
            <a:spLocks noGrp="1"/>
          </p:cNvSpPr>
          <p:nvPr>
            <p:ph type="sldNum" sz="quarter" idx="12"/>
          </p:nvPr>
        </p:nvSpPr>
        <p:spPr/>
        <p:txBody>
          <a:bodyPr/>
          <a:lstStyle/>
          <a:p>
            <a:fld id="{5F433224-8697-4BE8-8C3D-3B6935E6AD74}" type="slidenum">
              <a:rPr lang="en-US" smtClean="0"/>
              <a:t>‹#›</a:t>
            </a:fld>
            <a:endParaRPr lang="en-US"/>
          </a:p>
        </p:txBody>
      </p:sp>
    </p:spTree>
    <p:extLst>
      <p:ext uri="{BB962C8B-B14F-4D97-AF65-F5344CB8AC3E}">
        <p14:creationId xmlns:p14="http://schemas.microsoft.com/office/powerpoint/2010/main" val="3724912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E9085-F6F6-4B94-B21E-0B3111125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E0EC93-700C-4A11-86D4-F0CA93CCB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2D572-EE43-42DB-8D14-4A513E378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CCF95-D727-494E-B4A2-0633E1CCEE88}" type="datetimeFigureOut">
              <a:rPr lang="en-US" smtClean="0"/>
              <a:t>10/3/2018</a:t>
            </a:fld>
            <a:endParaRPr lang="en-US"/>
          </a:p>
        </p:txBody>
      </p:sp>
      <p:sp>
        <p:nvSpPr>
          <p:cNvPr id="5" name="Footer Placeholder 4">
            <a:extLst>
              <a:ext uri="{FF2B5EF4-FFF2-40B4-BE49-F238E27FC236}">
                <a16:creationId xmlns:a16="http://schemas.microsoft.com/office/drawing/2014/main" id="{4DF36F0C-26F5-41D2-BA25-BF1244ABA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A4CD5-2B70-458C-850F-2A6D38C84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33224-8697-4BE8-8C3D-3B6935E6AD74}" type="slidenum">
              <a:rPr lang="en-US" smtClean="0"/>
              <a:t>‹#›</a:t>
            </a:fld>
            <a:endParaRPr lang="en-US"/>
          </a:p>
        </p:txBody>
      </p:sp>
    </p:spTree>
    <p:extLst>
      <p:ext uri="{BB962C8B-B14F-4D97-AF65-F5344CB8AC3E}">
        <p14:creationId xmlns:p14="http://schemas.microsoft.com/office/powerpoint/2010/main" val="4007342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rich@acm.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8513-2EFF-4BAC-B6BD-B8A5AD6A6DE7}"/>
              </a:ext>
            </a:extLst>
          </p:cNvPr>
          <p:cNvSpPr>
            <a:spLocks noGrp="1"/>
          </p:cNvSpPr>
          <p:nvPr>
            <p:ph type="ctrTitle"/>
          </p:nvPr>
        </p:nvSpPr>
        <p:spPr>
          <a:xfrm>
            <a:off x="375138" y="313715"/>
            <a:ext cx="9144000" cy="954332"/>
          </a:xfrm>
        </p:spPr>
        <p:txBody>
          <a:bodyPr/>
          <a:lstStyle/>
          <a:p>
            <a:pPr algn="l"/>
            <a:r>
              <a:rPr lang="en-US" dirty="0">
                <a:latin typeface="+mn-lt"/>
              </a:rPr>
              <a:t>Ray Tracing, at Last</a:t>
            </a:r>
          </a:p>
        </p:txBody>
      </p:sp>
      <p:sp>
        <p:nvSpPr>
          <p:cNvPr id="3" name="Subtitle 2">
            <a:extLst>
              <a:ext uri="{FF2B5EF4-FFF2-40B4-BE49-F238E27FC236}">
                <a16:creationId xmlns:a16="http://schemas.microsoft.com/office/drawing/2014/main" id="{697F0CE6-820F-4261-BC79-E1EEDE9A427F}"/>
              </a:ext>
            </a:extLst>
          </p:cNvPr>
          <p:cNvSpPr>
            <a:spLocks noGrp="1"/>
          </p:cNvSpPr>
          <p:nvPr>
            <p:ph type="subTitle" idx="1"/>
          </p:nvPr>
        </p:nvSpPr>
        <p:spPr>
          <a:xfrm>
            <a:off x="375138" y="3121391"/>
            <a:ext cx="2250831" cy="1655762"/>
          </a:xfrm>
        </p:spPr>
        <p:txBody>
          <a:bodyPr>
            <a:normAutofit lnSpcReduction="10000"/>
          </a:bodyPr>
          <a:lstStyle/>
          <a:p>
            <a:pPr algn="l"/>
            <a:r>
              <a:rPr lang="en-US" dirty="0"/>
              <a:t>Eric Haines</a:t>
            </a:r>
          </a:p>
          <a:p>
            <a:pPr algn="l"/>
            <a:r>
              <a:rPr lang="en-US" dirty="0"/>
              <a:t>NVIDIA</a:t>
            </a:r>
          </a:p>
          <a:p>
            <a:pPr algn="l"/>
            <a:r>
              <a:rPr lang="en-US" dirty="0">
                <a:hlinkClick r:id="rId2"/>
              </a:rPr>
              <a:t>erich@acm.org</a:t>
            </a:r>
            <a:endParaRPr lang="en-US" dirty="0"/>
          </a:p>
          <a:p>
            <a:pPr algn="l"/>
            <a:r>
              <a:rPr lang="en-US" dirty="0"/>
              <a:t>erichaines.com</a:t>
            </a:r>
          </a:p>
          <a:p>
            <a:pPr algn="l"/>
            <a:endParaRPr lang="en-US" dirty="0"/>
          </a:p>
        </p:txBody>
      </p:sp>
      <p:pic>
        <p:nvPicPr>
          <p:cNvPr id="5" name="Picture 4">
            <a:extLst>
              <a:ext uri="{FF2B5EF4-FFF2-40B4-BE49-F238E27FC236}">
                <a16:creationId xmlns:a16="http://schemas.microsoft.com/office/drawing/2014/main" id="{E2C04EA3-08D6-4A10-90B0-EEB06804D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969" y="1475300"/>
            <a:ext cx="9560391" cy="5382700"/>
          </a:xfrm>
          <a:prstGeom prst="rect">
            <a:avLst/>
          </a:prstGeom>
        </p:spPr>
      </p:pic>
    </p:spTree>
    <p:extLst>
      <p:ext uri="{BB962C8B-B14F-4D97-AF65-F5344CB8AC3E}">
        <p14:creationId xmlns:p14="http://schemas.microsoft.com/office/powerpoint/2010/main" val="11956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Rasterization’s Advantages </a:t>
            </a:r>
            <a:endParaRPr sz="4000" b="1" dirty="0">
              <a:latin typeface="+mn-lt"/>
            </a:endParaRPr>
          </a:p>
        </p:txBody>
      </p:sp>
      <p:sp>
        <p:nvSpPr>
          <p:cNvPr id="3" name="TextBox 2">
            <a:extLst>
              <a:ext uri="{FF2B5EF4-FFF2-40B4-BE49-F238E27FC236}">
                <a16:creationId xmlns:a16="http://schemas.microsoft.com/office/drawing/2014/main" id="{BF070BCF-1D1D-4287-956B-D5FC0664D571}"/>
              </a:ext>
            </a:extLst>
          </p:cNvPr>
          <p:cNvSpPr txBox="1"/>
          <p:nvPr/>
        </p:nvSpPr>
        <p:spPr>
          <a:xfrm>
            <a:off x="591671" y="1488141"/>
            <a:ext cx="11062447" cy="5509200"/>
          </a:xfrm>
          <a:prstGeom prst="rect">
            <a:avLst/>
          </a:prstGeom>
          <a:noFill/>
        </p:spPr>
        <p:txBody>
          <a:bodyPr wrap="square" rtlCol="0">
            <a:spAutoFit/>
          </a:bodyPr>
          <a:lstStyle/>
          <a:p>
            <a:pPr marL="514350" indent="-514350">
              <a:buFont typeface="Arial" panose="020B0604020202020204" pitchFamily="34" charset="0"/>
              <a:buChar char="•"/>
            </a:pPr>
            <a:r>
              <a:rPr lang="en-US" sz="4000" dirty="0"/>
              <a:t>Send the triangle or mesh and then forget it.</a:t>
            </a:r>
            <a:br>
              <a:rPr lang="en-US" sz="4000" dirty="0"/>
            </a:br>
            <a:endParaRPr lang="en-US" sz="4000" dirty="0"/>
          </a:p>
          <a:p>
            <a:r>
              <a:rPr lang="en-US" sz="4000" dirty="0"/>
              <a:t>Triangle doesn’t need to be resident on PC GPU.</a:t>
            </a:r>
          </a:p>
          <a:p>
            <a:endParaRPr lang="en-US" sz="4000" dirty="0"/>
          </a:p>
          <a:p>
            <a:pPr marL="514350" indent="-514350">
              <a:buFont typeface="Arial" panose="020B0604020202020204" pitchFamily="34" charset="0"/>
              <a:buChar char="•"/>
            </a:pPr>
            <a:r>
              <a:rPr lang="en-US" sz="4000" dirty="0"/>
              <a:t>Memory coherence for single viewpoint for triangle and its textures.</a:t>
            </a:r>
          </a:p>
          <a:p>
            <a:pPr marL="514350" indent="-514350">
              <a:buFont typeface="Arial" panose="020B0604020202020204" pitchFamily="34" charset="0"/>
              <a:buChar char="•"/>
            </a:pPr>
            <a:endParaRPr lang="en-US" sz="4000" dirty="0"/>
          </a:p>
          <a:p>
            <a:r>
              <a:rPr lang="en-US" sz="4000" dirty="0"/>
              <a:t>Assumes triangle covers a fair number of pixels.</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531006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Ray Tracing’s Advantages </a:t>
            </a:r>
            <a:endParaRPr sz="4000" b="1" dirty="0">
              <a:latin typeface="+mn-lt"/>
            </a:endParaRPr>
          </a:p>
        </p:txBody>
      </p:sp>
      <p:sp>
        <p:nvSpPr>
          <p:cNvPr id="2" name="TextBox 1">
            <a:extLst>
              <a:ext uri="{FF2B5EF4-FFF2-40B4-BE49-F238E27FC236}">
                <a16:creationId xmlns:a16="http://schemas.microsoft.com/office/drawing/2014/main" id="{5931BE32-159C-4AFB-B9D8-584A9816D421}"/>
              </a:ext>
            </a:extLst>
          </p:cNvPr>
          <p:cNvSpPr txBox="1"/>
          <p:nvPr/>
        </p:nvSpPr>
        <p:spPr>
          <a:xfrm>
            <a:off x="582706" y="1604682"/>
            <a:ext cx="10739718" cy="5016758"/>
          </a:xfrm>
          <a:prstGeom prst="rect">
            <a:avLst/>
          </a:prstGeom>
          <a:noFill/>
        </p:spPr>
        <p:txBody>
          <a:bodyPr wrap="square" rtlCol="0">
            <a:spAutoFit/>
          </a:bodyPr>
          <a:lstStyle/>
          <a:p>
            <a:pPr marL="457200" indent="-457200">
              <a:buFont typeface="Arial" panose="020B0604020202020204" pitchFamily="34" charset="0"/>
              <a:buChar char="•"/>
            </a:pPr>
            <a:r>
              <a:rPr lang="en-US" sz="4000" dirty="0"/>
              <a:t>Rays are independent of each other, so can be traced as needed vs. lock-step fashion.</a:t>
            </a:r>
          </a:p>
          <a:p>
            <a:pPr marL="457200" indent="-457200">
              <a:buFont typeface="Arial" panose="020B0604020202020204" pitchFamily="34" charset="0"/>
              <a:buChar char="•"/>
            </a:pPr>
            <a:endParaRPr lang="en-US" sz="4000" dirty="0"/>
          </a:p>
          <a:p>
            <a:r>
              <a:rPr lang="en-US" sz="4000" dirty="0"/>
              <a:t>But incoherent rays can cause cache misses – slow.</a:t>
            </a:r>
          </a:p>
          <a:p>
            <a:endParaRPr lang="en-US" sz="4000" dirty="0"/>
          </a:p>
          <a:p>
            <a:pPr marL="571500" indent="-571500">
              <a:buFont typeface="Arial" panose="020B0604020202020204" pitchFamily="34" charset="0"/>
              <a:buChar char="•"/>
            </a:pPr>
            <a:r>
              <a:rPr lang="en-US" sz="4000" dirty="0"/>
              <a:t>No limitations such as one Z-buffer value stored.</a:t>
            </a:r>
          </a:p>
          <a:p>
            <a:pPr marL="571500" indent="-571500">
              <a:buFont typeface="Arial" panose="020B0604020202020204" pitchFamily="34" charset="0"/>
              <a:buChar char="•"/>
            </a:pPr>
            <a:endParaRPr lang="en-US" sz="4000" dirty="0"/>
          </a:p>
          <a:p>
            <a:r>
              <a:rPr lang="en-US" sz="4000" dirty="0"/>
              <a:t>But, each transparent object may spawn a new ray.</a:t>
            </a:r>
          </a:p>
        </p:txBody>
      </p:sp>
    </p:spTree>
    <p:extLst>
      <p:ext uri="{BB962C8B-B14F-4D97-AF65-F5344CB8AC3E}">
        <p14:creationId xmlns:p14="http://schemas.microsoft.com/office/powerpoint/2010/main" val="237178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The Bounding Volume Hierarchy (BVH)</a:t>
            </a:r>
            <a:endParaRPr sz="4000" b="1" dirty="0">
              <a:latin typeface="+mn-lt"/>
            </a:endParaRPr>
          </a:p>
        </p:txBody>
      </p:sp>
      <p:sp>
        <p:nvSpPr>
          <p:cNvPr id="283" name="Google Shape;283;p31"/>
          <p:cNvSpPr txBox="1">
            <a:spLocks noGrp="1"/>
          </p:cNvSpPr>
          <p:nvPr>
            <p:ph type="body" idx="1"/>
          </p:nvPr>
        </p:nvSpPr>
        <p:spPr>
          <a:xfrm>
            <a:off x="415600" y="1536625"/>
            <a:ext cx="10377906" cy="45552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2400" dirty="0"/>
              <a:t>This data structure mostly won the efficiency data structure wars</a:t>
            </a:r>
            <a:endParaRPr sz="2400" dirty="0"/>
          </a:p>
          <a:p>
            <a:pPr marL="0" lvl="0" indent="0" algn="l" rtl="0">
              <a:spcBef>
                <a:spcPts val="1000"/>
              </a:spcBef>
              <a:spcAft>
                <a:spcPts val="0"/>
              </a:spcAft>
              <a:buNone/>
            </a:pPr>
            <a:endParaRPr lang="en-US" sz="2400" dirty="0"/>
          </a:p>
          <a:p>
            <a:pPr marL="0" lvl="0" indent="0">
              <a:buNone/>
            </a:pPr>
            <a:r>
              <a:rPr lang="en-US" sz="2400" dirty="0"/>
              <a:t>Usual program:   build BVH as preprocess</a:t>
            </a:r>
          </a:p>
          <a:p>
            <a:pPr marL="0" lvl="0" indent="0">
              <a:buNone/>
            </a:pPr>
            <a:r>
              <a:rPr lang="en-US" sz="2400" dirty="0"/>
              <a:t>                               per frame: if needed, update BVH</a:t>
            </a:r>
          </a:p>
          <a:p>
            <a:pPr marL="0" lvl="0" indent="0">
              <a:buNone/>
            </a:pPr>
            <a:r>
              <a:rPr lang="en-US" sz="2400" dirty="0"/>
              <a:t>                               trace rays</a:t>
            </a:r>
          </a:p>
          <a:p>
            <a:pPr marL="0" lvl="0" indent="0" algn="l" rtl="0">
              <a:spcBef>
                <a:spcPts val="1000"/>
              </a:spcBef>
              <a:spcAft>
                <a:spcPts val="0"/>
              </a:spcAft>
              <a:buNone/>
            </a:pPr>
            <a:endParaRPr lang="en-US" sz="2400" dirty="0"/>
          </a:p>
          <a:p>
            <a:pPr marL="0" lvl="0" indent="0" algn="l" rtl="0">
              <a:spcBef>
                <a:spcPts val="1000"/>
              </a:spcBef>
              <a:spcAft>
                <a:spcPts val="0"/>
              </a:spcAft>
              <a:buNone/>
            </a:pPr>
            <a:r>
              <a:rPr lang="en-US" sz="2400" dirty="0"/>
              <a:t>Building a BVH is typically </a:t>
            </a:r>
            <a:r>
              <a:rPr lang="en-US" sz="2400" b="1" dirty="0"/>
              <a:t>O(N log N)</a:t>
            </a:r>
            <a:r>
              <a:rPr lang="en-US" sz="2400" dirty="0"/>
              <a:t> for </a:t>
            </a:r>
            <a:r>
              <a:rPr lang="en-US" sz="2400" b="1" dirty="0"/>
              <a:t>N</a:t>
            </a:r>
            <a:r>
              <a:rPr lang="en-US" sz="2400" dirty="0"/>
              <a:t> objects</a:t>
            </a:r>
            <a:endParaRPr sz="2400" dirty="0"/>
          </a:p>
          <a:p>
            <a:pPr marL="0" lvl="0" indent="0" algn="l" rtl="0">
              <a:spcBef>
                <a:spcPts val="1000"/>
              </a:spcBef>
              <a:spcAft>
                <a:spcPts val="0"/>
              </a:spcAft>
              <a:buNone/>
            </a:pPr>
            <a:r>
              <a:rPr lang="en-US" sz="2400" dirty="0"/>
              <a:t>Updating a BVH is typically </a:t>
            </a:r>
            <a:r>
              <a:rPr lang="en-US" sz="2400" b="1" dirty="0"/>
              <a:t>O(N)</a:t>
            </a:r>
            <a:r>
              <a:rPr lang="en-US" sz="2400" dirty="0"/>
              <a:t> for </a:t>
            </a:r>
            <a:r>
              <a:rPr lang="en-US" sz="2400" b="1" dirty="0"/>
              <a:t>N</a:t>
            </a:r>
            <a:r>
              <a:rPr lang="en-US" sz="2400" dirty="0"/>
              <a:t> objects</a:t>
            </a:r>
            <a:endParaRPr sz="2400" dirty="0"/>
          </a:p>
          <a:p>
            <a:pPr marL="0" lvl="0" indent="0" algn="l" rtl="0">
              <a:spcBef>
                <a:spcPts val="1000"/>
              </a:spcBef>
              <a:spcAft>
                <a:spcPts val="0"/>
              </a:spcAft>
              <a:buNone/>
            </a:pPr>
            <a:r>
              <a:rPr lang="en-US" sz="2400" dirty="0"/>
              <a:t>Traversing a BVH (i.e., tracing a ray) is typically </a:t>
            </a:r>
            <a:r>
              <a:rPr lang="en-US" sz="2400" b="1" dirty="0"/>
              <a:t>O(</a:t>
            </a:r>
            <a:r>
              <a:rPr lang="en-US" sz="2400" b="1" dirty="0" err="1"/>
              <a:t>logN</a:t>
            </a:r>
            <a:r>
              <a:rPr lang="en-US" sz="2400" b="1" dirty="0"/>
              <a:t>)</a:t>
            </a:r>
            <a:endParaRPr sz="2400" b="1" dirty="0"/>
          </a:p>
          <a:p>
            <a:pPr marL="0" lvl="0" indent="0" algn="l" rtl="0">
              <a:spcBef>
                <a:spcPts val="1000"/>
              </a:spcBef>
              <a:spcAft>
                <a:spcPts val="600"/>
              </a:spcAft>
              <a:buNone/>
            </a:pPr>
            <a:r>
              <a:rPr lang="en-US" sz="1900" dirty="0"/>
              <a:t> </a:t>
            </a:r>
            <a:endParaRPr sz="1900" dirty="0"/>
          </a:p>
        </p:txBody>
      </p:sp>
      <p:pic>
        <p:nvPicPr>
          <p:cNvPr id="4" name="Picture 3">
            <a:extLst>
              <a:ext uri="{FF2B5EF4-FFF2-40B4-BE49-F238E27FC236}">
                <a16:creationId xmlns:a16="http://schemas.microsoft.com/office/drawing/2014/main" id="{29B3C4D6-0FF1-43FA-A5E0-72D4EB0EB55B}"/>
              </a:ext>
            </a:extLst>
          </p:cNvPr>
          <p:cNvPicPr>
            <a:picLocks noChangeAspect="1"/>
          </p:cNvPicPr>
          <p:nvPr/>
        </p:nvPicPr>
        <p:blipFill>
          <a:blip r:embed="rId3"/>
          <a:stretch>
            <a:fillRect/>
          </a:stretch>
        </p:blipFill>
        <p:spPr>
          <a:xfrm>
            <a:off x="7789714" y="2591339"/>
            <a:ext cx="3856054" cy="3055885"/>
          </a:xfrm>
          <a:prstGeom prst="rect">
            <a:avLst/>
          </a:prstGeom>
        </p:spPr>
      </p:pic>
      <p:sp>
        <p:nvSpPr>
          <p:cNvPr id="5" name="Rectangle 4">
            <a:extLst>
              <a:ext uri="{FF2B5EF4-FFF2-40B4-BE49-F238E27FC236}">
                <a16:creationId xmlns:a16="http://schemas.microsoft.com/office/drawing/2014/main" id="{B7DC56A4-2CE9-4866-BDAA-A12414E5E860}"/>
              </a:ext>
            </a:extLst>
          </p:cNvPr>
          <p:cNvSpPr/>
          <p:nvPr/>
        </p:nvSpPr>
        <p:spPr>
          <a:xfrm>
            <a:off x="11286565" y="2241176"/>
            <a:ext cx="663388" cy="290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EFD2-1C9A-47EA-9D14-A386226A99AC}"/>
              </a:ext>
            </a:extLst>
          </p:cNvPr>
          <p:cNvSpPr>
            <a:spLocks noGrp="1"/>
          </p:cNvSpPr>
          <p:nvPr>
            <p:ph type="title"/>
          </p:nvPr>
        </p:nvSpPr>
        <p:spPr/>
        <p:txBody>
          <a:bodyPr>
            <a:noAutofit/>
          </a:bodyPr>
          <a:lstStyle/>
          <a:p>
            <a:r>
              <a:rPr lang="en-US" sz="4000" b="1" dirty="0">
                <a:latin typeface="+mn-lt"/>
              </a:rPr>
              <a:t>Fake News</a:t>
            </a:r>
          </a:p>
        </p:txBody>
      </p:sp>
      <p:sp>
        <p:nvSpPr>
          <p:cNvPr id="7" name="Rectangle 6">
            <a:extLst>
              <a:ext uri="{FF2B5EF4-FFF2-40B4-BE49-F238E27FC236}">
                <a16:creationId xmlns:a16="http://schemas.microsoft.com/office/drawing/2014/main" id="{8A612440-54B2-4AC5-B304-121CD9A43845}"/>
              </a:ext>
            </a:extLst>
          </p:cNvPr>
          <p:cNvSpPr/>
          <p:nvPr/>
        </p:nvSpPr>
        <p:spPr>
          <a:xfrm>
            <a:off x="415600" y="1536633"/>
            <a:ext cx="11191975" cy="763600"/>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EA6008F-A321-4D98-9348-3A39AAE962A8}"/>
              </a:ext>
            </a:extLst>
          </p:cNvPr>
          <p:cNvSpPr>
            <a:spLocks noGrp="1"/>
          </p:cNvSpPr>
          <p:nvPr>
            <p:ph type="body" idx="1"/>
          </p:nvPr>
        </p:nvSpPr>
        <p:spPr>
          <a:xfrm>
            <a:off x="415600" y="2424185"/>
            <a:ext cx="11360800" cy="3667648"/>
          </a:xfrm>
        </p:spPr>
        <p:txBody>
          <a:bodyPr>
            <a:normAutofit/>
          </a:bodyPr>
          <a:lstStyle/>
          <a:p>
            <a:pPr marL="107950" indent="0">
              <a:buNone/>
            </a:pPr>
            <a:r>
              <a:rPr lang="en-US" sz="4000" dirty="0">
                <a:cs typeface="Times New Roman" panose="02020603050405020304" pitchFamily="18" charset="0"/>
              </a:rPr>
              <a:t>Rasterization can benefit from:</a:t>
            </a:r>
          </a:p>
          <a:p>
            <a:r>
              <a:rPr lang="en-US" sz="4000" dirty="0">
                <a:cs typeface="Times New Roman" panose="02020603050405020304" pitchFamily="18" charset="0"/>
              </a:rPr>
              <a:t>Hierarchical frustum culling (also using a BVH)</a:t>
            </a:r>
          </a:p>
          <a:p>
            <a:r>
              <a:rPr lang="en-US" sz="4000" dirty="0">
                <a:cs typeface="Times New Roman" panose="02020603050405020304" pitchFamily="18" charset="0"/>
              </a:rPr>
              <a:t>Level of detail culling and simplification</a:t>
            </a:r>
          </a:p>
          <a:p>
            <a:r>
              <a:rPr lang="en-US" sz="4000" dirty="0">
                <a:cs typeface="Times New Roman" panose="02020603050405020304" pitchFamily="18" charset="0"/>
              </a:rPr>
              <a:t>Occlusion culling in various forms</a:t>
            </a:r>
          </a:p>
          <a:p>
            <a:r>
              <a:rPr lang="en-US" sz="4000" dirty="0">
                <a:cs typeface="Times New Roman" panose="02020603050405020304" pitchFamily="18" charset="0"/>
              </a:rPr>
              <a:t>Hierarchical Z buffer</a:t>
            </a:r>
          </a:p>
          <a:p>
            <a:pPr marL="107950" indent="0">
              <a:buNone/>
            </a:pPr>
            <a:endParaRPr lang="en-US" sz="4000" dirty="0">
              <a:cs typeface="Times New Roman" panose="02020603050405020304" pitchFamily="18" charset="0"/>
            </a:endParaRPr>
          </a:p>
        </p:txBody>
      </p:sp>
      <p:sp>
        <p:nvSpPr>
          <p:cNvPr id="6" name="Rectangle 5">
            <a:extLst>
              <a:ext uri="{FF2B5EF4-FFF2-40B4-BE49-F238E27FC236}">
                <a16:creationId xmlns:a16="http://schemas.microsoft.com/office/drawing/2014/main" id="{BA6BB38B-0A9D-429A-98CA-5DD33FF581C2}"/>
              </a:ext>
            </a:extLst>
          </p:cNvPr>
          <p:cNvSpPr/>
          <p:nvPr/>
        </p:nvSpPr>
        <p:spPr>
          <a:xfrm>
            <a:off x="415600" y="1536633"/>
            <a:ext cx="11191975" cy="707886"/>
          </a:xfrm>
          <a:prstGeom prst="rect">
            <a:avLst/>
          </a:prstGeom>
          <a:noFill/>
        </p:spPr>
        <p:txBody>
          <a:bodyPr wrap="none" lIns="91440" tIns="45720" rIns="91440" bIns="45720">
            <a:spAutoFit/>
          </a:bodyPr>
          <a:lstStyle/>
          <a:p>
            <a:pPr algn="ctr"/>
            <a:r>
              <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Ray Tracing’s O(log N) beats Rasterization’s O(N)</a:t>
            </a:r>
            <a:endParaRPr lang="en-US"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84083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Rasterization and Ray Tracing</a:t>
            </a:r>
            <a:endParaRPr sz="4000" b="1" dirty="0">
              <a:latin typeface="+mn-lt"/>
            </a:endParaRPr>
          </a:p>
        </p:txBody>
      </p:sp>
      <p:pic>
        <p:nvPicPr>
          <p:cNvPr id="11" name="Google Shape;159;p21">
            <a:extLst>
              <a:ext uri="{FF2B5EF4-FFF2-40B4-BE49-F238E27FC236}">
                <a16:creationId xmlns:a16="http://schemas.microsoft.com/office/drawing/2014/main" id="{B25D318F-BAAB-4F34-84C2-BFA8FD73012D}"/>
              </a:ext>
            </a:extLst>
          </p:cNvPr>
          <p:cNvPicPr preferRelativeResize="0"/>
          <p:nvPr/>
        </p:nvPicPr>
        <p:blipFill>
          <a:blip r:embed="rId3">
            <a:alphaModFix/>
          </a:blip>
          <a:stretch>
            <a:fillRect/>
          </a:stretch>
        </p:blipFill>
        <p:spPr>
          <a:xfrm>
            <a:off x="535983" y="1460771"/>
            <a:ext cx="11582350" cy="5308329"/>
          </a:xfrm>
          <a:prstGeom prst="rect">
            <a:avLst/>
          </a:prstGeom>
          <a:noFill/>
          <a:ln>
            <a:noFill/>
          </a:ln>
        </p:spPr>
      </p:pic>
    </p:spTree>
    <p:extLst>
      <p:ext uri="{BB962C8B-B14F-4D97-AF65-F5344CB8AC3E}">
        <p14:creationId xmlns:p14="http://schemas.microsoft.com/office/powerpoint/2010/main" val="403023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277" y="334108"/>
            <a:ext cx="7620000" cy="1323439"/>
          </a:xfrm>
          <a:prstGeom prst="rect">
            <a:avLst/>
          </a:prstGeom>
          <a:noFill/>
        </p:spPr>
        <p:txBody>
          <a:bodyPr wrap="square" rtlCol="0">
            <a:spAutoFit/>
          </a:bodyPr>
          <a:lstStyle/>
          <a:p>
            <a:r>
              <a:rPr lang="en-US" sz="4000" i="1" dirty="0"/>
              <a:t>Pretty soon, computers will be fast. </a:t>
            </a:r>
            <a:r>
              <a:rPr lang="en-US" sz="4000" dirty="0"/>
              <a:t>– Billy </a:t>
            </a:r>
            <a:r>
              <a:rPr lang="en-US" sz="4000" dirty="0" err="1"/>
              <a:t>Zelsnack</a:t>
            </a:r>
            <a:endParaRPr lang="en-US" sz="4000" dirty="0"/>
          </a:p>
        </p:txBody>
      </p:sp>
      <p:pic>
        <p:nvPicPr>
          <p:cNvPr id="2" name="Picture 1">
            <a:extLst>
              <a:ext uri="{FF2B5EF4-FFF2-40B4-BE49-F238E27FC236}">
                <a16:creationId xmlns:a16="http://schemas.microsoft.com/office/drawing/2014/main" id="{BF146A74-A654-442D-842B-FC170E4F33A3}"/>
              </a:ext>
            </a:extLst>
          </p:cNvPr>
          <p:cNvPicPr>
            <a:picLocks noChangeAspect="1"/>
          </p:cNvPicPr>
          <p:nvPr/>
        </p:nvPicPr>
        <p:blipFill>
          <a:blip r:embed="rId3"/>
          <a:stretch>
            <a:fillRect/>
          </a:stretch>
        </p:blipFill>
        <p:spPr>
          <a:xfrm>
            <a:off x="3341076" y="1880947"/>
            <a:ext cx="8850923" cy="4973531"/>
          </a:xfrm>
          <a:prstGeom prst="rect">
            <a:avLst/>
          </a:prstGeom>
        </p:spPr>
      </p:pic>
    </p:spTree>
    <p:extLst>
      <p:ext uri="{BB962C8B-B14F-4D97-AF65-F5344CB8AC3E}">
        <p14:creationId xmlns:p14="http://schemas.microsoft.com/office/powerpoint/2010/main" val="37068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Moore’s Law is Ending (Really!)</a:t>
            </a:r>
            <a:endParaRPr sz="4000" b="1" dirty="0">
              <a:latin typeface="+mn-lt"/>
            </a:endParaRPr>
          </a:p>
        </p:txBody>
      </p:sp>
      <p:pic>
        <p:nvPicPr>
          <p:cNvPr id="5" name="Picture 4">
            <a:extLst>
              <a:ext uri="{FF2B5EF4-FFF2-40B4-BE49-F238E27FC236}">
                <a16:creationId xmlns:a16="http://schemas.microsoft.com/office/drawing/2014/main" id="{67969FDC-3027-4081-A9E1-7EC559AA2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26" y="1356967"/>
            <a:ext cx="7879801" cy="5410128"/>
          </a:xfrm>
          <a:prstGeom prst="rect">
            <a:avLst/>
          </a:prstGeom>
        </p:spPr>
      </p:pic>
      <p:sp>
        <p:nvSpPr>
          <p:cNvPr id="6" name="TextBox 5">
            <a:extLst>
              <a:ext uri="{FF2B5EF4-FFF2-40B4-BE49-F238E27FC236}">
                <a16:creationId xmlns:a16="http://schemas.microsoft.com/office/drawing/2014/main" id="{32FADD76-4CF4-466E-B0B4-9237D8AB9BCB}"/>
              </a:ext>
            </a:extLst>
          </p:cNvPr>
          <p:cNvSpPr txBox="1"/>
          <p:nvPr/>
        </p:nvSpPr>
        <p:spPr>
          <a:xfrm>
            <a:off x="8817429" y="4648538"/>
            <a:ext cx="2958971" cy="2031325"/>
          </a:xfrm>
          <a:prstGeom prst="rect">
            <a:avLst/>
          </a:prstGeom>
          <a:noFill/>
        </p:spPr>
        <p:txBody>
          <a:bodyPr wrap="square" rtlCol="0">
            <a:spAutoFit/>
          </a:bodyPr>
          <a:lstStyle/>
          <a:p>
            <a:r>
              <a:rPr lang="en-US" dirty="0"/>
              <a:t>From Norman P. </a:t>
            </a:r>
            <a:r>
              <a:rPr lang="en-US" dirty="0" err="1"/>
              <a:t>Jouppi</a:t>
            </a:r>
            <a:r>
              <a:rPr lang="en-US" dirty="0"/>
              <a:t>, Cliff Young, Nishant </a:t>
            </a:r>
            <a:r>
              <a:rPr lang="en-US" dirty="0" err="1"/>
              <a:t>Patil</a:t>
            </a:r>
            <a:r>
              <a:rPr lang="en-US" dirty="0"/>
              <a:t>, David Patterson, “A Domain-Specific Architecture for Deep Neural Networks,” Communications of the ACM, September 2018, Vol. 61 No. 9, Pages 50-59.</a:t>
            </a:r>
          </a:p>
        </p:txBody>
      </p:sp>
    </p:spTree>
    <p:extLst>
      <p:ext uri="{BB962C8B-B14F-4D97-AF65-F5344CB8AC3E}">
        <p14:creationId xmlns:p14="http://schemas.microsoft.com/office/powerpoint/2010/main" val="3390001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More Special-Purpose Hardware</a:t>
            </a:r>
            <a:endParaRPr sz="4000" b="1" dirty="0">
              <a:latin typeface="+mn-lt"/>
            </a:endParaRPr>
          </a:p>
        </p:txBody>
      </p:sp>
      <p:pic>
        <p:nvPicPr>
          <p:cNvPr id="5" name="Picture 4">
            <a:extLst>
              <a:ext uri="{FF2B5EF4-FFF2-40B4-BE49-F238E27FC236}">
                <a16:creationId xmlns:a16="http://schemas.microsoft.com/office/drawing/2014/main" id="{99A290C7-B15B-4345-8039-F3E355870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95" y="1447800"/>
            <a:ext cx="9511394" cy="5346946"/>
          </a:xfrm>
          <a:prstGeom prst="rect">
            <a:avLst/>
          </a:prstGeom>
        </p:spPr>
      </p:pic>
    </p:spTree>
    <p:extLst>
      <p:ext uri="{BB962C8B-B14F-4D97-AF65-F5344CB8AC3E}">
        <p14:creationId xmlns:p14="http://schemas.microsoft.com/office/powerpoint/2010/main" val="808577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DBE5B-8AD8-4589-819D-5BDBA9912789}"/>
              </a:ext>
            </a:extLst>
          </p:cNvPr>
          <p:cNvGrpSpPr/>
          <p:nvPr/>
        </p:nvGrpSpPr>
        <p:grpSpPr>
          <a:xfrm>
            <a:off x="5844926" y="812158"/>
            <a:ext cx="5880778" cy="5882157"/>
            <a:chOff x="7014118" y="1468050"/>
            <a:chExt cx="2138998" cy="2151886"/>
          </a:xfrm>
        </p:grpSpPr>
        <p:pic>
          <p:nvPicPr>
            <p:cNvPr id="9" name="Picture 8">
              <a:extLst>
                <a:ext uri="{FF2B5EF4-FFF2-40B4-BE49-F238E27FC236}">
                  <a16:creationId xmlns:a16="http://schemas.microsoft.com/office/drawing/2014/main" id="{7A3A58EB-3B59-4E17-9023-8881A6771029}"/>
                </a:ext>
              </a:extLst>
            </p:cNvPr>
            <p:cNvPicPr>
              <a:picLocks noChangeAspect="1"/>
            </p:cNvPicPr>
            <p:nvPr/>
          </p:nvPicPr>
          <p:blipFill>
            <a:blip r:embed="rId3"/>
            <a:stretch>
              <a:fillRect/>
            </a:stretch>
          </p:blipFill>
          <p:spPr>
            <a:xfrm>
              <a:off x="7024749" y="1468050"/>
              <a:ext cx="2128367" cy="2151886"/>
            </a:xfrm>
            <a:prstGeom prst="rect">
              <a:avLst/>
            </a:prstGeom>
            <a:ln>
              <a:solidFill>
                <a:srgbClr val="76B900"/>
              </a:solidFill>
            </a:ln>
          </p:spPr>
        </p:pic>
        <p:cxnSp>
          <p:nvCxnSpPr>
            <p:cNvPr id="4" name="Straight Arrow Connector 3">
              <a:extLst>
                <a:ext uri="{FF2B5EF4-FFF2-40B4-BE49-F238E27FC236}">
                  <a16:creationId xmlns:a16="http://schemas.microsoft.com/office/drawing/2014/main" id="{D014C164-AC38-49E1-AD74-B668536A5DDC}"/>
                </a:ext>
              </a:extLst>
            </p:cNvPr>
            <p:cNvCxnSpPr/>
            <p:nvPr/>
          </p:nvCxnSpPr>
          <p:spPr>
            <a:xfrm flipV="1">
              <a:off x="7014118" y="1686622"/>
              <a:ext cx="766646" cy="1087244"/>
            </a:xfrm>
            <a:prstGeom prst="straightConnector1">
              <a:avLst/>
            </a:prstGeom>
            <a:ln w="19050">
              <a:solidFill>
                <a:srgbClr val="73FF7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226E239-5857-4814-9886-65AF5EF78ADE}"/>
                </a:ext>
              </a:extLst>
            </p:cNvPr>
            <p:cNvCxnSpPr/>
            <p:nvPr/>
          </p:nvCxnSpPr>
          <p:spPr>
            <a:xfrm flipV="1">
              <a:off x="7025269" y="2380247"/>
              <a:ext cx="802888" cy="393619"/>
            </a:xfrm>
            <a:prstGeom prst="straightConnector1">
              <a:avLst/>
            </a:prstGeom>
            <a:ln w="19050">
              <a:solidFill>
                <a:srgbClr val="73FF7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74172F0B-87E7-4A80-8006-08F6FBC341B8}"/>
              </a:ext>
            </a:extLst>
          </p:cNvPr>
          <p:cNvPicPr>
            <a:picLocks noChangeAspect="1"/>
          </p:cNvPicPr>
          <p:nvPr/>
        </p:nvPicPr>
        <p:blipFill>
          <a:blip r:embed="rId4"/>
          <a:stretch>
            <a:fillRect/>
          </a:stretch>
        </p:blipFill>
        <p:spPr>
          <a:xfrm>
            <a:off x="4710146" y="6912253"/>
            <a:ext cx="4524979" cy="1876376"/>
          </a:xfrm>
          <a:prstGeom prst="rect">
            <a:avLst/>
          </a:prstGeom>
        </p:spPr>
      </p:pic>
      <p:sp>
        <p:nvSpPr>
          <p:cNvPr id="11" name="Google Shape;659;p148">
            <a:extLst>
              <a:ext uri="{FF2B5EF4-FFF2-40B4-BE49-F238E27FC236}">
                <a16:creationId xmlns:a16="http://schemas.microsoft.com/office/drawing/2014/main" id="{8CDA75F2-2784-40ED-A68D-B892B0C25AC2}"/>
              </a:ext>
            </a:extLst>
          </p:cNvPr>
          <p:cNvSpPr txBox="1">
            <a:spLocks/>
          </p:cNvSpPr>
          <p:nvPr/>
        </p:nvSpPr>
        <p:spPr>
          <a:xfrm>
            <a:off x="466296" y="1579639"/>
            <a:ext cx="4498173" cy="5278361"/>
          </a:xfrm>
          <a:prstGeom prst="rect">
            <a:avLst/>
          </a:prstGeom>
        </p:spPr>
        <p:txBody>
          <a:bodyPr spcFirstLastPara="1" wrap="square" lIns="101583" tIns="50778" rIns="101583" bIns="5077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015990">
              <a:spcBef>
                <a:spcPts val="1000"/>
              </a:spcBef>
              <a:defRPr/>
            </a:pPr>
            <a:r>
              <a:rPr lang="en-US" sz="2800" kern="0" dirty="0">
                <a:latin typeface="Trebuchet MS" panose="020B0603020202020204" pitchFamily="34" charset="0"/>
              </a:rPr>
              <a:t>RT Cores perform</a:t>
            </a:r>
          </a:p>
          <a:p>
            <a:pPr marL="507995" indent="-380996" defTabSz="1015990">
              <a:spcBef>
                <a:spcPts val="1000"/>
              </a:spcBef>
              <a:buSzPts val="1800"/>
              <a:buFont typeface="Arial"/>
              <a:buChar char="●"/>
              <a:defRPr/>
            </a:pPr>
            <a:r>
              <a:rPr lang="en-US" sz="2800" kern="0" dirty="0">
                <a:latin typeface="Trebuchet MS" panose="020B0603020202020204" pitchFamily="34" charset="0"/>
              </a:rPr>
              <a:t>Ray-BVH Traversal</a:t>
            </a:r>
          </a:p>
          <a:p>
            <a:pPr marL="507995" indent="-380996" defTabSz="1015990">
              <a:buSzPts val="1800"/>
              <a:buFont typeface="Arial"/>
              <a:buChar char="●"/>
              <a:defRPr/>
            </a:pPr>
            <a:r>
              <a:rPr lang="en-US" sz="2800" kern="0" dirty="0">
                <a:latin typeface="Trebuchet MS" panose="020B0603020202020204" pitchFamily="34" charset="0"/>
              </a:rPr>
              <a:t>Instancing:  1 Level</a:t>
            </a:r>
          </a:p>
          <a:p>
            <a:pPr marL="507995" indent="-380996" defTabSz="1015990">
              <a:buSzPts val="1800"/>
              <a:buFont typeface="Arial"/>
              <a:buChar char="●"/>
              <a:defRPr/>
            </a:pPr>
            <a:r>
              <a:rPr lang="en-US" sz="2800" kern="0" dirty="0">
                <a:latin typeface="Trebuchet MS" panose="020B0603020202020204" pitchFamily="34" charset="0"/>
              </a:rPr>
              <a:t>Ray-Triangle Intersection</a:t>
            </a:r>
          </a:p>
          <a:p>
            <a:pPr defTabSz="1015990">
              <a:spcBef>
                <a:spcPts val="1000"/>
              </a:spcBef>
              <a:defRPr/>
            </a:pPr>
            <a:br>
              <a:rPr lang="en-US" sz="2800" kern="0" dirty="0">
                <a:latin typeface="Trebuchet MS" panose="020B0603020202020204" pitchFamily="34" charset="0"/>
              </a:rPr>
            </a:br>
            <a:r>
              <a:rPr lang="en-US" sz="2800" kern="0" dirty="0">
                <a:latin typeface="Trebuchet MS" panose="020B0603020202020204" pitchFamily="34" charset="0"/>
              </a:rPr>
              <a:t>Return to Streaming Multiprocessors for</a:t>
            </a:r>
          </a:p>
          <a:p>
            <a:pPr marL="507995" indent="-380996" defTabSz="1015990">
              <a:spcBef>
                <a:spcPts val="1000"/>
              </a:spcBef>
              <a:buSzPts val="1800"/>
              <a:buFont typeface="Arial"/>
              <a:buChar char="●"/>
              <a:defRPr/>
            </a:pPr>
            <a:r>
              <a:rPr lang="en-US" sz="2800" kern="0" dirty="0">
                <a:latin typeface="Trebuchet MS" panose="020B0603020202020204" pitchFamily="34" charset="0"/>
              </a:rPr>
              <a:t>Multi-level Instancing</a:t>
            </a:r>
          </a:p>
          <a:p>
            <a:pPr marL="507995" indent="-380996" defTabSz="1015990">
              <a:buSzPts val="1800"/>
              <a:buFont typeface="Arial"/>
              <a:buChar char="●"/>
              <a:defRPr/>
            </a:pPr>
            <a:r>
              <a:rPr lang="en-US" sz="2800" kern="0" dirty="0">
                <a:latin typeface="Trebuchet MS" panose="020B0603020202020204" pitchFamily="34" charset="0"/>
              </a:rPr>
              <a:t>Custom Intersection</a:t>
            </a:r>
          </a:p>
          <a:p>
            <a:pPr marL="507995" indent="-380996" defTabSz="1015990">
              <a:buSzPts val="1800"/>
              <a:buFont typeface="Arial"/>
              <a:buChar char="●"/>
              <a:defRPr/>
            </a:pPr>
            <a:r>
              <a:rPr lang="en-US" sz="2800" kern="0" dirty="0">
                <a:latin typeface="Trebuchet MS" panose="020B0603020202020204" pitchFamily="34" charset="0"/>
              </a:rPr>
              <a:t>Shading</a:t>
            </a:r>
          </a:p>
        </p:txBody>
      </p:sp>
      <p:sp>
        <p:nvSpPr>
          <p:cNvPr id="13" name="Title 3">
            <a:extLst>
              <a:ext uri="{FF2B5EF4-FFF2-40B4-BE49-F238E27FC236}">
                <a16:creationId xmlns:a16="http://schemas.microsoft.com/office/drawing/2014/main" id="{538441CA-EE16-421D-ABA9-CDFCBD902604}"/>
              </a:ext>
            </a:extLst>
          </p:cNvPr>
          <p:cNvSpPr txBox="1">
            <a:spLocks/>
          </p:cNvSpPr>
          <p:nvPr/>
        </p:nvSpPr>
        <p:spPr>
          <a:xfrm>
            <a:off x="466296" y="812158"/>
            <a:ext cx="11084667" cy="656667"/>
          </a:xfrm>
          <a:prstGeom prst="rect">
            <a:avLst/>
          </a:prstGeom>
          <a:noFill/>
          <a:ln>
            <a:noFill/>
          </a:ln>
        </p:spPr>
        <p:txBody>
          <a:bodyPr spcFirstLastPara="1" wrap="square" lIns="101583" tIns="101583" rIns="101583" bIns="101583" anchor="b"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36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9pPr>
          </a:lstStyle>
          <a:p>
            <a:pPr algn="l" defTabSz="507995" fontAlgn="base">
              <a:lnSpc>
                <a:spcPct val="100000"/>
              </a:lnSpc>
              <a:spcBef>
                <a:spcPct val="0"/>
              </a:spcBef>
              <a:spcAft>
                <a:spcPct val="0"/>
              </a:spcAft>
              <a:buClrTx/>
              <a:buSzTx/>
              <a:defRPr/>
            </a:pPr>
            <a:r>
              <a:rPr lang="en-US" sz="4000" dirty="0">
                <a:solidFill>
                  <a:prstClr val="black"/>
                </a:solidFill>
                <a:latin typeface="+mn-lt"/>
                <a:ea typeface="MS PGothic" pitchFamily="34" charset="-128"/>
              </a:rPr>
              <a:t>RT Cores</a:t>
            </a:r>
          </a:p>
        </p:txBody>
      </p:sp>
    </p:spTree>
    <p:extLst>
      <p:ext uri="{BB962C8B-B14F-4D97-AF65-F5344CB8AC3E}">
        <p14:creationId xmlns:p14="http://schemas.microsoft.com/office/powerpoint/2010/main" val="361650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Shape 1362"/>
          <p:cNvPicPr preferRelativeResize="0"/>
          <p:nvPr/>
        </p:nvPicPr>
        <p:blipFill rotWithShape="1">
          <a:blip r:embed="rId3">
            <a:alphaModFix/>
          </a:blip>
          <a:srcRect/>
          <a:stretch/>
        </p:blipFill>
        <p:spPr>
          <a:xfrm>
            <a:off x="574432" y="1332035"/>
            <a:ext cx="9823938" cy="5525965"/>
          </a:xfrm>
          <a:prstGeom prst="rect">
            <a:avLst/>
          </a:prstGeom>
          <a:noFill/>
          <a:ln>
            <a:noFill/>
          </a:ln>
        </p:spPr>
      </p:pic>
      <p:cxnSp>
        <p:nvCxnSpPr>
          <p:cNvPr id="1363" name="Shape 1363"/>
          <p:cNvCxnSpPr>
            <a:cxnSpLocks/>
            <a:stCxn id="1362" idx="0"/>
          </p:cNvCxnSpPr>
          <p:nvPr/>
        </p:nvCxnSpPr>
        <p:spPr>
          <a:xfrm flipH="1">
            <a:off x="5468991" y="1332035"/>
            <a:ext cx="17410" cy="5533058"/>
          </a:xfrm>
          <a:prstGeom prst="straightConnector1">
            <a:avLst/>
          </a:prstGeom>
          <a:noFill/>
          <a:ln w="34925" cap="flat" cmpd="sng">
            <a:solidFill>
              <a:srgbClr val="76B900"/>
            </a:solidFill>
            <a:prstDash val="solid"/>
            <a:round/>
            <a:headEnd type="none" w="sm" len="sm"/>
            <a:tailEnd type="none" w="sm" len="sm"/>
          </a:ln>
        </p:spPr>
      </p:cxnSp>
      <p:sp>
        <p:nvSpPr>
          <p:cNvPr id="1364" name="Shape 1364"/>
          <p:cNvSpPr/>
          <p:nvPr/>
        </p:nvSpPr>
        <p:spPr>
          <a:xfrm>
            <a:off x="4221401" y="6276306"/>
            <a:ext cx="2530000" cy="592333"/>
          </a:xfrm>
          <a:prstGeom prst="rect">
            <a:avLst/>
          </a:prstGeom>
          <a:solidFill>
            <a:srgbClr val="76B900"/>
          </a:solidFill>
          <a:ln>
            <a:noFill/>
          </a:ln>
        </p:spPr>
        <p:txBody>
          <a:bodyPr spcFirstLastPara="1" wrap="square" lIns="101611" tIns="50778" rIns="101611" bIns="50778" anchor="ctr" anchorCtr="0">
            <a:noAutofit/>
          </a:bodyPr>
          <a:lstStyle/>
          <a:p>
            <a:pPr algn="ctr">
              <a:buClr>
                <a:srgbClr val="FFFFFF"/>
              </a:buClr>
              <a:buSzPts val="1800"/>
            </a:pPr>
            <a:r>
              <a:rPr lang="en-US" sz="2000" dirty="0">
                <a:solidFill>
                  <a:srgbClr val="FFFFFF"/>
                </a:solidFill>
                <a:latin typeface="Trebuchet MS"/>
                <a:ea typeface="Trebuchet MS"/>
                <a:cs typeface="Trebuchet MS"/>
                <a:sym typeface="Trebuchet MS"/>
              </a:rPr>
              <a:t>Identical time</a:t>
            </a:r>
            <a:endParaRPr sz="1889" dirty="0">
              <a:solidFill>
                <a:schemeClr val="lt1"/>
              </a:solidFill>
              <a:latin typeface="Arial"/>
              <a:ea typeface="Arial"/>
              <a:cs typeface="Arial"/>
              <a:sym typeface="Arial"/>
            </a:endParaRPr>
          </a:p>
        </p:txBody>
      </p:sp>
      <p:sp>
        <p:nvSpPr>
          <p:cNvPr id="5" name="Google Shape;110;p17">
            <a:extLst>
              <a:ext uri="{FF2B5EF4-FFF2-40B4-BE49-F238E27FC236}">
                <a16:creationId xmlns:a16="http://schemas.microsoft.com/office/drawing/2014/main" id="{3CFC034C-5337-4179-9F5D-405D0E182492}"/>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Denoising</a:t>
            </a:r>
          </a:p>
        </p:txBody>
      </p:sp>
    </p:spTree>
    <p:extLst>
      <p:ext uri="{BB962C8B-B14F-4D97-AF65-F5344CB8AC3E}">
        <p14:creationId xmlns:p14="http://schemas.microsoft.com/office/powerpoint/2010/main" val="65453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0916"/>
            <a:ext cx="10515600" cy="4351338"/>
          </a:xfrm>
        </p:spPr>
        <p:txBody>
          <a:bodyPr>
            <a:normAutofit/>
          </a:bodyPr>
          <a:lstStyle/>
          <a:p>
            <a:pPr>
              <a:buFont typeface="Monotype Sorts" pitchFamily="2" charset="2"/>
              <a:buNone/>
            </a:pPr>
            <a:r>
              <a:rPr lang="en-US" sz="4000" i="1" dirty="0"/>
              <a:t>  There is an old joke that goes, “Ray tracing is the technology of the future, and it always will be!” </a:t>
            </a:r>
            <a:r>
              <a:rPr lang="en-US" sz="4000" dirty="0"/>
              <a:t>– David Kirk</a:t>
            </a:r>
          </a:p>
          <a:p>
            <a:pPr>
              <a:buFont typeface="Monotype Sorts" pitchFamily="2" charset="2"/>
              <a:buNone/>
            </a:pPr>
            <a:br>
              <a:rPr lang="en-US" dirty="0"/>
            </a:br>
            <a:endParaRPr lang="en-US" dirty="0"/>
          </a:p>
        </p:txBody>
      </p:sp>
      <p:pic>
        <p:nvPicPr>
          <p:cNvPr id="2" name="Picture 1">
            <a:extLst>
              <a:ext uri="{FF2B5EF4-FFF2-40B4-BE49-F238E27FC236}">
                <a16:creationId xmlns:a16="http://schemas.microsoft.com/office/drawing/2014/main" id="{0682F89E-C74D-4DA2-9D1E-F305E3B30579}"/>
              </a:ext>
            </a:extLst>
          </p:cNvPr>
          <p:cNvPicPr>
            <a:picLocks noChangeAspect="1"/>
          </p:cNvPicPr>
          <p:nvPr/>
        </p:nvPicPr>
        <p:blipFill>
          <a:blip r:embed="rId3"/>
          <a:stretch>
            <a:fillRect/>
          </a:stretch>
        </p:blipFill>
        <p:spPr>
          <a:xfrm>
            <a:off x="3352589" y="1890937"/>
            <a:ext cx="8839411" cy="4967063"/>
          </a:xfrm>
          <a:prstGeom prst="rect">
            <a:avLst/>
          </a:prstGeom>
        </p:spPr>
      </p:pic>
    </p:spTree>
    <p:extLst>
      <p:ext uri="{BB962C8B-B14F-4D97-AF65-F5344CB8AC3E}">
        <p14:creationId xmlns:p14="http://schemas.microsoft.com/office/powerpoint/2010/main" val="3738962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5" name="Google Shape;110;p17">
            <a:extLst>
              <a:ext uri="{FF2B5EF4-FFF2-40B4-BE49-F238E27FC236}">
                <a16:creationId xmlns:a16="http://schemas.microsoft.com/office/drawing/2014/main" id="{3CFC034C-5337-4179-9F5D-405D0E182492}"/>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Denoising – Zoom In</a:t>
            </a:r>
          </a:p>
        </p:txBody>
      </p:sp>
      <p:pic>
        <p:nvPicPr>
          <p:cNvPr id="2" name="Picture 1">
            <a:extLst>
              <a:ext uri="{FF2B5EF4-FFF2-40B4-BE49-F238E27FC236}">
                <a16:creationId xmlns:a16="http://schemas.microsoft.com/office/drawing/2014/main" id="{19D8A650-9F41-4237-980E-27376FDFE4A4}"/>
              </a:ext>
            </a:extLst>
          </p:cNvPr>
          <p:cNvPicPr>
            <a:picLocks noChangeAspect="1"/>
          </p:cNvPicPr>
          <p:nvPr/>
        </p:nvPicPr>
        <p:blipFill>
          <a:blip r:embed="rId3"/>
          <a:stretch>
            <a:fillRect/>
          </a:stretch>
        </p:blipFill>
        <p:spPr>
          <a:xfrm>
            <a:off x="601605" y="1709417"/>
            <a:ext cx="5061995" cy="3589414"/>
          </a:xfrm>
          <a:prstGeom prst="rect">
            <a:avLst/>
          </a:prstGeom>
        </p:spPr>
      </p:pic>
      <p:pic>
        <p:nvPicPr>
          <p:cNvPr id="3" name="Picture 2">
            <a:extLst>
              <a:ext uri="{FF2B5EF4-FFF2-40B4-BE49-F238E27FC236}">
                <a16:creationId xmlns:a16="http://schemas.microsoft.com/office/drawing/2014/main" id="{E04C2A7D-F584-4627-B640-6727B971F8CE}"/>
              </a:ext>
            </a:extLst>
          </p:cNvPr>
          <p:cNvPicPr>
            <a:picLocks noChangeAspect="1"/>
          </p:cNvPicPr>
          <p:nvPr/>
        </p:nvPicPr>
        <p:blipFill>
          <a:blip r:embed="rId4"/>
          <a:stretch>
            <a:fillRect/>
          </a:stretch>
        </p:blipFill>
        <p:spPr>
          <a:xfrm>
            <a:off x="6751775" y="1709417"/>
            <a:ext cx="3993858" cy="3589414"/>
          </a:xfrm>
          <a:prstGeom prst="rect">
            <a:avLst/>
          </a:prstGeom>
        </p:spPr>
      </p:pic>
    </p:spTree>
    <p:extLst>
      <p:ext uri="{BB962C8B-B14F-4D97-AF65-F5344CB8AC3E}">
        <p14:creationId xmlns:p14="http://schemas.microsoft.com/office/powerpoint/2010/main" val="3481593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5" name="Google Shape;110;p17">
            <a:extLst>
              <a:ext uri="{FF2B5EF4-FFF2-40B4-BE49-F238E27FC236}">
                <a16:creationId xmlns:a16="http://schemas.microsoft.com/office/drawing/2014/main" id="{3CFC034C-5337-4179-9F5D-405D0E182492}"/>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Denoising by Effect</a:t>
            </a:r>
          </a:p>
        </p:txBody>
      </p:sp>
      <p:pic>
        <p:nvPicPr>
          <p:cNvPr id="6" name="Picture 5">
            <a:extLst>
              <a:ext uri="{FF2B5EF4-FFF2-40B4-BE49-F238E27FC236}">
                <a16:creationId xmlns:a16="http://schemas.microsoft.com/office/drawing/2014/main" id="{A9CF928A-3338-4C0D-ACC6-36A3B8305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61" y="1356967"/>
            <a:ext cx="9779614" cy="5501033"/>
          </a:xfrm>
          <a:prstGeom prst="rect">
            <a:avLst/>
          </a:prstGeom>
        </p:spPr>
      </p:pic>
    </p:spTree>
    <p:extLst>
      <p:ext uri="{BB962C8B-B14F-4D97-AF65-F5344CB8AC3E}">
        <p14:creationId xmlns:p14="http://schemas.microsoft.com/office/powerpoint/2010/main" val="229250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147"/>
          <p:cNvPicPr preferRelativeResize="0"/>
          <p:nvPr/>
        </p:nvPicPr>
        <p:blipFill>
          <a:blip r:embed="rId3">
            <a:alphaModFix/>
          </a:blip>
          <a:stretch>
            <a:fillRect/>
          </a:stretch>
        </p:blipFill>
        <p:spPr>
          <a:xfrm>
            <a:off x="0" y="1672167"/>
            <a:ext cx="12192000" cy="5185833"/>
          </a:xfrm>
          <a:prstGeom prst="rect">
            <a:avLst/>
          </a:prstGeom>
          <a:noFill/>
          <a:ln>
            <a:noFill/>
          </a:ln>
        </p:spPr>
      </p:pic>
      <p:sp>
        <p:nvSpPr>
          <p:cNvPr id="5" name="Google Shape;110;p17">
            <a:extLst>
              <a:ext uri="{FF2B5EF4-FFF2-40B4-BE49-F238E27FC236}">
                <a16:creationId xmlns:a16="http://schemas.microsoft.com/office/drawing/2014/main" id="{C005F33D-E18C-4A92-AF85-1F036CF03703}"/>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A Single RTX (a.k.a. Turing) Card</a:t>
            </a:r>
          </a:p>
        </p:txBody>
      </p:sp>
    </p:spTree>
    <p:extLst>
      <p:ext uri="{BB962C8B-B14F-4D97-AF65-F5344CB8AC3E}">
        <p14:creationId xmlns:p14="http://schemas.microsoft.com/office/powerpoint/2010/main" val="27786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2" name="“Reflections” – A Star Wars UE4 Real-Time Ray Tracing Cinematic Demo - By Epic, ILMxLAB, and NVIDIA">
            <a:hlinkClick r:id="" action="ppaction://media"/>
            <a:extLst>
              <a:ext uri="{FF2B5EF4-FFF2-40B4-BE49-F238E27FC236}">
                <a16:creationId xmlns:a16="http://schemas.microsoft.com/office/drawing/2014/main" id="{8CC46341-B68B-4EF8-8185-B9F1B8E768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2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4" name="Picture 3">
            <a:extLst>
              <a:ext uri="{FF2B5EF4-FFF2-40B4-BE49-F238E27FC236}">
                <a16:creationId xmlns:a16="http://schemas.microsoft.com/office/drawing/2014/main" id="{43B74D6A-69B5-4EA0-9BF4-132995CBAE7D}"/>
              </a:ext>
            </a:extLst>
          </p:cNvPr>
          <p:cNvPicPr>
            <a:picLocks noChangeAspect="1"/>
          </p:cNvPicPr>
          <p:nvPr/>
        </p:nvPicPr>
        <p:blipFill>
          <a:blip r:embed="rId3"/>
          <a:stretch>
            <a:fillRect/>
          </a:stretch>
        </p:blipFill>
        <p:spPr>
          <a:xfrm>
            <a:off x="585035" y="1984463"/>
            <a:ext cx="11191040" cy="4354457"/>
          </a:xfrm>
          <a:prstGeom prst="rect">
            <a:avLst/>
          </a:prstGeom>
        </p:spPr>
      </p:pic>
      <p:sp>
        <p:nvSpPr>
          <p:cNvPr id="6" name="Shape 283">
            <a:extLst>
              <a:ext uri="{FF2B5EF4-FFF2-40B4-BE49-F238E27FC236}">
                <a16:creationId xmlns:a16="http://schemas.microsoft.com/office/drawing/2014/main" id="{D5E28320-7404-463C-AA41-3FB5D1A288ED}"/>
              </a:ext>
            </a:extLst>
          </p:cNvPr>
          <p:cNvSpPr txBox="1">
            <a:spLocks noGrp="1"/>
          </p:cNvSpPr>
          <p:nvPr>
            <p:ph type="title"/>
          </p:nvPr>
        </p:nvSpPr>
        <p:spPr>
          <a:xfrm>
            <a:off x="415925" y="593725"/>
            <a:ext cx="11360150" cy="763588"/>
          </a:xfrm>
          <a:prstGeom prst="rect">
            <a:avLst/>
          </a:prstGeom>
          <a:noFill/>
          <a:ln>
            <a:noFill/>
          </a:ln>
        </p:spPr>
        <p:txBody>
          <a:bodyPr spcFirstLastPara="1" wrap="square" lIns="84667" tIns="84667" rIns="84667" bIns="84667" anchor="b" anchorCtr="0">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1015990">
              <a:spcBef>
                <a:spcPts val="0"/>
              </a:spcBef>
              <a:spcAft>
                <a:spcPts val="0"/>
              </a:spcAft>
              <a:buClr>
                <a:schemeClr val="dk2"/>
              </a:buClr>
              <a:buSzPts val="1200"/>
            </a:pPr>
            <a:r>
              <a:rPr lang="en-US" sz="4000" kern="0" cap="none" dirty="0">
                <a:solidFill>
                  <a:schemeClr val="tx1"/>
                </a:solidFill>
                <a:latin typeface="+mn-lt"/>
                <a:ea typeface="Trebuchet MS"/>
                <a:cs typeface="Trebuchet MS"/>
                <a:sym typeface="Trebuchet MS"/>
              </a:rPr>
              <a:t>GPU Memory Capacity in Gigabytes</a:t>
            </a:r>
            <a:endParaRPr lang="en-US" sz="4000" kern="0" dirty="0">
              <a:solidFill>
                <a:schemeClr val="tx1"/>
              </a:solidFill>
              <a:latin typeface="+mn-lt"/>
            </a:endParaRPr>
          </a:p>
        </p:txBody>
      </p:sp>
      <p:cxnSp>
        <p:nvCxnSpPr>
          <p:cNvPr id="7" name="Straight Arrow Connector 6">
            <a:extLst>
              <a:ext uri="{FF2B5EF4-FFF2-40B4-BE49-F238E27FC236}">
                <a16:creationId xmlns:a16="http://schemas.microsoft.com/office/drawing/2014/main" id="{BDFC6AC4-65DB-42C8-8854-393222FE0594}"/>
              </a:ext>
            </a:extLst>
          </p:cNvPr>
          <p:cNvCxnSpPr>
            <a:cxnSpLocks/>
          </p:cNvCxnSpPr>
          <p:nvPr/>
        </p:nvCxnSpPr>
        <p:spPr>
          <a:xfrm>
            <a:off x="8465181" y="4063316"/>
            <a:ext cx="760881" cy="1071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D7FB9C-FB5A-4FB8-A18A-276E4B0A127C}"/>
              </a:ext>
            </a:extLst>
          </p:cNvPr>
          <p:cNvSpPr txBox="1"/>
          <p:nvPr/>
        </p:nvSpPr>
        <p:spPr>
          <a:xfrm>
            <a:off x="3373998" y="3494126"/>
            <a:ext cx="2754923" cy="646331"/>
          </a:xfrm>
          <a:prstGeom prst="rect">
            <a:avLst/>
          </a:prstGeom>
          <a:noFill/>
        </p:spPr>
        <p:txBody>
          <a:bodyPr wrap="square" rtlCol="0">
            <a:spAutoFit/>
          </a:bodyPr>
          <a:lstStyle/>
          <a:p>
            <a:r>
              <a:rPr lang="en-US" dirty="0"/>
              <a:t>RTX 2080 </a:t>
            </a:r>
            <a:r>
              <a:rPr lang="en-US" dirty="0" err="1"/>
              <a:t>Ti</a:t>
            </a:r>
            <a:endParaRPr lang="en-US" dirty="0"/>
          </a:p>
          <a:p>
            <a:r>
              <a:rPr lang="en-US" dirty="0"/>
              <a:t>high-end gaming - $1169</a:t>
            </a:r>
          </a:p>
        </p:txBody>
      </p:sp>
      <p:sp>
        <p:nvSpPr>
          <p:cNvPr id="9" name="TextBox 8">
            <a:extLst>
              <a:ext uri="{FF2B5EF4-FFF2-40B4-BE49-F238E27FC236}">
                <a16:creationId xmlns:a16="http://schemas.microsoft.com/office/drawing/2014/main" id="{C7043FF1-5C05-441D-BC0B-71C42F64D858}"/>
              </a:ext>
            </a:extLst>
          </p:cNvPr>
          <p:cNvSpPr txBox="1"/>
          <p:nvPr/>
        </p:nvSpPr>
        <p:spPr>
          <a:xfrm>
            <a:off x="7357529" y="3394939"/>
            <a:ext cx="1868534" cy="646331"/>
          </a:xfrm>
          <a:prstGeom prst="rect">
            <a:avLst/>
          </a:prstGeom>
          <a:noFill/>
        </p:spPr>
        <p:txBody>
          <a:bodyPr wrap="square" rtlCol="0">
            <a:spAutoFit/>
          </a:bodyPr>
          <a:lstStyle/>
          <a:p>
            <a:r>
              <a:rPr lang="en-US" dirty="0"/>
              <a:t>Quadro RTX 800</a:t>
            </a:r>
          </a:p>
          <a:p>
            <a:r>
              <a:rPr lang="en-US" dirty="0"/>
              <a:t>for pros - $6300</a:t>
            </a:r>
          </a:p>
        </p:txBody>
      </p:sp>
      <p:cxnSp>
        <p:nvCxnSpPr>
          <p:cNvPr id="10" name="Straight Arrow Connector 9">
            <a:extLst>
              <a:ext uri="{FF2B5EF4-FFF2-40B4-BE49-F238E27FC236}">
                <a16:creationId xmlns:a16="http://schemas.microsoft.com/office/drawing/2014/main" id="{14F4ED97-1FDB-463E-86B1-C439CE340B7B}"/>
              </a:ext>
            </a:extLst>
          </p:cNvPr>
          <p:cNvCxnSpPr>
            <a:cxnSpLocks/>
          </p:cNvCxnSpPr>
          <p:nvPr/>
        </p:nvCxnSpPr>
        <p:spPr>
          <a:xfrm>
            <a:off x="8376383" y="4063316"/>
            <a:ext cx="86396" cy="1352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A03945-05DE-45A8-B0C3-517988D3E40E}"/>
              </a:ext>
            </a:extLst>
          </p:cNvPr>
          <p:cNvSpPr txBox="1"/>
          <p:nvPr/>
        </p:nvSpPr>
        <p:spPr>
          <a:xfrm>
            <a:off x="8376383" y="1729062"/>
            <a:ext cx="1818129" cy="923330"/>
          </a:xfrm>
          <a:prstGeom prst="rect">
            <a:avLst/>
          </a:prstGeom>
          <a:noFill/>
        </p:spPr>
        <p:txBody>
          <a:bodyPr wrap="square" rtlCol="0">
            <a:spAutoFit/>
          </a:bodyPr>
          <a:lstStyle/>
          <a:p>
            <a:r>
              <a:rPr lang="en-US" dirty="0"/>
              <a:t>16x Tesla V100’s</a:t>
            </a:r>
          </a:p>
          <a:p>
            <a:r>
              <a:rPr lang="en-US" dirty="0"/>
              <a:t>for AI - $399,000</a:t>
            </a:r>
          </a:p>
          <a:p>
            <a:r>
              <a:rPr lang="en-US" dirty="0"/>
              <a:t>350 lbs.</a:t>
            </a:r>
          </a:p>
        </p:txBody>
      </p:sp>
      <p:cxnSp>
        <p:nvCxnSpPr>
          <p:cNvPr id="12" name="Straight Arrow Connector 11">
            <a:extLst>
              <a:ext uri="{FF2B5EF4-FFF2-40B4-BE49-F238E27FC236}">
                <a16:creationId xmlns:a16="http://schemas.microsoft.com/office/drawing/2014/main" id="{DDE03ED1-3716-4A55-8C3B-7986AEE2ACDC}"/>
              </a:ext>
            </a:extLst>
          </p:cNvPr>
          <p:cNvCxnSpPr>
            <a:cxnSpLocks/>
          </p:cNvCxnSpPr>
          <p:nvPr/>
        </p:nvCxnSpPr>
        <p:spPr>
          <a:xfrm>
            <a:off x="4682646" y="4203993"/>
            <a:ext cx="898658" cy="144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581453-C9E3-4DE4-BB8C-B3050359D0A3}"/>
              </a:ext>
            </a:extLst>
          </p:cNvPr>
          <p:cNvCxnSpPr>
            <a:cxnSpLocks/>
          </p:cNvCxnSpPr>
          <p:nvPr/>
        </p:nvCxnSpPr>
        <p:spPr>
          <a:xfrm>
            <a:off x="10112451" y="2191024"/>
            <a:ext cx="9775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0802CD-2CDB-4916-B2EC-E2CF466D1C0F}"/>
              </a:ext>
            </a:extLst>
          </p:cNvPr>
          <p:cNvSpPr txBox="1"/>
          <p:nvPr/>
        </p:nvSpPr>
        <p:spPr>
          <a:xfrm>
            <a:off x="1676692" y="4138828"/>
            <a:ext cx="2234481" cy="646331"/>
          </a:xfrm>
          <a:prstGeom prst="rect">
            <a:avLst/>
          </a:prstGeom>
          <a:noFill/>
        </p:spPr>
        <p:txBody>
          <a:bodyPr wrap="square" rtlCol="0">
            <a:spAutoFit/>
          </a:bodyPr>
          <a:lstStyle/>
          <a:p>
            <a:r>
              <a:rPr lang="en-US" dirty="0"/>
              <a:t>GTX 1050 </a:t>
            </a:r>
          </a:p>
          <a:p>
            <a:r>
              <a:rPr lang="en-US" dirty="0"/>
              <a:t>budget gaming - $150</a:t>
            </a:r>
          </a:p>
        </p:txBody>
      </p:sp>
      <p:cxnSp>
        <p:nvCxnSpPr>
          <p:cNvPr id="18" name="Straight Arrow Connector 17">
            <a:extLst>
              <a:ext uri="{FF2B5EF4-FFF2-40B4-BE49-F238E27FC236}">
                <a16:creationId xmlns:a16="http://schemas.microsoft.com/office/drawing/2014/main" id="{7873BC51-0FF9-4A6A-92F0-89C5F9EC8187}"/>
              </a:ext>
            </a:extLst>
          </p:cNvPr>
          <p:cNvCxnSpPr>
            <a:cxnSpLocks/>
          </p:cNvCxnSpPr>
          <p:nvPr/>
        </p:nvCxnSpPr>
        <p:spPr>
          <a:xfrm>
            <a:off x="2648696" y="4765978"/>
            <a:ext cx="1142747" cy="947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926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a:stretch/>
        </p:blipFill>
        <p:spPr>
          <a:xfrm>
            <a:off x="1" y="1983072"/>
            <a:ext cx="12191999" cy="2891859"/>
          </a:xfrm>
          <a:prstGeom prst="rect">
            <a:avLst/>
          </a:prstGeom>
          <a:noFill/>
          <a:ln>
            <a:noFill/>
          </a:ln>
        </p:spPr>
      </p:pic>
      <p:sp>
        <p:nvSpPr>
          <p:cNvPr id="206" name="Shape 206"/>
          <p:cNvSpPr txBox="1"/>
          <p:nvPr/>
        </p:nvSpPr>
        <p:spPr>
          <a:xfrm>
            <a:off x="1" y="1564460"/>
            <a:ext cx="4732863" cy="418611"/>
          </a:xfrm>
          <a:prstGeom prst="rect">
            <a:avLst/>
          </a:prstGeom>
          <a:noFill/>
          <a:ln>
            <a:noFill/>
          </a:ln>
        </p:spPr>
        <p:txBody>
          <a:bodyPr spcFirstLastPara="1" wrap="square" lIns="140250" tIns="70111" rIns="140250" bIns="70111" anchor="ctr" anchorCtr="0">
            <a:noAutofit/>
          </a:bodyPr>
          <a:lstStyle/>
          <a:p>
            <a:pPr>
              <a:lnSpc>
                <a:spcPct val="90000"/>
              </a:lnSpc>
              <a:buClr>
                <a:schemeClr val="dk2"/>
              </a:buClr>
              <a:buSzPts val="1800"/>
            </a:pPr>
            <a:endParaRPr sz="2000"/>
          </a:p>
        </p:txBody>
      </p:sp>
      <p:sp>
        <p:nvSpPr>
          <p:cNvPr id="2" name="Rectangle 1">
            <a:extLst>
              <a:ext uri="{FF2B5EF4-FFF2-40B4-BE49-F238E27FC236}">
                <a16:creationId xmlns:a16="http://schemas.microsoft.com/office/drawing/2014/main" id="{AB142D1A-7CB3-46E2-8D03-CDA740232A3D}"/>
              </a:ext>
            </a:extLst>
          </p:cNvPr>
          <p:cNvSpPr/>
          <p:nvPr/>
        </p:nvSpPr>
        <p:spPr>
          <a:xfrm>
            <a:off x="3257615" y="4962304"/>
            <a:ext cx="5288371" cy="400110"/>
          </a:xfrm>
          <a:prstGeom prst="rect">
            <a:avLst/>
          </a:prstGeom>
        </p:spPr>
        <p:txBody>
          <a:bodyPr wrap="none">
            <a:spAutoFit/>
          </a:bodyPr>
          <a:lstStyle/>
          <a:p>
            <a:r>
              <a:rPr lang="en-US" sz="2000" dirty="0">
                <a:solidFill>
                  <a:schemeClr val="bg1"/>
                </a:solidFill>
              </a:rPr>
              <a:t>State of the art current real-time graphics quality</a:t>
            </a:r>
          </a:p>
        </p:txBody>
      </p:sp>
      <p:sp>
        <p:nvSpPr>
          <p:cNvPr id="5" name="Google Shape;110;p17">
            <a:extLst>
              <a:ext uri="{FF2B5EF4-FFF2-40B4-BE49-F238E27FC236}">
                <a16:creationId xmlns:a16="http://schemas.microsoft.com/office/drawing/2014/main" id="{2FE1D2F6-0F2A-40B4-BC67-05AF591002C5}"/>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Rasterization</a:t>
            </a:r>
          </a:p>
        </p:txBody>
      </p:sp>
    </p:spTree>
    <p:extLst>
      <p:ext uri="{BB962C8B-B14F-4D97-AF65-F5344CB8AC3E}">
        <p14:creationId xmlns:p14="http://schemas.microsoft.com/office/powerpoint/2010/main" val="160184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descr="A picture containing wall, indoor  Description generated with very high confidence"/>
          <p:cNvPicPr preferRelativeResize="0"/>
          <p:nvPr/>
        </p:nvPicPr>
        <p:blipFill rotWithShape="1">
          <a:blip r:embed="rId3">
            <a:alphaModFix/>
          </a:blip>
          <a:srcRect/>
          <a:stretch/>
        </p:blipFill>
        <p:spPr>
          <a:xfrm>
            <a:off x="1" y="1983072"/>
            <a:ext cx="12192000" cy="2891859"/>
          </a:xfrm>
          <a:prstGeom prst="rect">
            <a:avLst/>
          </a:prstGeom>
          <a:noFill/>
          <a:ln>
            <a:noFill/>
          </a:ln>
        </p:spPr>
      </p:pic>
      <p:sp>
        <p:nvSpPr>
          <p:cNvPr id="212" name="Shape 212"/>
          <p:cNvSpPr txBox="1"/>
          <p:nvPr/>
        </p:nvSpPr>
        <p:spPr>
          <a:xfrm>
            <a:off x="1" y="1564460"/>
            <a:ext cx="4732863" cy="418611"/>
          </a:xfrm>
          <a:prstGeom prst="rect">
            <a:avLst/>
          </a:prstGeom>
          <a:noFill/>
          <a:ln>
            <a:noFill/>
          </a:ln>
        </p:spPr>
        <p:txBody>
          <a:bodyPr spcFirstLastPara="1" wrap="square" lIns="140250" tIns="70111" rIns="140250" bIns="70111" anchor="ctr" anchorCtr="0">
            <a:noAutofit/>
          </a:bodyPr>
          <a:lstStyle/>
          <a:p>
            <a:pPr>
              <a:lnSpc>
                <a:spcPct val="90000"/>
              </a:lnSpc>
            </a:pPr>
            <a:endParaRPr sz="2000" b="1">
              <a:solidFill>
                <a:schemeClr val="dk2"/>
              </a:solidFill>
              <a:latin typeface="Trebuchet MS"/>
              <a:ea typeface="Trebuchet MS"/>
              <a:cs typeface="Trebuchet MS"/>
              <a:sym typeface="Trebuchet MS"/>
            </a:endParaRPr>
          </a:p>
        </p:txBody>
      </p:sp>
      <p:sp>
        <p:nvSpPr>
          <p:cNvPr id="4" name="Rectangle 3">
            <a:extLst>
              <a:ext uri="{FF2B5EF4-FFF2-40B4-BE49-F238E27FC236}">
                <a16:creationId xmlns:a16="http://schemas.microsoft.com/office/drawing/2014/main" id="{8EE23D62-795B-4C68-A4A5-9CA989253F89}"/>
              </a:ext>
            </a:extLst>
          </p:cNvPr>
          <p:cNvSpPr/>
          <p:nvPr/>
        </p:nvSpPr>
        <p:spPr>
          <a:xfrm>
            <a:off x="4848685" y="4962304"/>
            <a:ext cx="2240870" cy="400110"/>
          </a:xfrm>
          <a:prstGeom prst="rect">
            <a:avLst/>
          </a:prstGeom>
        </p:spPr>
        <p:txBody>
          <a:bodyPr wrap="none">
            <a:spAutoFit/>
          </a:bodyPr>
          <a:lstStyle/>
          <a:p>
            <a:r>
              <a:rPr lang="en-US" sz="2000" dirty="0">
                <a:solidFill>
                  <a:schemeClr val="bg1"/>
                </a:solidFill>
              </a:rPr>
              <a:t>With RTX raytracing</a:t>
            </a:r>
          </a:p>
        </p:txBody>
      </p:sp>
      <p:sp>
        <p:nvSpPr>
          <p:cNvPr id="5" name="Google Shape;110;p17">
            <a:extLst>
              <a:ext uri="{FF2B5EF4-FFF2-40B4-BE49-F238E27FC236}">
                <a16:creationId xmlns:a16="http://schemas.microsoft.com/office/drawing/2014/main" id="{B16BB0CC-E5EE-458C-A7DF-4D3BCA50516B}"/>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Ray Tracing</a:t>
            </a:r>
          </a:p>
        </p:txBody>
      </p:sp>
    </p:spTree>
    <p:extLst>
      <p:ext uri="{BB962C8B-B14F-4D97-AF65-F5344CB8AC3E}">
        <p14:creationId xmlns:p14="http://schemas.microsoft.com/office/powerpoint/2010/main" val="59788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Shape 217"/>
          <p:cNvGrpSpPr/>
          <p:nvPr/>
        </p:nvGrpSpPr>
        <p:grpSpPr>
          <a:xfrm>
            <a:off x="1" y="1983072"/>
            <a:ext cx="12192000" cy="2891859"/>
            <a:chOff x="5951707" y="643"/>
            <a:chExt cx="43364291" cy="10285714"/>
          </a:xfrm>
        </p:grpSpPr>
        <p:pic>
          <p:nvPicPr>
            <p:cNvPr id="218" name="Shape 218"/>
            <p:cNvPicPr preferRelativeResize="0"/>
            <p:nvPr/>
          </p:nvPicPr>
          <p:blipFill rotWithShape="1">
            <a:blip r:embed="rId3">
              <a:alphaModFix/>
            </a:blip>
            <a:srcRect/>
            <a:stretch/>
          </p:blipFill>
          <p:spPr>
            <a:xfrm>
              <a:off x="5951707" y="643"/>
              <a:ext cx="43364291" cy="10285714"/>
            </a:xfrm>
            <a:prstGeom prst="rect">
              <a:avLst/>
            </a:prstGeom>
            <a:noFill/>
            <a:ln>
              <a:noFill/>
            </a:ln>
          </p:spPr>
        </p:pic>
        <p:sp>
          <p:nvSpPr>
            <p:cNvPr id="219" name="Shape 219"/>
            <p:cNvSpPr txBox="1"/>
            <p:nvPr/>
          </p:nvSpPr>
          <p:spPr>
            <a:xfrm>
              <a:off x="19125495" y="205328"/>
              <a:ext cx="16833766" cy="2474134"/>
            </a:xfrm>
            <a:prstGeom prst="rect">
              <a:avLst/>
            </a:prstGeom>
            <a:noFill/>
            <a:ln>
              <a:noFill/>
            </a:ln>
          </p:spPr>
          <p:txBody>
            <a:bodyPr spcFirstLastPara="1" wrap="square" lIns="140250" tIns="70111" rIns="140250" bIns="70111" anchor="ctr" anchorCtr="0">
              <a:noAutofit/>
            </a:bodyPr>
            <a:lstStyle/>
            <a:p>
              <a:pPr>
                <a:lnSpc>
                  <a:spcPct val="90000"/>
                </a:lnSpc>
                <a:buClr>
                  <a:srgbClr val="FFFFFF"/>
                </a:buClr>
                <a:buSzPts val="1800"/>
              </a:pPr>
              <a:r>
                <a:rPr lang="en-US" sz="2000" b="1">
                  <a:solidFill>
                    <a:srgbClr val="FFFFFF"/>
                  </a:solidFill>
                  <a:latin typeface="Trebuchet MS"/>
                  <a:ea typeface="Trebuchet MS"/>
                  <a:cs typeface="Trebuchet MS"/>
                  <a:sym typeface="Trebuchet MS"/>
                </a:rPr>
                <a:t>SCREEN-SPACE AMBIENT OCCLUSION</a:t>
              </a:r>
              <a:endParaRPr sz="2000"/>
            </a:p>
            <a:p>
              <a:pPr>
                <a:lnSpc>
                  <a:spcPct val="90000"/>
                </a:lnSpc>
                <a:buClr>
                  <a:srgbClr val="FFFFFF"/>
                </a:buClr>
                <a:buSzPts val="1800"/>
              </a:pPr>
              <a:r>
                <a:rPr lang="en-US" sz="2000" b="1">
                  <a:solidFill>
                    <a:srgbClr val="FFFFFF"/>
                  </a:solidFill>
                  <a:latin typeface="Trebuchet MS"/>
                  <a:ea typeface="Trebuchet MS"/>
                  <a:cs typeface="Trebuchet MS"/>
                  <a:sym typeface="Trebuchet MS"/>
                </a:rPr>
                <a:t>BAKED LIGHTING</a:t>
              </a:r>
              <a:endParaRPr sz="2000"/>
            </a:p>
          </p:txBody>
        </p:sp>
      </p:grpSp>
      <p:sp>
        <p:nvSpPr>
          <p:cNvPr id="5" name="Google Shape;110;p17">
            <a:extLst>
              <a:ext uri="{FF2B5EF4-FFF2-40B4-BE49-F238E27FC236}">
                <a16:creationId xmlns:a16="http://schemas.microsoft.com/office/drawing/2014/main" id="{285C6ACC-CA88-4FFF-9C6C-DD521CC08092}"/>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Rasterization</a:t>
            </a:r>
          </a:p>
        </p:txBody>
      </p:sp>
      <p:pic>
        <p:nvPicPr>
          <p:cNvPr id="2" name="Picture 1">
            <a:extLst>
              <a:ext uri="{FF2B5EF4-FFF2-40B4-BE49-F238E27FC236}">
                <a16:creationId xmlns:a16="http://schemas.microsoft.com/office/drawing/2014/main" id="{C95EDE76-1817-4AB1-9486-F73386D43C72}"/>
              </a:ext>
            </a:extLst>
          </p:cNvPr>
          <p:cNvPicPr>
            <a:picLocks noChangeAspect="1"/>
          </p:cNvPicPr>
          <p:nvPr/>
        </p:nvPicPr>
        <p:blipFill>
          <a:blip r:embed="rId4"/>
          <a:stretch>
            <a:fillRect/>
          </a:stretch>
        </p:blipFill>
        <p:spPr>
          <a:xfrm>
            <a:off x="5652792" y="4874931"/>
            <a:ext cx="5567845" cy="1983068"/>
          </a:xfrm>
          <a:prstGeom prst="rect">
            <a:avLst/>
          </a:prstGeom>
        </p:spPr>
      </p:pic>
    </p:spTree>
    <p:extLst>
      <p:ext uri="{BB962C8B-B14F-4D97-AF65-F5344CB8AC3E}">
        <p14:creationId xmlns:p14="http://schemas.microsoft.com/office/powerpoint/2010/main" val="17698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24" name="Shape 224"/>
          <p:cNvGrpSpPr/>
          <p:nvPr/>
        </p:nvGrpSpPr>
        <p:grpSpPr>
          <a:xfrm>
            <a:off x="-1" y="1917066"/>
            <a:ext cx="12192001" cy="2957864"/>
            <a:chOff x="5987278" y="-234129"/>
            <a:chExt cx="43364296" cy="10520486"/>
          </a:xfrm>
        </p:grpSpPr>
        <p:pic>
          <p:nvPicPr>
            <p:cNvPr id="225" name="Shape 225"/>
            <p:cNvPicPr preferRelativeResize="0"/>
            <p:nvPr/>
          </p:nvPicPr>
          <p:blipFill rotWithShape="1">
            <a:blip r:embed="rId3">
              <a:alphaModFix/>
            </a:blip>
            <a:srcRect/>
            <a:stretch/>
          </p:blipFill>
          <p:spPr>
            <a:xfrm>
              <a:off x="5987278" y="643"/>
              <a:ext cx="43364296" cy="10285714"/>
            </a:xfrm>
            <a:prstGeom prst="rect">
              <a:avLst/>
            </a:prstGeom>
            <a:noFill/>
            <a:ln>
              <a:noFill/>
            </a:ln>
          </p:spPr>
        </p:pic>
        <p:sp>
          <p:nvSpPr>
            <p:cNvPr id="226" name="Shape 226"/>
            <p:cNvSpPr txBox="1"/>
            <p:nvPr/>
          </p:nvSpPr>
          <p:spPr>
            <a:xfrm>
              <a:off x="19125494" y="-234129"/>
              <a:ext cx="16833768" cy="1405052"/>
            </a:xfrm>
            <a:prstGeom prst="rect">
              <a:avLst/>
            </a:prstGeom>
            <a:noFill/>
            <a:ln>
              <a:noFill/>
            </a:ln>
          </p:spPr>
          <p:txBody>
            <a:bodyPr spcFirstLastPara="1" wrap="square" lIns="140250" tIns="70111" rIns="140250" bIns="70111" anchor="ctr" anchorCtr="0">
              <a:noAutofit/>
            </a:bodyPr>
            <a:lstStyle/>
            <a:p>
              <a:pPr>
                <a:lnSpc>
                  <a:spcPct val="90000"/>
                </a:lnSpc>
                <a:buClr>
                  <a:srgbClr val="FFFFFF"/>
                </a:buClr>
                <a:buSzPts val="1800"/>
              </a:pPr>
              <a:br>
                <a:rPr lang="en-US" sz="2000" b="1">
                  <a:solidFill>
                    <a:srgbClr val="FFFFFF"/>
                  </a:solidFill>
                  <a:latin typeface="Trebuchet MS"/>
                  <a:ea typeface="Trebuchet MS"/>
                  <a:cs typeface="Trebuchet MS"/>
                  <a:sym typeface="Trebuchet MS"/>
                </a:rPr>
              </a:br>
              <a:r>
                <a:rPr lang="en-US" sz="2000" b="1">
                  <a:solidFill>
                    <a:srgbClr val="FFFFFF"/>
                  </a:solidFill>
                  <a:latin typeface="Trebuchet MS"/>
                  <a:ea typeface="Trebuchet MS"/>
                  <a:cs typeface="Trebuchet MS"/>
                  <a:sym typeface="Trebuchet MS"/>
                </a:rPr>
                <a:t>GLOBAL ILLUMINATION</a:t>
              </a:r>
              <a:endParaRPr sz="2000"/>
            </a:p>
          </p:txBody>
        </p:sp>
      </p:grpSp>
      <p:sp>
        <p:nvSpPr>
          <p:cNvPr id="5" name="Google Shape;110;p17">
            <a:extLst>
              <a:ext uri="{FF2B5EF4-FFF2-40B4-BE49-F238E27FC236}">
                <a16:creationId xmlns:a16="http://schemas.microsoft.com/office/drawing/2014/main" id="{022788F8-A01A-4C09-9EBA-9AD70FB373A8}"/>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Ray Tracing</a:t>
            </a:r>
          </a:p>
        </p:txBody>
      </p:sp>
      <p:pic>
        <p:nvPicPr>
          <p:cNvPr id="2" name="Picture 1">
            <a:extLst>
              <a:ext uri="{FF2B5EF4-FFF2-40B4-BE49-F238E27FC236}">
                <a16:creationId xmlns:a16="http://schemas.microsoft.com/office/drawing/2014/main" id="{88E7839D-836B-46F8-9358-55BEFA8BAD1B}"/>
              </a:ext>
            </a:extLst>
          </p:cNvPr>
          <p:cNvPicPr>
            <a:picLocks noChangeAspect="1"/>
          </p:cNvPicPr>
          <p:nvPr/>
        </p:nvPicPr>
        <p:blipFill>
          <a:blip r:embed="rId4"/>
          <a:stretch>
            <a:fillRect/>
          </a:stretch>
        </p:blipFill>
        <p:spPr>
          <a:xfrm>
            <a:off x="5642786" y="4874930"/>
            <a:ext cx="5567851" cy="1983070"/>
          </a:xfrm>
          <a:prstGeom prst="rect">
            <a:avLst/>
          </a:prstGeom>
        </p:spPr>
      </p:pic>
    </p:spTree>
    <p:extLst>
      <p:ext uri="{BB962C8B-B14F-4D97-AF65-F5344CB8AC3E}">
        <p14:creationId xmlns:p14="http://schemas.microsoft.com/office/powerpoint/2010/main" val="9227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5" name="Google Shape;110;p17">
            <a:extLst>
              <a:ext uri="{FF2B5EF4-FFF2-40B4-BE49-F238E27FC236}">
                <a16:creationId xmlns:a16="http://schemas.microsoft.com/office/drawing/2014/main" id="{7130B107-20E0-4863-AA7E-1C7B1A81EAE0}"/>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Rasterization</a:t>
            </a:r>
          </a:p>
        </p:txBody>
      </p:sp>
      <p:pic>
        <p:nvPicPr>
          <p:cNvPr id="2" name="Picture 1">
            <a:extLst>
              <a:ext uri="{FF2B5EF4-FFF2-40B4-BE49-F238E27FC236}">
                <a16:creationId xmlns:a16="http://schemas.microsoft.com/office/drawing/2014/main" id="{DF24B619-2407-4E66-A726-42EEA9105773}"/>
              </a:ext>
            </a:extLst>
          </p:cNvPr>
          <p:cNvPicPr>
            <a:picLocks noChangeAspect="1"/>
          </p:cNvPicPr>
          <p:nvPr/>
        </p:nvPicPr>
        <p:blipFill>
          <a:blip r:embed="rId3"/>
          <a:stretch>
            <a:fillRect/>
          </a:stretch>
        </p:blipFill>
        <p:spPr>
          <a:xfrm>
            <a:off x="4611625" y="4792721"/>
            <a:ext cx="3442129" cy="2065279"/>
          </a:xfrm>
          <a:prstGeom prst="rect">
            <a:avLst/>
          </a:prstGeom>
        </p:spPr>
      </p:pic>
      <p:grpSp>
        <p:nvGrpSpPr>
          <p:cNvPr id="231" name="Shape 231"/>
          <p:cNvGrpSpPr/>
          <p:nvPr/>
        </p:nvGrpSpPr>
        <p:grpSpPr>
          <a:xfrm>
            <a:off x="-1" y="1983072"/>
            <a:ext cx="12192001" cy="2891859"/>
            <a:chOff x="5987278" y="643"/>
            <a:chExt cx="43364296" cy="10285714"/>
          </a:xfrm>
        </p:grpSpPr>
        <p:pic>
          <p:nvPicPr>
            <p:cNvPr id="232" name="Shape 232"/>
            <p:cNvPicPr preferRelativeResize="0"/>
            <p:nvPr/>
          </p:nvPicPr>
          <p:blipFill rotWithShape="1">
            <a:blip r:embed="rId4">
              <a:alphaModFix/>
            </a:blip>
            <a:srcRect/>
            <a:stretch/>
          </p:blipFill>
          <p:spPr>
            <a:xfrm>
              <a:off x="5987278" y="643"/>
              <a:ext cx="43364296" cy="10285714"/>
            </a:xfrm>
            <a:prstGeom prst="rect">
              <a:avLst/>
            </a:prstGeom>
            <a:noFill/>
            <a:ln>
              <a:noFill/>
            </a:ln>
          </p:spPr>
        </p:pic>
        <p:sp>
          <p:nvSpPr>
            <p:cNvPr id="233" name="Shape 233"/>
            <p:cNvSpPr txBox="1"/>
            <p:nvPr/>
          </p:nvSpPr>
          <p:spPr>
            <a:xfrm>
              <a:off x="19130517" y="1151962"/>
              <a:ext cx="16833766" cy="626049"/>
            </a:xfrm>
            <a:prstGeom prst="rect">
              <a:avLst/>
            </a:prstGeom>
            <a:noFill/>
            <a:ln>
              <a:noFill/>
            </a:ln>
          </p:spPr>
          <p:txBody>
            <a:bodyPr spcFirstLastPara="1" wrap="square" lIns="140250" tIns="70111" rIns="140250" bIns="70111" anchor="ctr" anchorCtr="0">
              <a:noAutofit/>
            </a:bodyPr>
            <a:lstStyle/>
            <a:p>
              <a:pPr>
                <a:lnSpc>
                  <a:spcPct val="90000"/>
                </a:lnSpc>
                <a:buClr>
                  <a:srgbClr val="FFFFFF"/>
                </a:buClr>
                <a:buSzPts val="1800"/>
              </a:pPr>
              <a:r>
                <a:rPr lang="en-US" sz="2000" b="1">
                  <a:solidFill>
                    <a:srgbClr val="FFFFFF"/>
                  </a:solidFill>
                  <a:latin typeface="Trebuchet MS"/>
                  <a:ea typeface="Trebuchet MS"/>
                  <a:cs typeface="Trebuchet MS"/>
                  <a:sym typeface="Trebuchet MS"/>
                </a:rPr>
                <a:t>SCREEN-SPACE REFLECTIONS</a:t>
              </a:r>
              <a:endParaRPr sz="2000"/>
            </a:p>
            <a:p>
              <a:pPr>
                <a:lnSpc>
                  <a:spcPct val="90000"/>
                </a:lnSpc>
                <a:buClr>
                  <a:srgbClr val="FFFFFF"/>
                </a:buClr>
                <a:buSzPts val="1800"/>
              </a:pPr>
              <a:r>
                <a:rPr lang="en-US" sz="2000" b="1">
                  <a:solidFill>
                    <a:srgbClr val="FFFFFF"/>
                  </a:solidFill>
                  <a:latin typeface="Trebuchet MS"/>
                  <a:ea typeface="Trebuchet MS"/>
                  <a:cs typeface="Trebuchet MS"/>
                  <a:sym typeface="Trebuchet MS"/>
                </a:rPr>
                <a:t>ENVIRONMENT MAPS</a:t>
              </a:r>
              <a:endParaRPr sz="2000"/>
            </a:p>
          </p:txBody>
        </p:sp>
      </p:grpSp>
      <p:pic>
        <p:nvPicPr>
          <p:cNvPr id="3" name="Picture 2">
            <a:extLst>
              <a:ext uri="{FF2B5EF4-FFF2-40B4-BE49-F238E27FC236}">
                <a16:creationId xmlns:a16="http://schemas.microsoft.com/office/drawing/2014/main" id="{A563FE62-7305-4117-8C44-7B2B14F5AE15}"/>
              </a:ext>
            </a:extLst>
          </p:cNvPr>
          <p:cNvPicPr>
            <a:picLocks noChangeAspect="1"/>
          </p:cNvPicPr>
          <p:nvPr/>
        </p:nvPicPr>
        <p:blipFill>
          <a:blip r:embed="rId5"/>
          <a:stretch>
            <a:fillRect/>
          </a:stretch>
        </p:blipFill>
        <p:spPr>
          <a:xfrm>
            <a:off x="1104244" y="4874931"/>
            <a:ext cx="3392089" cy="1983069"/>
          </a:xfrm>
          <a:prstGeom prst="rect">
            <a:avLst/>
          </a:prstGeom>
        </p:spPr>
      </p:pic>
    </p:spTree>
    <p:extLst>
      <p:ext uri="{BB962C8B-B14F-4D97-AF65-F5344CB8AC3E}">
        <p14:creationId xmlns:p14="http://schemas.microsoft.com/office/powerpoint/2010/main" val="26481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Back in 1980…</a:t>
            </a:r>
            <a:endParaRPr sz="4000" b="1" dirty="0">
              <a:latin typeface="+mn-lt"/>
            </a:endParaRPr>
          </a:p>
        </p:txBody>
      </p:sp>
      <p:sp>
        <p:nvSpPr>
          <p:cNvPr id="84" name="Google Shape;84;p1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a:t>included a bounding volume hierarchy</a:t>
            </a:r>
            <a:endParaRPr/>
          </a:p>
          <a:p>
            <a:pPr marL="0" lvl="0" indent="0" algn="l" rtl="0">
              <a:spcBef>
                <a:spcPts val="1000"/>
              </a:spcBef>
              <a:spcAft>
                <a:spcPts val="0"/>
              </a:spcAft>
              <a:buNone/>
            </a:pPr>
            <a:r>
              <a:rPr lang="en-US"/>
              <a:t>reflection and refraction</a:t>
            </a:r>
            <a:endParaRPr/>
          </a:p>
          <a:p>
            <a:pPr marL="0" lvl="0" indent="0" algn="l" rtl="0">
              <a:spcBef>
                <a:spcPts val="1000"/>
              </a:spcBef>
              <a:spcAft>
                <a:spcPts val="600"/>
              </a:spcAft>
              <a:buNone/>
            </a:pPr>
            <a:r>
              <a:rPr lang="en-US"/>
              <a:t>adaptive antialiasing</a:t>
            </a:r>
            <a:endParaRPr/>
          </a:p>
        </p:txBody>
      </p:sp>
      <p:sp>
        <p:nvSpPr>
          <p:cNvPr id="85" name="Google Shape;85;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86" name="Google Shape;86;p14"/>
          <p:cNvPicPr preferRelativeResize="0"/>
          <p:nvPr/>
        </p:nvPicPr>
        <p:blipFill>
          <a:blip r:embed="rId3">
            <a:alphaModFix/>
          </a:blip>
          <a:stretch>
            <a:fillRect/>
          </a:stretch>
        </p:blipFill>
        <p:spPr>
          <a:xfrm>
            <a:off x="5183950" y="1093750"/>
            <a:ext cx="6508016" cy="5123875"/>
          </a:xfrm>
          <a:prstGeom prst="rect">
            <a:avLst/>
          </a:prstGeom>
          <a:noFill/>
          <a:ln>
            <a:noFill/>
          </a:ln>
        </p:spPr>
      </p:pic>
      <p:pic>
        <p:nvPicPr>
          <p:cNvPr id="87" name="Google Shape;87;p14"/>
          <p:cNvPicPr preferRelativeResize="0"/>
          <p:nvPr/>
        </p:nvPicPr>
        <p:blipFill>
          <a:blip r:embed="rId4">
            <a:alphaModFix/>
          </a:blip>
          <a:stretch>
            <a:fillRect/>
          </a:stretch>
        </p:blipFill>
        <p:spPr>
          <a:xfrm>
            <a:off x="589475" y="3049376"/>
            <a:ext cx="4361925" cy="3356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Shape 238"/>
          <p:cNvGrpSpPr/>
          <p:nvPr/>
        </p:nvGrpSpPr>
        <p:grpSpPr>
          <a:xfrm>
            <a:off x="-1" y="1983072"/>
            <a:ext cx="12192001" cy="2891859"/>
            <a:chOff x="5987278" y="643"/>
            <a:chExt cx="43364296" cy="10285714"/>
          </a:xfrm>
        </p:grpSpPr>
        <p:pic>
          <p:nvPicPr>
            <p:cNvPr id="239" name="Shape 239"/>
            <p:cNvPicPr preferRelativeResize="0"/>
            <p:nvPr/>
          </p:nvPicPr>
          <p:blipFill rotWithShape="1">
            <a:blip r:embed="rId3">
              <a:alphaModFix/>
            </a:blip>
            <a:srcRect/>
            <a:stretch/>
          </p:blipFill>
          <p:spPr>
            <a:xfrm>
              <a:off x="5987278" y="643"/>
              <a:ext cx="43364296" cy="10285714"/>
            </a:xfrm>
            <a:prstGeom prst="rect">
              <a:avLst/>
            </a:prstGeom>
            <a:noFill/>
            <a:ln>
              <a:noFill/>
            </a:ln>
          </p:spPr>
        </p:pic>
        <p:sp>
          <p:nvSpPr>
            <p:cNvPr id="240" name="Shape 240"/>
            <p:cNvSpPr txBox="1"/>
            <p:nvPr/>
          </p:nvSpPr>
          <p:spPr>
            <a:xfrm>
              <a:off x="19107931" y="200550"/>
              <a:ext cx="16833766" cy="626049"/>
            </a:xfrm>
            <a:prstGeom prst="rect">
              <a:avLst/>
            </a:prstGeom>
            <a:noFill/>
            <a:ln>
              <a:noFill/>
            </a:ln>
          </p:spPr>
          <p:txBody>
            <a:bodyPr spcFirstLastPara="1" wrap="square" lIns="140250" tIns="70111" rIns="140250" bIns="70111" anchor="ctr" anchorCtr="0">
              <a:noAutofit/>
            </a:bodyPr>
            <a:lstStyle/>
            <a:p>
              <a:pPr>
                <a:lnSpc>
                  <a:spcPct val="90000"/>
                </a:lnSpc>
                <a:buClr>
                  <a:srgbClr val="FFFFFF"/>
                </a:buClr>
                <a:buSzPts val="1800"/>
              </a:pPr>
              <a:br>
                <a:rPr lang="en-US" sz="2000" b="1">
                  <a:solidFill>
                    <a:srgbClr val="FFFFFF"/>
                  </a:solidFill>
                  <a:latin typeface="Trebuchet MS"/>
                  <a:ea typeface="Trebuchet MS"/>
                  <a:cs typeface="Trebuchet MS"/>
                  <a:sym typeface="Trebuchet MS"/>
                </a:rPr>
              </a:br>
              <a:r>
                <a:rPr lang="en-US" sz="2000" b="1">
                  <a:solidFill>
                    <a:srgbClr val="FFFFFF"/>
                  </a:solidFill>
                  <a:latin typeface="Trebuchet MS"/>
                  <a:ea typeface="Trebuchet MS"/>
                  <a:cs typeface="Trebuchet MS"/>
                  <a:sym typeface="Trebuchet MS"/>
                </a:rPr>
                <a:t>RAY TRACED REFLECTIONS</a:t>
              </a:r>
              <a:endParaRPr sz="2000"/>
            </a:p>
          </p:txBody>
        </p:sp>
      </p:grpSp>
      <p:sp>
        <p:nvSpPr>
          <p:cNvPr id="5" name="Google Shape;110;p17">
            <a:extLst>
              <a:ext uri="{FF2B5EF4-FFF2-40B4-BE49-F238E27FC236}">
                <a16:creationId xmlns:a16="http://schemas.microsoft.com/office/drawing/2014/main" id="{C9CA9C2C-A7CC-4B8C-B94D-0A1A1D986DC5}"/>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Ray Tracing</a:t>
            </a:r>
          </a:p>
        </p:txBody>
      </p:sp>
      <p:pic>
        <p:nvPicPr>
          <p:cNvPr id="2" name="Picture 1">
            <a:extLst>
              <a:ext uri="{FF2B5EF4-FFF2-40B4-BE49-F238E27FC236}">
                <a16:creationId xmlns:a16="http://schemas.microsoft.com/office/drawing/2014/main" id="{899AB72E-2F87-45A1-9C46-E1958FA207E5}"/>
              </a:ext>
            </a:extLst>
          </p:cNvPr>
          <p:cNvPicPr>
            <a:picLocks noChangeAspect="1"/>
          </p:cNvPicPr>
          <p:nvPr/>
        </p:nvPicPr>
        <p:blipFill>
          <a:blip r:embed="rId4"/>
          <a:stretch>
            <a:fillRect/>
          </a:stretch>
        </p:blipFill>
        <p:spPr>
          <a:xfrm>
            <a:off x="1139413" y="4874931"/>
            <a:ext cx="3348039" cy="1983069"/>
          </a:xfrm>
          <a:prstGeom prst="rect">
            <a:avLst/>
          </a:prstGeom>
        </p:spPr>
      </p:pic>
      <p:pic>
        <p:nvPicPr>
          <p:cNvPr id="3" name="Picture 2">
            <a:extLst>
              <a:ext uri="{FF2B5EF4-FFF2-40B4-BE49-F238E27FC236}">
                <a16:creationId xmlns:a16="http://schemas.microsoft.com/office/drawing/2014/main" id="{5E4ECB2F-2861-45FF-B5F8-F4121F191F17}"/>
              </a:ext>
            </a:extLst>
          </p:cNvPr>
          <p:cNvPicPr>
            <a:picLocks noChangeAspect="1"/>
          </p:cNvPicPr>
          <p:nvPr/>
        </p:nvPicPr>
        <p:blipFill>
          <a:blip r:embed="rId5"/>
          <a:stretch>
            <a:fillRect/>
          </a:stretch>
        </p:blipFill>
        <p:spPr>
          <a:xfrm>
            <a:off x="4674485" y="4874931"/>
            <a:ext cx="3262038" cy="1957224"/>
          </a:xfrm>
          <a:prstGeom prst="rect">
            <a:avLst/>
          </a:prstGeom>
        </p:spPr>
      </p:pic>
    </p:spTree>
    <p:extLst>
      <p:ext uri="{BB962C8B-B14F-4D97-AF65-F5344CB8AC3E}">
        <p14:creationId xmlns:p14="http://schemas.microsoft.com/office/powerpoint/2010/main" val="33129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245" name="Shape 245"/>
          <p:cNvGrpSpPr/>
          <p:nvPr/>
        </p:nvGrpSpPr>
        <p:grpSpPr>
          <a:xfrm>
            <a:off x="1" y="1983072"/>
            <a:ext cx="12192000" cy="2891859"/>
            <a:chOff x="5987291" y="643"/>
            <a:chExt cx="43364291" cy="10285714"/>
          </a:xfrm>
        </p:grpSpPr>
        <p:pic>
          <p:nvPicPr>
            <p:cNvPr id="246" name="Shape 246"/>
            <p:cNvPicPr preferRelativeResize="0"/>
            <p:nvPr/>
          </p:nvPicPr>
          <p:blipFill rotWithShape="1">
            <a:blip r:embed="rId3">
              <a:alphaModFix/>
            </a:blip>
            <a:srcRect/>
            <a:stretch/>
          </p:blipFill>
          <p:spPr>
            <a:xfrm>
              <a:off x="5987291" y="643"/>
              <a:ext cx="43364291" cy="10285714"/>
            </a:xfrm>
            <a:prstGeom prst="rect">
              <a:avLst/>
            </a:prstGeom>
            <a:noFill/>
            <a:ln>
              <a:noFill/>
            </a:ln>
          </p:spPr>
        </p:pic>
        <p:sp>
          <p:nvSpPr>
            <p:cNvPr id="247" name="Shape 247"/>
            <p:cNvSpPr txBox="1"/>
            <p:nvPr/>
          </p:nvSpPr>
          <p:spPr>
            <a:xfrm>
              <a:off x="23329227" y="4321522"/>
              <a:ext cx="16833766" cy="1311445"/>
            </a:xfrm>
            <a:prstGeom prst="rect">
              <a:avLst/>
            </a:prstGeom>
            <a:noFill/>
            <a:ln>
              <a:noFill/>
            </a:ln>
          </p:spPr>
          <p:txBody>
            <a:bodyPr spcFirstLastPara="1" wrap="square" lIns="140250" tIns="70111" rIns="140250" bIns="70111" anchor="ctr" anchorCtr="0">
              <a:noAutofit/>
            </a:bodyPr>
            <a:lstStyle/>
            <a:p>
              <a:pPr>
                <a:lnSpc>
                  <a:spcPct val="90000"/>
                </a:lnSpc>
                <a:buClr>
                  <a:srgbClr val="FFFFFF"/>
                </a:buClr>
                <a:buSzPts val="1800"/>
              </a:pPr>
              <a:r>
                <a:rPr lang="en-US" sz="2000" b="1">
                  <a:solidFill>
                    <a:srgbClr val="FFFFFF"/>
                  </a:solidFill>
                  <a:latin typeface="Trebuchet MS"/>
                  <a:ea typeface="Trebuchet MS"/>
                  <a:cs typeface="Trebuchet MS"/>
                  <a:sym typeface="Trebuchet MS"/>
                </a:rPr>
                <a:t>SCREEN-SPACE REFRACTION</a:t>
              </a:r>
              <a:endParaRPr sz="2000"/>
            </a:p>
            <a:p>
              <a:pPr>
                <a:lnSpc>
                  <a:spcPct val="90000"/>
                </a:lnSpc>
                <a:buClr>
                  <a:srgbClr val="FFFFFF"/>
                </a:buClr>
                <a:buSzPts val="1800"/>
              </a:pPr>
              <a:r>
                <a:rPr lang="en-US" sz="2000" b="1">
                  <a:solidFill>
                    <a:srgbClr val="FFFFFF"/>
                  </a:solidFill>
                  <a:latin typeface="Trebuchet MS"/>
                  <a:ea typeface="Trebuchet MS"/>
                  <a:cs typeface="Trebuchet MS"/>
                  <a:sym typeface="Trebuchet MS"/>
                </a:rPr>
                <a:t>DEPTH SORTING</a:t>
              </a:r>
              <a:endParaRPr sz="2000"/>
            </a:p>
          </p:txBody>
        </p:sp>
      </p:grpSp>
      <p:sp>
        <p:nvSpPr>
          <p:cNvPr id="5" name="Google Shape;110;p17">
            <a:extLst>
              <a:ext uri="{FF2B5EF4-FFF2-40B4-BE49-F238E27FC236}">
                <a16:creationId xmlns:a16="http://schemas.microsoft.com/office/drawing/2014/main" id="{6FB4F97B-9C9F-4466-A60F-46C3FDB3D53E}"/>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Rasterization</a:t>
            </a:r>
          </a:p>
        </p:txBody>
      </p:sp>
      <p:pic>
        <p:nvPicPr>
          <p:cNvPr id="2" name="Picture 1">
            <a:extLst>
              <a:ext uri="{FF2B5EF4-FFF2-40B4-BE49-F238E27FC236}">
                <a16:creationId xmlns:a16="http://schemas.microsoft.com/office/drawing/2014/main" id="{D0C5FA36-B0FA-475A-BFA8-5F94E4711F7D}"/>
              </a:ext>
            </a:extLst>
          </p:cNvPr>
          <p:cNvPicPr>
            <a:picLocks noChangeAspect="1"/>
          </p:cNvPicPr>
          <p:nvPr/>
        </p:nvPicPr>
        <p:blipFill>
          <a:blip r:embed="rId4"/>
          <a:stretch>
            <a:fillRect/>
          </a:stretch>
        </p:blipFill>
        <p:spPr>
          <a:xfrm>
            <a:off x="4195847" y="4874931"/>
            <a:ext cx="3416614" cy="1983069"/>
          </a:xfrm>
          <a:prstGeom prst="rect">
            <a:avLst/>
          </a:prstGeom>
        </p:spPr>
      </p:pic>
    </p:spTree>
    <p:extLst>
      <p:ext uri="{BB962C8B-B14F-4D97-AF65-F5344CB8AC3E}">
        <p14:creationId xmlns:p14="http://schemas.microsoft.com/office/powerpoint/2010/main" val="55387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252" name="Shape 252"/>
          <p:cNvGrpSpPr/>
          <p:nvPr/>
        </p:nvGrpSpPr>
        <p:grpSpPr>
          <a:xfrm>
            <a:off x="1" y="1983072"/>
            <a:ext cx="12192000" cy="2891859"/>
            <a:chOff x="5987291" y="643"/>
            <a:chExt cx="43364291" cy="10285714"/>
          </a:xfrm>
        </p:grpSpPr>
        <p:pic>
          <p:nvPicPr>
            <p:cNvPr id="253" name="Shape 253"/>
            <p:cNvPicPr preferRelativeResize="0"/>
            <p:nvPr/>
          </p:nvPicPr>
          <p:blipFill rotWithShape="1">
            <a:blip r:embed="rId3">
              <a:alphaModFix/>
            </a:blip>
            <a:srcRect/>
            <a:stretch/>
          </p:blipFill>
          <p:spPr>
            <a:xfrm>
              <a:off x="5987291" y="643"/>
              <a:ext cx="43364291" cy="10285714"/>
            </a:xfrm>
            <a:prstGeom prst="rect">
              <a:avLst/>
            </a:prstGeom>
            <a:noFill/>
            <a:ln>
              <a:noFill/>
            </a:ln>
          </p:spPr>
        </p:pic>
        <p:sp>
          <p:nvSpPr>
            <p:cNvPr id="254" name="Shape 254"/>
            <p:cNvSpPr txBox="1"/>
            <p:nvPr/>
          </p:nvSpPr>
          <p:spPr>
            <a:xfrm>
              <a:off x="23329230" y="4686807"/>
              <a:ext cx="16833766" cy="626049"/>
            </a:xfrm>
            <a:prstGeom prst="rect">
              <a:avLst/>
            </a:prstGeom>
            <a:noFill/>
            <a:ln>
              <a:noFill/>
            </a:ln>
          </p:spPr>
          <p:txBody>
            <a:bodyPr spcFirstLastPara="1" wrap="square" lIns="140250" tIns="70111" rIns="140250" bIns="70111" anchor="ctr" anchorCtr="0">
              <a:noAutofit/>
            </a:bodyPr>
            <a:lstStyle/>
            <a:p>
              <a:pPr>
                <a:lnSpc>
                  <a:spcPct val="90000"/>
                </a:lnSpc>
                <a:buClr>
                  <a:schemeClr val="dk2"/>
                </a:buClr>
                <a:buSzPts val="1800"/>
              </a:pPr>
              <a:endParaRPr sz="2000" b="1">
                <a:solidFill>
                  <a:srgbClr val="FFFFFF"/>
                </a:solidFill>
                <a:latin typeface="Trebuchet MS"/>
                <a:ea typeface="Trebuchet MS"/>
                <a:cs typeface="Trebuchet MS"/>
                <a:sym typeface="Trebuchet MS"/>
              </a:endParaRPr>
            </a:p>
            <a:p>
              <a:pPr>
                <a:lnSpc>
                  <a:spcPct val="90000"/>
                </a:lnSpc>
                <a:buClr>
                  <a:srgbClr val="FFFFFF"/>
                </a:buClr>
                <a:buSzPts val="1800"/>
              </a:pPr>
              <a:r>
                <a:rPr lang="en-US" sz="2000" b="1">
                  <a:solidFill>
                    <a:srgbClr val="FFFFFF"/>
                  </a:solidFill>
                  <a:latin typeface="Trebuchet MS"/>
                  <a:ea typeface="Trebuchet MS"/>
                  <a:cs typeface="Trebuchet MS"/>
                  <a:sym typeface="Trebuchet MS"/>
                </a:rPr>
                <a:t>CAUSTICS</a:t>
              </a:r>
              <a:endParaRPr sz="2000"/>
            </a:p>
          </p:txBody>
        </p:sp>
      </p:grpSp>
      <p:sp>
        <p:nvSpPr>
          <p:cNvPr id="5" name="Google Shape;110;p17">
            <a:extLst>
              <a:ext uri="{FF2B5EF4-FFF2-40B4-BE49-F238E27FC236}">
                <a16:creationId xmlns:a16="http://schemas.microsoft.com/office/drawing/2014/main" id="{FEC34004-3CCB-40A4-8645-39148354CC93}"/>
              </a:ext>
            </a:extLst>
          </p:cNvPr>
          <p:cNvSpPr txBox="1">
            <a:spLocks/>
          </p:cNvSpPr>
          <p:nvPr/>
        </p:nvSpPr>
        <p:spPr>
          <a:xfrm>
            <a:off x="415600" y="593367"/>
            <a:ext cx="11360800" cy="7636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a:latin typeface="+mn-lt"/>
              </a:rPr>
              <a:t>Ray Tracing</a:t>
            </a:r>
          </a:p>
        </p:txBody>
      </p:sp>
      <p:pic>
        <p:nvPicPr>
          <p:cNvPr id="2" name="Picture 1">
            <a:extLst>
              <a:ext uri="{FF2B5EF4-FFF2-40B4-BE49-F238E27FC236}">
                <a16:creationId xmlns:a16="http://schemas.microsoft.com/office/drawing/2014/main" id="{815355CC-3A1C-4FCA-A8CF-0CD818692BCC}"/>
              </a:ext>
            </a:extLst>
          </p:cNvPr>
          <p:cNvPicPr>
            <a:picLocks noChangeAspect="1"/>
          </p:cNvPicPr>
          <p:nvPr/>
        </p:nvPicPr>
        <p:blipFill>
          <a:blip r:embed="rId4"/>
          <a:stretch>
            <a:fillRect/>
          </a:stretch>
        </p:blipFill>
        <p:spPr>
          <a:xfrm>
            <a:off x="4199548" y="4874930"/>
            <a:ext cx="3385283" cy="1978721"/>
          </a:xfrm>
          <a:prstGeom prst="rect">
            <a:avLst/>
          </a:prstGeom>
        </p:spPr>
      </p:pic>
    </p:spTree>
    <p:extLst>
      <p:ext uri="{BB962C8B-B14F-4D97-AF65-F5344CB8AC3E}">
        <p14:creationId xmlns:p14="http://schemas.microsoft.com/office/powerpoint/2010/main" val="3632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a:stretch/>
        </p:blipFill>
        <p:spPr>
          <a:xfrm>
            <a:off x="1" y="1983071"/>
            <a:ext cx="12192000" cy="2891859"/>
          </a:xfrm>
          <a:prstGeom prst="rect">
            <a:avLst/>
          </a:prstGeom>
          <a:noFill/>
          <a:ln>
            <a:noFill/>
          </a:ln>
        </p:spPr>
      </p:pic>
      <p:sp>
        <p:nvSpPr>
          <p:cNvPr id="260" name="Shape 260"/>
          <p:cNvSpPr txBox="1"/>
          <p:nvPr/>
        </p:nvSpPr>
        <p:spPr>
          <a:xfrm>
            <a:off x="3800045" y="3429000"/>
            <a:ext cx="6006348" cy="972609"/>
          </a:xfrm>
          <a:prstGeom prst="rect">
            <a:avLst/>
          </a:prstGeom>
          <a:noFill/>
          <a:ln>
            <a:noFill/>
          </a:ln>
        </p:spPr>
        <p:txBody>
          <a:bodyPr spcFirstLastPara="1" wrap="square" lIns="140250" tIns="70111" rIns="140250" bIns="70111" anchor="ctr" anchorCtr="0">
            <a:noAutofit/>
          </a:bodyPr>
          <a:lstStyle/>
          <a:p>
            <a:pPr>
              <a:lnSpc>
                <a:spcPct val="90000"/>
              </a:lnSpc>
              <a:buClr>
                <a:schemeClr val="dk2"/>
              </a:buClr>
              <a:buSzPts val="1800"/>
            </a:pPr>
            <a:endParaRPr sz="2000" b="1">
              <a:solidFill>
                <a:srgbClr val="FFFFFF"/>
              </a:solidFill>
              <a:latin typeface="Trebuchet MS"/>
              <a:ea typeface="Trebuchet MS"/>
              <a:cs typeface="Trebuchet MS"/>
              <a:sym typeface="Trebuchet MS"/>
            </a:endParaRPr>
          </a:p>
          <a:p>
            <a:pPr>
              <a:lnSpc>
                <a:spcPct val="90000"/>
              </a:lnSpc>
              <a:buClr>
                <a:srgbClr val="FFFFFF"/>
              </a:buClr>
              <a:buSzPts val="1800"/>
            </a:pPr>
            <a:r>
              <a:rPr lang="en-US" sz="2000" b="1">
                <a:solidFill>
                  <a:srgbClr val="FFFFFF"/>
                </a:solidFill>
                <a:latin typeface="Trebuchet MS"/>
                <a:ea typeface="Trebuchet MS"/>
                <a:cs typeface="Trebuchet MS"/>
                <a:sym typeface="Trebuchet MS"/>
              </a:rPr>
              <a:t>SUBSURFACE SHADING APPROXIMATION</a:t>
            </a:r>
            <a:br>
              <a:rPr lang="en-US" sz="2000" b="1">
                <a:solidFill>
                  <a:srgbClr val="FFFFFF"/>
                </a:solidFill>
                <a:latin typeface="Trebuchet MS"/>
                <a:ea typeface="Trebuchet MS"/>
                <a:cs typeface="Trebuchet MS"/>
                <a:sym typeface="Trebuchet MS"/>
              </a:rPr>
            </a:br>
            <a:endParaRPr sz="2000" b="1">
              <a:solidFill>
                <a:srgbClr val="FFFFFF"/>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43E3B5A0-0AF2-4DA0-91EB-E75D6013F2E4}"/>
              </a:ext>
            </a:extLst>
          </p:cNvPr>
          <p:cNvPicPr>
            <a:picLocks noChangeAspect="1"/>
          </p:cNvPicPr>
          <p:nvPr/>
        </p:nvPicPr>
        <p:blipFill>
          <a:blip r:embed="rId4"/>
          <a:stretch>
            <a:fillRect/>
          </a:stretch>
        </p:blipFill>
        <p:spPr>
          <a:xfrm>
            <a:off x="2475744" y="4874930"/>
            <a:ext cx="4663610" cy="1988892"/>
          </a:xfrm>
          <a:prstGeom prst="rect">
            <a:avLst/>
          </a:prstGeom>
        </p:spPr>
      </p:pic>
    </p:spTree>
    <p:extLst>
      <p:ext uri="{BB962C8B-B14F-4D97-AF65-F5344CB8AC3E}">
        <p14:creationId xmlns:p14="http://schemas.microsoft.com/office/powerpoint/2010/main" val="96662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a:stretch/>
        </p:blipFill>
        <p:spPr>
          <a:xfrm>
            <a:off x="0" y="1983071"/>
            <a:ext cx="12192000" cy="2891859"/>
          </a:xfrm>
          <a:prstGeom prst="rect">
            <a:avLst/>
          </a:prstGeom>
          <a:noFill/>
          <a:ln>
            <a:noFill/>
          </a:ln>
        </p:spPr>
      </p:pic>
      <p:sp>
        <p:nvSpPr>
          <p:cNvPr id="266" name="Shape 266"/>
          <p:cNvSpPr txBox="1"/>
          <p:nvPr/>
        </p:nvSpPr>
        <p:spPr>
          <a:xfrm>
            <a:off x="3800045" y="3429000"/>
            <a:ext cx="4208717" cy="972609"/>
          </a:xfrm>
          <a:prstGeom prst="rect">
            <a:avLst/>
          </a:prstGeom>
          <a:noFill/>
          <a:ln>
            <a:noFill/>
          </a:ln>
        </p:spPr>
        <p:txBody>
          <a:bodyPr spcFirstLastPara="1" wrap="square" lIns="140250" tIns="70111" rIns="140250" bIns="70111" anchor="ctr" anchorCtr="0">
            <a:noAutofit/>
          </a:bodyPr>
          <a:lstStyle/>
          <a:p>
            <a:pPr>
              <a:lnSpc>
                <a:spcPct val="90000"/>
              </a:lnSpc>
              <a:buClr>
                <a:schemeClr val="dk2"/>
              </a:buClr>
              <a:buSzPts val="1800"/>
            </a:pPr>
            <a:endParaRPr sz="2000" b="1">
              <a:solidFill>
                <a:srgbClr val="FFFFFF"/>
              </a:solidFill>
              <a:latin typeface="Trebuchet MS"/>
              <a:ea typeface="Trebuchet MS"/>
              <a:cs typeface="Trebuchet MS"/>
              <a:sym typeface="Trebuchet MS"/>
            </a:endParaRPr>
          </a:p>
          <a:p>
            <a:pPr>
              <a:lnSpc>
                <a:spcPct val="90000"/>
              </a:lnSpc>
              <a:buClr>
                <a:srgbClr val="FFFFFF"/>
              </a:buClr>
              <a:buSzPts val="1800"/>
            </a:pPr>
            <a:r>
              <a:rPr lang="en-US" sz="2000" b="1">
                <a:solidFill>
                  <a:srgbClr val="FFFFFF"/>
                </a:solidFill>
                <a:latin typeface="Trebuchet MS"/>
                <a:ea typeface="Trebuchet MS"/>
                <a:cs typeface="Trebuchet MS"/>
                <a:sym typeface="Trebuchet MS"/>
              </a:rPr>
              <a:t>SUBSURFACE SCATTERING</a:t>
            </a:r>
            <a:br>
              <a:rPr lang="en-US" sz="2000" b="1">
                <a:solidFill>
                  <a:srgbClr val="FFFFFF"/>
                </a:solidFill>
                <a:latin typeface="Trebuchet MS"/>
                <a:ea typeface="Trebuchet MS"/>
                <a:cs typeface="Trebuchet MS"/>
                <a:sym typeface="Trebuchet MS"/>
              </a:rPr>
            </a:br>
            <a:endParaRPr sz="2000" b="1">
              <a:solidFill>
                <a:srgbClr val="FFFFFF"/>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38EB53C6-A7C0-4E7A-9BEB-7332A46CDDFE}"/>
              </a:ext>
            </a:extLst>
          </p:cNvPr>
          <p:cNvPicPr>
            <a:picLocks noChangeAspect="1"/>
          </p:cNvPicPr>
          <p:nvPr/>
        </p:nvPicPr>
        <p:blipFill>
          <a:blip r:embed="rId4"/>
          <a:stretch>
            <a:fillRect/>
          </a:stretch>
        </p:blipFill>
        <p:spPr>
          <a:xfrm>
            <a:off x="2470719" y="4874930"/>
            <a:ext cx="4649956" cy="1983070"/>
          </a:xfrm>
          <a:prstGeom prst="rect">
            <a:avLst/>
          </a:prstGeom>
        </p:spPr>
      </p:pic>
    </p:spTree>
    <p:extLst>
      <p:ext uri="{BB962C8B-B14F-4D97-AF65-F5344CB8AC3E}">
        <p14:creationId xmlns:p14="http://schemas.microsoft.com/office/powerpoint/2010/main" val="219736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descr="A picture containing wall, indoor  Description generated with very high confidence"/>
          <p:cNvPicPr preferRelativeResize="0"/>
          <p:nvPr/>
        </p:nvPicPr>
        <p:blipFill rotWithShape="1">
          <a:blip r:embed="rId3">
            <a:alphaModFix/>
          </a:blip>
          <a:srcRect/>
          <a:stretch/>
        </p:blipFill>
        <p:spPr>
          <a:xfrm>
            <a:off x="2" y="3966141"/>
            <a:ext cx="12191998" cy="2891859"/>
          </a:xfrm>
          <a:prstGeom prst="rect">
            <a:avLst/>
          </a:prstGeom>
          <a:noFill/>
          <a:ln>
            <a:noFill/>
          </a:ln>
        </p:spPr>
      </p:pic>
      <p:pic>
        <p:nvPicPr>
          <p:cNvPr id="4" name="Shape 277">
            <a:extLst>
              <a:ext uri="{FF2B5EF4-FFF2-40B4-BE49-F238E27FC236}">
                <a16:creationId xmlns:a16="http://schemas.microsoft.com/office/drawing/2014/main" id="{7C0AD6B2-6943-48BE-8E7B-5804AC93F8C7}"/>
              </a:ext>
            </a:extLst>
          </p:cNvPr>
          <p:cNvPicPr preferRelativeResize="0"/>
          <p:nvPr/>
        </p:nvPicPr>
        <p:blipFill rotWithShape="1">
          <a:blip r:embed="rId4">
            <a:alphaModFix/>
          </a:blip>
          <a:srcRect/>
          <a:stretch/>
        </p:blipFill>
        <p:spPr>
          <a:xfrm>
            <a:off x="0" y="920051"/>
            <a:ext cx="12191998" cy="2891859"/>
          </a:xfrm>
          <a:prstGeom prst="rect">
            <a:avLst/>
          </a:prstGeom>
          <a:noFill/>
          <a:ln>
            <a:noFill/>
          </a:ln>
        </p:spPr>
      </p:pic>
    </p:spTree>
    <p:extLst>
      <p:ext uri="{BB962C8B-B14F-4D97-AF65-F5344CB8AC3E}">
        <p14:creationId xmlns:p14="http://schemas.microsoft.com/office/powerpoint/2010/main" val="11615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700" y="403225"/>
            <a:ext cx="10515600" cy="4351338"/>
          </a:xfrm>
        </p:spPr>
        <p:txBody>
          <a:bodyPr>
            <a:normAutofit/>
          </a:bodyPr>
          <a:lstStyle/>
          <a:p>
            <a:pPr>
              <a:buFont typeface="Monotype Sorts" pitchFamily="2" charset="2"/>
              <a:buNone/>
            </a:pPr>
            <a:r>
              <a:rPr lang="en-US" sz="4000" i="1" dirty="0"/>
              <a:t>GPUs are the only type of parallel processor that has ever seen widespread success... because developers generally don’t know they are parallel! </a:t>
            </a:r>
            <a:r>
              <a:rPr lang="en-US" sz="4000" dirty="0"/>
              <a:t>– Matt Pharr, circa 2008</a:t>
            </a:r>
          </a:p>
          <a:p>
            <a:pPr>
              <a:buFont typeface="Monotype Sorts" pitchFamily="2" charset="2"/>
              <a:buNone/>
            </a:pPr>
            <a:endParaRPr lang="en-US" dirty="0"/>
          </a:p>
          <a:p>
            <a:pPr>
              <a:buNone/>
            </a:pPr>
            <a:endParaRPr lang="en-US" dirty="0"/>
          </a:p>
        </p:txBody>
      </p:sp>
      <p:pic>
        <p:nvPicPr>
          <p:cNvPr id="4" name="Picture 3">
            <a:extLst>
              <a:ext uri="{FF2B5EF4-FFF2-40B4-BE49-F238E27FC236}">
                <a16:creationId xmlns:a16="http://schemas.microsoft.com/office/drawing/2014/main" id="{BCA2492F-BF53-4937-AE4D-B1D6F5CFF2FB}"/>
              </a:ext>
            </a:extLst>
          </p:cNvPr>
          <p:cNvPicPr>
            <a:picLocks noChangeAspect="1"/>
          </p:cNvPicPr>
          <p:nvPr/>
        </p:nvPicPr>
        <p:blipFill>
          <a:blip r:embed="rId3"/>
          <a:stretch>
            <a:fillRect/>
          </a:stretch>
        </p:blipFill>
        <p:spPr>
          <a:xfrm>
            <a:off x="4831645" y="2717801"/>
            <a:ext cx="7360355" cy="4140200"/>
          </a:xfrm>
          <a:prstGeom prst="rect">
            <a:avLst/>
          </a:prstGeom>
        </p:spPr>
      </p:pic>
    </p:spTree>
    <p:extLst>
      <p:ext uri="{BB962C8B-B14F-4D97-AF65-F5344CB8AC3E}">
        <p14:creationId xmlns:p14="http://schemas.microsoft.com/office/powerpoint/2010/main" val="222822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1CB6-002F-4FEF-9EA1-EA4F5D14B02D}"/>
              </a:ext>
            </a:extLst>
          </p:cNvPr>
          <p:cNvSpPr>
            <a:spLocks noGrp="1"/>
          </p:cNvSpPr>
          <p:nvPr>
            <p:ph type="title"/>
          </p:nvPr>
        </p:nvSpPr>
        <p:spPr>
          <a:xfrm>
            <a:off x="474508" y="344366"/>
            <a:ext cx="10515600" cy="1325563"/>
          </a:xfrm>
        </p:spPr>
        <p:txBody>
          <a:bodyPr>
            <a:normAutofit/>
          </a:bodyPr>
          <a:lstStyle/>
          <a:p>
            <a:r>
              <a:rPr lang="en-US" sz="4000" b="1" dirty="0">
                <a:latin typeface="+mn-lt"/>
              </a:rPr>
              <a:t>DirectX Rasterization Pipeline</a:t>
            </a:r>
          </a:p>
        </p:txBody>
      </p:sp>
      <p:sp>
        <p:nvSpPr>
          <p:cNvPr id="3" name="Content Placeholder 2">
            <a:extLst>
              <a:ext uri="{FF2B5EF4-FFF2-40B4-BE49-F238E27FC236}">
                <a16:creationId xmlns:a16="http://schemas.microsoft.com/office/drawing/2014/main" id="{F052841D-BFEA-4007-A85C-050EBC149B6B}"/>
              </a:ext>
            </a:extLst>
          </p:cNvPr>
          <p:cNvSpPr>
            <a:spLocks noGrp="1"/>
          </p:cNvSpPr>
          <p:nvPr>
            <p:ph idx="1"/>
          </p:nvPr>
        </p:nvSpPr>
        <p:spPr>
          <a:xfrm>
            <a:off x="474508" y="1894403"/>
            <a:ext cx="11096707" cy="4019700"/>
          </a:xfrm>
        </p:spPr>
        <p:txBody>
          <a:bodyPr>
            <a:normAutofit lnSpcReduction="10000"/>
          </a:bodyPr>
          <a:lstStyle/>
          <a:p>
            <a:r>
              <a:rPr lang="en-US" dirty="0"/>
              <a:t>What do </a:t>
            </a:r>
            <a:r>
              <a:rPr lang="en-US" dirty="0" err="1"/>
              <a:t>shaders</a:t>
            </a:r>
            <a:r>
              <a:rPr lang="en-US" dirty="0"/>
              <a:t> do in today’s widely-used rasterization pipeline?</a:t>
            </a:r>
          </a:p>
          <a:p>
            <a:endParaRPr lang="en-US" dirty="0"/>
          </a:p>
          <a:p>
            <a:endParaRPr lang="en-US" dirty="0"/>
          </a:p>
          <a:p>
            <a:endParaRPr lang="en-US" dirty="0"/>
          </a:p>
          <a:p>
            <a:endParaRPr lang="en-US" dirty="0"/>
          </a:p>
          <a:p>
            <a:endParaRPr lang="en-US" dirty="0"/>
          </a:p>
          <a:p>
            <a:r>
              <a:rPr lang="en-US" dirty="0"/>
              <a:t>Merge each pixel into the final output image (e.g., doing blending)</a:t>
            </a:r>
          </a:p>
          <a:p>
            <a:pPr lvl="1"/>
            <a:r>
              <a:rPr lang="en-US" i="1" dirty="0">
                <a:solidFill>
                  <a:schemeClr val="bg1">
                    <a:lumMod val="50000"/>
                  </a:schemeClr>
                </a:solidFill>
              </a:rPr>
              <a:t>Usually done with special-purpose hardware</a:t>
            </a:r>
          </a:p>
          <a:p>
            <a:pPr lvl="1"/>
            <a:r>
              <a:rPr lang="en-US" i="1" dirty="0">
                <a:solidFill>
                  <a:schemeClr val="bg1">
                    <a:lumMod val="50000"/>
                  </a:schemeClr>
                </a:solidFill>
              </a:rPr>
              <a:t>Hides optimizations like memory compression and converting image formats</a:t>
            </a:r>
          </a:p>
          <a:p>
            <a:endParaRPr lang="en-US" dirty="0"/>
          </a:p>
        </p:txBody>
      </p:sp>
      <p:sp>
        <p:nvSpPr>
          <p:cNvPr id="4" name="Slide Number Placeholder 3">
            <a:extLst>
              <a:ext uri="{FF2B5EF4-FFF2-40B4-BE49-F238E27FC236}">
                <a16:creationId xmlns:a16="http://schemas.microsoft.com/office/drawing/2014/main" id="{7083BB5C-BCCB-4EEF-A927-A2220F8F6395}"/>
              </a:ext>
            </a:extLst>
          </p:cNvPr>
          <p:cNvSpPr>
            <a:spLocks noGrp="1"/>
          </p:cNvSpPr>
          <p:nvPr>
            <p:ph type="sldNum" sz="quarter" idx="12"/>
          </p:nvPr>
        </p:nvSpPr>
        <p:spPr/>
        <p:txBody>
          <a:bodyPr/>
          <a:lstStyle/>
          <a:p>
            <a:fld id="{E29B65BC-2EC6-6640-9118-3890223F93F3}" type="slidenum">
              <a:rPr lang="en-US" smtClean="0"/>
              <a:t>37</a:t>
            </a:fld>
            <a:endParaRPr lang="en-US"/>
          </a:p>
        </p:txBody>
      </p:sp>
      <p:grpSp>
        <p:nvGrpSpPr>
          <p:cNvPr id="25" name="Group 24">
            <a:extLst>
              <a:ext uri="{FF2B5EF4-FFF2-40B4-BE49-F238E27FC236}">
                <a16:creationId xmlns:a16="http://schemas.microsoft.com/office/drawing/2014/main" id="{782E91CC-600E-4E00-8860-D7134CB43100}"/>
              </a:ext>
            </a:extLst>
          </p:cNvPr>
          <p:cNvGrpSpPr/>
          <p:nvPr/>
        </p:nvGrpSpPr>
        <p:grpSpPr>
          <a:xfrm>
            <a:off x="238425" y="2590807"/>
            <a:ext cx="11712679" cy="1514170"/>
            <a:chOff x="179433" y="4611332"/>
            <a:chExt cx="11712679" cy="1514170"/>
          </a:xfrm>
        </p:grpSpPr>
        <p:sp>
          <p:nvSpPr>
            <p:cNvPr id="26" name="Flowchart: Alternate Process 25">
              <a:extLst>
                <a:ext uri="{FF2B5EF4-FFF2-40B4-BE49-F238E27FC236}">
                  <a16:creationId xmlns:a16="http://schemas.microsoft.com/office/drawing/2014/main" id="{73A58321-13EF-4C2A-B906-2C38FF2B9C11}"/>
                </a:ext>
              </a:extLst>
            </p:cNvPr>
            <p:cNvSpPr/>
            <p:nvPr/>
          </p:nvSpPr>
          <p:spPr>
            <a:xfrm>
              <a:off x="9126789" y="4611333"/>
              <a:ext cx="1543665" cy="1514169"/>
            </a:xfrm>
            <a:prstGeom prst="flowChartAlternateProcess">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Per-Pixel</a:t>
              </a:r>
            </a:p>
          </p:txBody>
        </p:sp>
        <p:sp>
          <p:nvSpPr>
            <p:cNvPr id="27" name="Flowchart: Alternate Process 26">
              <a:extLst>
                <a:ext uri="{FF2B5EF4-FFF2-40B4-BE49-F238E27FC236}">
                  <a16:creationId xmlns:a16="http://schemas.microsoft.com/office/drawing/2014/main" id="{5382F5DC-6F82-4F63-AE76-FB57FD80BA64}"/>
                </a:ext>
              </a:extLst>
            </p:cNvPr>
            <p:cNvSpPr/>
            <p:nvPr/>
          </p:nvSpPr>
          <p:spPr>
            <a:xfrm>
              <a:off x="179433" y="4611332"/>
              <a:ext cx="1317528" cy="1514169"/>
            </a:xfrm>
            <a:prstGeom prst="flowChartAlternateProcess">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Calibri" panose="020F0502020204030204"/>
                  <a:ea typeface="+mn-ea"/>
                  <a:cs typeface="+mn-cs"/>
                </a:rPr>
                <a:t>Per-Vertex</a:t>
              </a:r>
            </a:p>
          </p:txBody>
        </p:sp>
        <p:sp>
          <p:nvSpPr>
            <p:cNvPr id="28" name="Flowchart: Alternate Process 27">
              <a:extLst>
                <a:ext uri="{FF2B5EF4-FFF2-40B4-BE49-F238E27FC236}">
                  <a16:creationId xmlns:a16="http://schemas.microsoft.com/office/drawing/2014/main" id="{C1F0F671-800E-4899-A109-2F56636E2B24}"/>
                </a:ext>
              </a:extLst>
            </p:cNvPr>
            <p:cNvSpPr/>
            <p:nvPr/>
          </p:nvSpPr>
          <p:spPr>
            <a:xfrm>
              <a:off x="5997678" y="4611333"/>
              <a:ext cx="1543665" cy="1514169"/>
            </a:xfrm>
            <a:prstGeom prst="flowChartAlternateProcess">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Per-Primitive</a:t>
              </a:r>
            </a:p>
          </p:txBody>
        </p:sp>
        <p:sp>
          <p:nvSpPr>
            <p:cNvPr id="29" name="Flowchart: Alternate Process 28">
              <a:extLst>
                <a:ext uri="{FF2B5EF4-FFF2-40B4-BE49-F238E27FC236}">
                  <a16:creationId xmlns:a16="http://schemas.microsoft.com/office/drawing/2014/main" id="{45AC070A-6F5F-4BD9-B7D3-97563B600CEC}"/>
                </a:ext>
              </a:extLst>
            </p:cNvPr>
            <p:cNvSpPr/>
            <p:nvPr/>
          </p:nvSpPr>
          <p:spPr>
            <a:xfrm>
              <a:off x="1622323" y="4611333"/>
              <a:ext cx="4257367" cy="1514169"/>
            </a:xfrm>
            <a:prstGeom prst="flowChartAlternateProcess">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Tessellation Shading Stages</a:t>
              </a:r>
            </a:p>
          </p:txBody>
        </p:sp>
        <p:sp>
          <p:nvSpPr>
            <p:cNvPr id="30" name="Flowchart: Alternate Process 29">
              <a:extLst>
                <a:ext uri="{FF2B5EF4-FFF2-40B4-BE49-F238E27FC236}">
                  <a16:creationId xmlns:a16="http://schemas.microsoft.com/office/drawing/2014/main" id="{C9241132-5B06-4D83-9824-E4326BE9D6B5}"/>
                </a:ext>
              </a:extLst>
            </p:cNvPr>
            <p:cNvSpPr/>
            <p:nvPr/>
          </p:nvSpPr>
          <p:spPr>
            <a:xfrm>
              <a:off x="324460" y="4729321"/>
              <a:ext cx="1022555"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Vertex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Flowchart: Alternate Process 30">
              <a:extLst>
                <a:ext uri="{FF2B5EF4-FFF2-40B4-BE49-F238E27FC236}">
                  <a16:creationId xmlns:a16="http://schemas.microsoft.com/office/drawing/2014/main" id="{FF437A81-8172-4A07-9633-07B8E97F745D}"/>
                </a:ext>
              </a:extLst>
            </p:cNvPr>
            <p:cNvSpPr/>
            <p:nvPr/>
          </p:nvSpPr>
          <p:spPr>
            <a:xfrm>
              <a:off x="1725557" y="4729321"/>
              <a:ext cx="1022555"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Hull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Flowchart: Alternate Process 31">
              <a:extLst>
                <a:ext uri="{FF2B5EF4-FFF2-40B4-BE49-F238E27FC236}">
                  <a16:creationId xmlns:a16="http://schemas.microsoft.com/office/drawing/2014/main" id="{851E47CD-8E8B-42F4-BD25-3A31C8390102}"/>
                </a:ext>
              </a:extLst>
            </p:cNvPr>
            <p:cNvSpPr/>
            <p:nvPr/>
          </p:nvSpPr>
          <p:spPr>
            <a:xfrm>
              <a:off x="3126654" y="4729321"/>
              <a:ext cx="1285578"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Tessellator</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Flowchart: Alternate Process 32">
              <a:extLst>
                <a:ext uri="{FF2B5EF4-FFF2-40B4-BE49-F238E27FC236}">
                  <a16:creationId xmlns:a16="http://schemas.microsoft.com/office/drawing/2014/main" id="{744EA5AF-D367-4CA2-B1C3-F02C192BACDD}"/>
                </a:ext>
              </a:extLst>
            </p:cNvPr>
            <p:cNvSpPr/>
            <p:nvPr/>
          </p:nvSpPr>
          <p:spPr>
            <a:xfrm>
              <a:off x="4763725" y="4729321"/>
              <a:ext cx="1022555"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Domain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Flowchart: Alternate Process 33">
              <a:extLst>
                <a:ext uri="{FF2B5EF4-FFF2-40B4-BE49-F238E27FC236}">
                  <a16:creationId xmlns:a16="http://schemas.microsoft.com/office/drawing/2014/main" id="{4D97CD8C-8C63-42D5-B42A-A2241C89A993}"/>
                </a:ext>
              </a:extLst>
            </p:cNvPr>
            <p:cNvSpPr/>
            <p:nvPr/>
          </p:nvSpPr>
          <p:spPr>
            <a:xfrm>
              <a:off x="6164822" y="4729321"/>
              <a:ext cx="1209367"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Geometry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Flowchart: Alternate Process 34">
              <a:extLst>
                <a:ext uri="{FF2B5EF4-FFF2-40B4-BE49-F238E27FC236}">
                  <a16:creationId xmlns:a16="http://schemas.microsoft.com/office/drawing/2014/main" id="{1BA4BD25-9298-4A87-A67F-DAF175224935}"/>
                </a:ext>
              </a:extLst>
            </p:cNvPr>
            <p:cNvSpPr/>
            <p:nvPr/>
          </p:nvSpPr>
          <p:spPr>
            <a:xfrm>
              <a:off x="7752731" y="4729321"/>
              <a:ext cx="1194620" cy="766916"/>
            </a:xfrm>
            <a:prstGeom prst="flowChartAlternateProcess">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Rasterizer</a:t>
              </a:r>
            </a:p>
          </p:txBody>
        </p:sp>
        <p:sp>
          <p:nvSpPr>
            <p:cNvPr id="36" name="Flowchart: Alternate Process 35">
              <a:extLst>
                <a:ext uri="{FF2B5EF4-FFF2-40B4-BE49-F238E27FC236}">
                  <a16:creationId xmlns:a16="http://schemas.microsoft.com/office/drawing/2014/main" id="{8B163609-D107-47A2-AAAF-33DBFEE6F8A3}"/>
                </a:ext>
              </a:extLst>
            </p:cNvPr>
            <p:cNvSpPr/>
            <p:nvPr/>
          </p:nvSpPr>
          <p:spPr>
            <a:xfrm>
              <a:off x="9325893" y="4729321"/>
              <a:ext cx="1155290" cy="766916"/>
            </a:xfrm>
            <a:prstGeom prst="flowChartAlternateProcess">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Fragment </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rPr>
                <a:t>Shader</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Flowchart: Process 36">
              <a:extLst>
                <a:ext uri="{FF2B5EF4-FFF2-40B4-BE49-F238E27FC236}">
                  <a16:creationId xmlns:a16="http://schemas.microsoft.com/office/drawing/2014/main" id="{AA3DAAB6-DE1C-48E9-82A3-DE348A4A3F2E}"/>
                </a:ext>
              </a:extLst>
            </p:cNvPr>
            <p:cNvSpPr/>
            <p:nvPr/>
          </p:nvSpPr>
          <p:spPr>
            <a:xfrm>
              <a:off x="10859725" y="4729321"/>
              <a:ext cx="1032387" cy="766916"/>
            </a:xfrm>
            <a:prstGeom prst="flowChartProcess">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Output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(ROP)</a:t>
              </a:r>
            </a:p>
          </p:txBody>
        </p:sp>
        <p:cxnSp>
          <p:nvCxnSpPr>
            <p:cNvPr id="38" name="Straight Arrow Connector 37">
              <a:extLst>
                <a:ext uri="{FF2B5EF4-FFF2-40B4-BE49-F238E27FC236}">
                  <a16:creationId xmlns:a16="http://schemas.microsoft.com/office/drawing/2014/main" id="{7A626EF9-BB22-49F3-A8DF-EB05F13D2BC0}"/>
                </a:ext>
              </a:extLst>
            </p:cNvPr>
            <p:cNvCxnSpPr>
              <a:stCxn id="30" idx="3"/>
              <a:endCxn id="31" idx="1"/>
            </p:cNvCxnSpPr>
            <p:nvPr/>
          </p:nvCxnSpPr>
          <p:spPr>
            <a:xfrm>
              <a:off x="1347015" y="5112779"/>
              <a:ext cx="378542" cy="0"/>
            </a:xfrm>
            <a:prstGeom prst="straightConnector1">
              <a:avLst/>
            </a:prstGeom>
            <a:noFill/>
            <a:ln w="38100" cap="flat" cmpd="sng" algn="ctr">
              <a:solidFill>
                <a:srgbClr val="4472C4"/>
              </a:solidFill>
              <a:prstDash val="solid"/>
              <a:miter lim="800000"/>
              <a:tailEnd type="triangle"/>
            </a:ln>
            <a:effectLst/>
          </p:spPr>
        </p:cxnSp>
        <p:cxnSp>
          <p:nvCxnSpPr>
            <p:cNvPr id="39" name="Straight Arrow Connector 38">
              <a:extLst>
                <a:ext uri="{FF2B5EF4-FFF2-40B4-BE49-F238E27FC236}">
                  <a16:creationId xmlns:a16="http://schemas.microsoft.com/office/drawing/2014/main" id="{431B611A-7948-4D42-A055-218B2B699BEC}"/>
                </a:ext>
              </a:extLst>
            </p:cNvPr>
            <p:cNvCxnSpPr/>
            <p:nvPr/>
          </p:nvCxnSpPr>
          <p:spPr>
            <a:xfrm>
              <a:off x="2757948" y="5117698"/>
              <a:ext cx="378542" cy="0"/>
            </a:xfrm>
            <a:prstGeom prst="straightConnector1">
              <a:avLst/>
            </a:prstGeom>
            <a:noFill/>
            <a:ln w="38100" cap="flat" cmpd="sng" algn="ctr">
              <a:solidFill>
                <a:srgbClr val="4472C4"/>
              </a:solidFill>
              <a:prstDash val="solid"/>
              <a:miter lim="800000"/>
              <a:tailEnd type="triangle"/>
            </a:ln>
            <a:effectLst/>
          </p:spPr>
        </p:cxnSp>
        <p:cxnSp>
          <p:nvCxnSpPr>
            <p:cNvPr id="40" name="Straight Arrow Connector 39">
              <a:extLst>
                <a:ext uri="{FF2B5EF4-FFF2-40B4-BE49-F238E27FC236}">
                  <a16:creationId xmlns:a16="http://schemas.microsoft.com/office/drawing/2014/main" id="{A64E0D7E-C1C8-4BE9-9E75-958771F10BB7}"/>
                </a:ext>
              </a:extLst>
            </p:cNvPr>
            <p:cNvCxnSpPr/>
            <p:nvPr/>
          </p:nvCxnSpPr>
          <p:spPr>
            <a:xfrm>
              <a:off x="4385183" y="5117696"/>
              <a:ext cx="378542" cy="0"/>
            </a:xfrm>
            <a:prstGeom prst="straightConnector1">
              <a:avLst/>
            </a:prstGeom>
            <a:noFill/>
            <a:ln w="38100" cap="flat" cmpd="sng" algn="ctr">
              <a:solidFill>
                <a:srgbClr val="4472C4"/>
              </a:solidFill>
              <a:prstDash val="solid"/>
              <a:miter lim="800000"/>
              <a:tailEnd type="triangle"/>
            </a:ln>
            <a:effectLst/>
          </p:spPr>
        </p:cxnSp>
        <p:cxnSp>
          <p:nvCxnSpPr>
            <p:cNvPr id="41" name="Straight Arrow Connector 40">
              <a:extLst>
                <a:ext uri="{FF2B5EF4-FFF2-40B4-BE49-F238E27FC236}">
                  <a16:creationId xmlns:a16="http://schemas.microsoft.com/office/drawing/2014/main" id="{DD308AFE-846B-4E62-8518-AB9DD32F4DFB}"/>
                </a:ext>
              </a:extLst>
            </p:cNvPr>
            <p:cNvCxnSpPr/>
            <p:nvPr/>
          </p:nvCxnSpPr>
          <p:spPr>
            <a:xfrm>
              <a:off x="5786280" y="5112779"/>
              <a:ext cx="378542" cy="0"/>
            </a:xfrm>
            <a:prstGeom prst="straightConnector1">
              <a:avLst/>
            </a:prstGeom>
            <a:noFill/>
            <a:ln w="38100" cap="flat" cmpd="sng" algn="ctr">
              <a:solidFill>
                <a:srgbClr val="4472C4"/>
              </a:solidFill>
              <a:prstDash val="solid"/>
              <a:miter lim="800000"/>
              <a:tailEnd type="triangle"/>
            </a:ln>
            <a:effectLst/>
          </p:spPr>
        </p:cxnSp>
        <p:cxnSp>
          <p:nvCxnSpPr>
            <p:cNvPr id="42" name="Straight Arrow Connector 41">
              <a:extLst>
                <a:ext uri="{FF2B5EF4-FFF2-40B4-BE49-F238E27FC236}">
                  <a16:creationId xmlns:a16="http://schemas.microsoft.com/office/drawing/2014/main" id="{5699334C-5162-4CEF-8950-1F52D0BE5E58}"/>
                </a:ext>
              </a:extLst>
            </p:cNvPr>
            <p:cNvCxnSpPr/>
            <p:nvPr/>
          </p:nvCxnSpPr>
          <p:spPr>
            <a:xfrm>
              <a:off x="7374189" y="5112779"/>
              <a:ext cx="378542" cy="0"/>
            </a:xfrm>
            <a:prstGeom prst="straightConnector1">
              <a:avLst/>
            </a:prstGeom>
            <a:noFill/>
            <a:ln w="38100" cap="flat" cmpd="sng" algn="ctr">
              <a:solidFill>
                <a:srgbClr val="4472C4"/>
              </a:solidFill>
              <a:prstDash val="solid"/>
              <a:miter lim="800000"/>
              <a:tailEnd type="triangle"/>
            </a:ln>
            <a:effectLst/>
          </p:spPr>
        </p:cxnSp>
        <p:cxnSp>
          <p:nvCxnSpPr>
            <p:cNvPr id="43" name="Straight Arrow Connector 42">
              <a:extLst>
                <a:ext uri="{FF2B5EF4-FFF2-40B4-BE49-F238E27FC236}">
                  <a16:creationId xmlns:a16="http://schemas.microsoft.com/office/drawing/2014/main" id="{E10C5C59-A3C2-4700-8EAA-AD938D4CF791}"/>
                </a:ext>
              </a:extLst>
            </p:cNvPr>
            <p:cNvCxnSpPr/>
            <p:nvPr/>
          </p:nvCxnSpPr>
          <p:spPr>
            <a:xfrm>
              <a:off x="8947351" y="5127527"/>
              <a:ext cx="378542" cy="0"/>
            </a:xfrm>
            <a:prstGeom prst="straightConnector1">
              <a:avLst/>
            </a:prstGeom>
            <a:noFill/>
            <a:ln w="38100" cap="flat" cmpd="sng" algn="ctr">
              <a:solidFill>
                <a:srgbClr val="4472C4"/>
              </a:solidFill>
              <a:prstDash val="solid"/>
              <a:miter lim="800000"/>
              <a:tailEnd type="triangle"/>
            </a:ln>
            <a:effectLst/>
          </p:spPr>
        </p:cxnSp>
        <p:cxnSp>
          <p:nvCxnSpPr>
            <p:cNvPr id="44" name="Straight Arrow Connector 43">
              <a:extLst>
                <a:ext uri="{FF2B5EF4-FFF2-40B4-BE49-F238E27FC236}">
                  <a16:creationId xmlns:a16="http://schemas.microsoft.com/office/drawing/2014/main" id="{B93EEE8F-B9F4-4AC4-BB84-DBD5B5B150A5}"/>
                </a:ext>
              </a:extLst>
            </p:cNvPr>
            <p:cNvCxnSpPr/>
            <p:nvPr/>
          </p:nvCxnSpPr>
          <p:spPr>
            <a:xfrm>
              <a:off x="10481183" y="5107863"/>
              <a:ext cx="378542" cy="0"/>
            </a:xfrm>
            <a:prstGeom prst="straightConnector1">
              <a:avLst/>
            </a:prstGeom>
            <a:noFill/>
            <a:ln w="38100" cap="flat" cmpd="sng" algn="ctr">
              <a:solidFill>
                <a:srgbClr val="4472C4"/>
              </a:solidFill>
              <a:prstDash val="solid"/>
              <a:miter lim="800000"/>
              <a:tailEnd type="triangle"/>
            </a:ln>
            <a:effectLst/>
          </p:spPr>
        </p:cxnSp>
      </p:grpSp>
    </p:spTree>
    <p:extLst>
      <p:ext uri="{BB962C8B-B14F-4D97-AF65-F5344CB8AC3E}">
        <p14:creationId xmlns:p14="http://schemas.microsoft.com/office/powerpoint/2010/main" val="2893055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1CB6-002F-4FEF-9EA1-EA4F5D14B02D}"/>
              </a:ext>
            </a:extLst>
          </p:cNvPr>
          <p:cNvSpPr>
            <a:spLocks noGrp="1"/>
          </p:cNvSpPr>
          <p:nvPr>
            <p:ph type="title"/>
          </p:nvPr>
        </p:nvSpPr>
        <p:spPr>
          <a:xfrm>
            <a:off x="483174" y="390212"/>
            <a:ext cx="10515600" cy="1325563"/>
          </a:xfrm>
        </p:spPr>
        <p:txBody>
          <a:bodyPr>
            <a:normAutofit/>
          </a:bodyPr>
          <a:lstStyle/>
          <a:p>
            <a:r>
              <a:rPr lang="en-US" sz="4000" b="1" dirty="0">
                <a:latin typeface="+mn-lt"/>
              </a:rPr>
              <a:t>DirectX Ray Tracing Pipeline</a:t>
            </a:r>
          </a:p>
        </p:txBody>
      </p:sp>
      <p:sp>
        <p:nvSpPr>
          <p:cNvPr id="3" name="Content Placeholder 2">
            <a:extLst>
              <a:ext uri="{FF2B5EF4-FFF2-40B4-BE49-F238E27FC236}">
                <a16:creationId xmlns:a16="http://schemas.microsoft.com/office/drawing/2014/main" id="{F052841D-BFEA-4007-A85C-050EBC149B6B}"/>
              </a:ext>
            </a:extLst>
          </p:cNvPr>
          <p:cNvSpPr>
            <a:spLocks noGrp="1"/>
          </p:cNvSpPr>
          <p:nvPr>
            <p:ph idx="1"/>
          </p:nvPr>
        </p:nvSpPr>
        <p:spPr>
          <a:xfrm>
            <a:off x="474508" y="1894402"/>
            <a:ext cx="11096707" cy="3894339"/>
          </a:xfrm>
        </p:spPr>
        <p:txBody>
          <a:bodyPr>
            <a:normAutofit lnSpcReduction="10000"/>
          </a:bodyPr>
          <a:lstStyle/>
          <a:p>
            <a:r>
              <a:rPr lang="en-US" dirty="0"/>
              <a:t>So what might a simplified ray tracing pipeline look like?</a:t>
            </a:r>
          </a:p>
          <a:p>
            <a:endParaRPr lang="en-US" dirty="0"/>
          </a:p>
          <a:p>
            <a:endParaRPr lang="en-US" dirty="0"/>
          </a:p>
          <a:p>
            <a:endParaRPr lang="en-US" dirty="0"/>
          </a:p>
          <a:p>
            <a:endParaRPr lang="en-US" dirty="0"/>
          </a:p>
          <a:p>
            <a:endParaRPr lang="en-US" dirty="0"/>
          </a:p>
          <a:p>
            <a:r>
              <a:rPr lang="en-US" dirty="0"/>
              <a:t>One advantage of ray tracing:</a:t>
            </a:r>
          </a:p>
          <a:p>
            <a:pPr lvl="1"/>
            <a:r>
              <a:rPr lang="en-US" i="1" dirty="0">
                <a:solidFill>
                  <a:schemeClr val="bg1">
                    <a:lumMod val="50000"/>
                  </a:schemeClr>
                </a:solidFill>
              </a:rPr>
              <a:t>Algorithmically, much easier to add recursion </a:t>
            </a:r>
          </a:p>
        </p:txBody>
      </p:sp>
      <p:sp>
        <p:nvSpPr>
          <p:cNvPr id="4" name="Slide Number Placeholder 3">
            <a:extLst>
              <a:ext uri="{FF2B5EF4-FFF2-40B4-BE49-F238E27FC236}">
                <a16:creationId xmlns:a16="http://schemas.microsoft.com/office/drawing/2014/main" id="{7083BB5C-BCCB-4EEF-A927-A2220F8F6395}"/>
              </a:ext>
            </a:extLst>
          </p:cNvPr>
          <p:cNvSpPr>
            <a:spLocks noGrp="1"/>
          </p:cNvSpPr>
          <p:nvPr>
            <p:ph type="sldNum" sz="quarter" idx="12"/>
          </p:nvPr>
        </p:nvSpPr>
        <p:spPr/>
        <p:txBody>
          <a:bodyPr/>
          <a:lstStyle/>
          <a:p>
            <a:fld id="{E29B65BC-2EC6-6640-9118-3890223F93F3}" type="slidenum">
              <a:rPr lang="en-US" smtClean="0"/>
              <a:t>38</a:t>
            </a:fld>
            <a:endParaRPr lang="en-US"/>
          </a:p>
        </p:txBody>
      </p:sp>
      <p:grpSp>
        <p:nvGrpSpPr>
          <p:cNvPr id="7" name="Group 6">
            <a:extLst>
              <a:ext uri="{FF2B5EF4-FFF2-40B4-BE49-F238E27FC236}">
                <a16:creationId xmlns:a16="http://schemas.microsoft.com/office/drawing/2014/main" id="{F89059F6-3017-4141-982D-3A58CEC0CFC3}"/>
              </a:ext>
            </a:extLst>
          </p:cNvPr>
          <p:cNvGrpSpPr/>
          <p:nvPr/>
        </p:nvGrpSpPr>
        <p:grpSpPr>
          <a:xfrm>
            <a:off x="609253" y="2614528"/>
            <a:ext cx="769717" cy="1451038"/>
            <a:chOff x="1612143" y="2614528"/>
            <a:chExt cx="769717" cy="1451038"/>
          </a:xfrm>
        </p:grpSpPr>
        <p:grpSp>
          <p:nvGrpSpPr>
            <p:cNvPr id="5" name="Group 4">
              <a:extLst>
                <a:ext uri="{FF2B5EF4-FFF2-40B4-BE49-F238E27FC236}">
                  <a16:creationId xmlns:a16="http://schemas.microsoft.com/office/drawing/2014/main" id="{9C2317D3-497A-4800-AA36-90C266328323}"/>
                </a:ext>
              </a:extLst>
            </p:cNvPr>
            <p:cNvGrpSpPr/>
            <p:nvPr/>
          </p:nvGrpSpPr>
          <p:grpSpPr>
            <a:xfrm>
              <a:off x="1991025" y="2725533"/>
              <a:ext cx="390835" cy="1233942"/>
              <a:chOff x="1991025" y="2725533"/>
              <a:chExt cx="390835" cy="1233942"/>
            </a:xfrm>
          </p:grpSpPr>
          <p:cxnSp>
            <p:nvCxnSpPr>
              <p:cNvPr id="61" name="Straight Arrow Connector 60">
                <a:extLst>
                  <a:ext uri="{FF2B5EF4-FFF2-40B4-BE49-F238E27FC236}">
                    <a16:creationId xmlns:a16="http://schemas.microsoft.com/office/drawing/2014/main" id="{D895187F-8ACC-4EC5-8C0D-2EA119C5937C}"/>
                  </a:ext>
                </a:extLst>
              </p:cNvPr>
              <p:cNvCxnSpPr/>
              <p:nvPr/>
            </p:nvCxnSpPr>
            <p:spPr>
              <a:xfrm>
                <a:off x="1991025" y="2725533"/>
                <a:ext cx="378542" cy="0"/>
              </a:xfrm>
              <a:prstGeom prst="straightConnector1">
                <a:avLst/>
              </a:prstGeom>
              <a:noFill/>
              <a:ln w="38100" cap="flat" cmpd="sng" algn="ctr">
                <a:solidFill>
                  <a:srgbClr val="4472C4"/>
                </a:solidFill>
                <a:prstDash val="solid"/>
                <a:miter lim="800000"/>
                <a:tailEnd type="triangle"/>
              </a:ln>
              <a:effectLst/>
            </p:spPr>
          </p:cxnSp>
          <p:cxnSp>
            <p:nvCxnSpPr>
              <p:cNvPr id="62" name="Straight Arrow Connector 61">
                <a:extLst>
                  <a:ext uri="{FF2B5EF4-FFF2-40B4-BE49-F238E27FC236}">
                    <a16:creationId xmlns:a16="http://schemas.microsoft.com/office/drawing/2014/main" id="{D4DA1592-D0C2-4FE8-BF6B-E2A1721CEC20}"/>
                  </a:ext>
                </a:extLst>
              </p:cNvPr>
              <p:cNvCxnSpPr/>
              <p:nvPr/>
            </p:nvCxnSpPr>
            <p:spPr>
              <a:xfrm>
                <a:off x="1991025" y="2877933"/>
                <a:ext cx="378542" cy="0"/>
              </a:xfrm>
              <a:prstGeom prst="straightConnector1">
                <a:avLst/>
              </a:prstGeom>
              <a:noFill/>
              <a:ln w="38100" cap="flat" cmpd="sng" algn="ctr">
                <a:solidFill>
                  <a:srgbClr val="4472C4"/>
                </a:solidFill>
                <a:prstDash val="solid"/>
                <a:miter lim="800000"/>
                <a:tailEnd type="triangle"/>
              </a:ln>
              <a:effectLst/>
            </p:spPr>
          </p:cxnSp>
          <p:cxnSp>
            <p:nvCxnSpPr>
              <p:cNvPr id="63" name="Straight Arrow Connector 62">
                <a:extLst>
                  <a:ext uri="{FF2B5EF4-FFF2-40B4-BE49-F238E27FC236}">
                    <a16:creationId xmlns:a16="http://schemas.microsoft.com/office/drawing/2014/main" id="{A3BC9559-B2D9-4572-9FE8-26FC00960C6D}"/>
                  </a:ext>
                </a:extLst>
              </p:cNvPr>
              <p:cNvCxnSpPr/>
              <p:nvPr/>
            </p:nvCxnSpPr>
            <p:spPr>
              <a:xfrm>
                <a:off x="1991025" y="3032791"/>
                <a:ext cx="378542" cy="0"/>
              </a:xfrm>
              <a:prstGeom prst="straightConnector1">
                <a:avLst/>
              </a:prstGeom>
              <a:noFill/>
              <a:ln w="38100" cap="flat" cmpd="sng" algn="ctr">
                <a:solidFill>
                  <a:srgbClr val="4472C4"/>
                </a:solidFill>
                <a:prstDash val="solid"/>
                <a:miter lim="800000"/>
                <a:tailEnd type="triangle"/>
              </a:ln>
              <a:effectLst/>
            </p:spPr>
          </p:cxnSp>
          <p:cxnSp>
            <p:nvCxnSpPr>
              <p:cNvPr id="64" name="Straight Arrow Connector 63">
                <a:extLst>
                  <a:ext uri="{FF2B5EF4-FFF2-40B4-BE49-F238E27FC236}">
                    <a16:creationId xmlns:a16="http://schemas.microsoft.com/office/drawing/2014/main" id="{D9CBB1E4-F19E-4757-B53B-F4C2A3F2BF6A}"/>
                  </a:ext>
                </a:extLst>
              </p:cNvPr>
              <p:cNvCxnSpPr/>
              <p:nvPr/>
            </p:nvCxnSpPr>
            <p:spPr>
              <a:xfrm>
                <a:off x="1995942" y="3180273"/>
                <a:ext cx="378542" cy="0"/>
              </a:xfrm>
              <a:prstGeom prst="straightConnector1">
                <a:avLst/>
              </a:prstGeom>
              <a:noFill/>
              <a:ln w="38100" cap="flat" cmpd="sng" algn="ctr">
                <a:solidFill>
                  <a:srgbClr val="4472C4"/>
                </a:solidFill>
                <a:prstDash val="solid"/>
                <a:miter lim="800000"/>
                <a:tailEnd type="triangle"/>
              </a:ln>
              <a:effectLst/>
            </p:spPr>
          </p:cxnSp>
          <p:cxnSp>
            <p:nvCxnSpPr>
              <p:cNvPr id="65" name="Straight Arrow Connector 64">
                <a:extLst>
                  <a:ext uri="{FF2B5EF4-FFF2-40B4-BE49-F238E27FC236}">
                    <a16:creationId xmlns:a16="http://schemas.microsoft.com/office/drawing/2014/main" id="{2C02506A-F33E-4F55-980A-A26CF4E7503C}"/>
                  </a:ext>
                </a:extLst>
              </p:cNvPr>
              <p:cNvCxnSpPr/>
              <p:nvPr/>
            </p:nvCxnSpPr>
            <p:spPr>
              <a:xfrm>
                <a:off x="1995942" y="3332673"/>
                <a:ext cx="378542" cy="0"/>
              </a:xfrm>
              <a:prstGeom prst="straightConnector1">
                <a:avLst/>
              </a:prstGeom>
              <a:noFill/>
              <a:ln w="38100" cap="flat" cmpd="sng" algn="ctr">
                <a:solidFill>
                  <a:srgbClr val="4472C4"/>
                </a:solidFill>
                <a:prstDash val="solid"/>
                <a:miter lim="800000"/>
                <a:tailEnd type="triangle"/>
              </a:ln>
              <a:effectLst/>
            </p:spPr>
          </p:cxnSp>
          <p:cxnSp>
            <p:nvCxnSpPr>
              <p:cNvPr id="66" name="Straight Arrow Connector 65">
                <a:extLst>
                  <a:ext uri="{FF2B5EF4-FFF2-40B4-BE49-F238E27FC236}">
                    <a16:creationId xmlns:a16="http://schemas.microsoft.com/office/drawing/2014/main" id="{10697106-B8A4-4DE6-B227-EF390030A237}"/>
                  </a:ext>
                </a:extLst>
              </p:cNvPr>
              <p:cNvCxnSpPr/>
              <p:nvPr/>
            </p:nvCxnSpPr>
            <p:spPr>
              <a:xfrm>
                <a:off x="1995942" y="3487531"/>
                <a:ext cx="378542" cy="0"/>
              </a:xfrm>
              <a:prstGeom prst="straightConnector1">
                <a:avLst/>
              </a:prstGeom>
              <a:noFill/>
              <a:ln w="38100" cap="flat" cmpd="sng" algn="ctr">
                <a:solidFill>
                  <a:srgbClr val="4472C4"/>
                </a:solidFill>
                <a:prstDash val="solid"/>
                <a:miter lim="800000"/>
                <a:tailEnd type="triangle"/>
              </a:ln>
              <a:effectLst/>
            </p:spPr>
          </p:cxnSp>
          <p:cxnSp>
            <p:nvCxnSpPr>
              <p:cNvPr id="67" name="Straight Arrow Connector 66">
                <a:extLst>
                  <a:ext uri="{FF2B5EF4-FFF2-40B4-BE49-F238E27FC236}">
                    <a16:creationId xmlns:a16="http://schemas.microsoft.com/office/drawing/2014/main" id="{E78C4564-FB5B-4ACF-9940-741B494E1701}"/>
                  </a:ext>
                </a:extLst>
              </p:cNvPr>
              <p:cNvCxnSpPr/>
              <p:nvPr/>
            </p:nvCxnSpPr>
            <p:spPr>
              <a:xfrm>
                <a:off x="2003318" y="3652217"/>
                <a:ext cx="378542" cy="0"/>
              </a:xfrm>
              <a:prstGeom prst="straightConnector1">
                <a:avLst/>
              </a:prstGeom>
              <a:noFill/>
              <a:ln w="38100" cap="flat" cmpd="sng" algn="ctr">
                <a:solidFill>
                  <a:srgbClr val="4472C4"/>
                </a:solidFill>
                <a:prstDash val="solid"/>
                <a:miter lim="800000"/>
                <a:tailEnd type="triangle"/>
              </a:ln>
              <a:effectLst/>
            </p:spPr>
          </p:cxnSp>
          <p:cxnSp>
            <p:nvCxnSpPr>
              <p:cNvPr id="68" name="Straight Arrow Connector 67">
                <a:extLst>
                  <a:ext uri="{FF2B5EF4-FFF2-40B4-BE49-F238E27FC236}">
                    <a16:creationId xmlns:a16="http://schemas.microsoft.com/office/drawing/2014/main" id="{85CE9F29-8DEC-499C-A019-6191129B9172}"/>
                  </a:ext>
                </a:extLst>
              </p:cNvPr>
              <p:cNvCxnSpPr/>
              <p:nvPr/>
            </p:nvCxnSpPr>
            <p:spPr>
              <a:xfrm>
                <a:off x="2003318" y="3804617"/>
                <a:ext cx="378542" cy="0"/>
              </a:xfrm>
              <a:prstGeom prst="straightConnector1">
                <a:avLst/>
              </a:prstGeom>
              <a:noFill/>
              <a:ln w="38100" cap="flat" cmpd="sng" algn="ctr">
                <a:solidFill>
                  <a:srgbClr val="4472C4"/>
                </a:solidFill>
                <a:prstDash val="solid"/>
                <a:miter lim="800000"/>
                <a:tailEnd type="triangle"/>
              </a:ln>
              <a:effectLst/>
            </p:spPr>
          </p:cxnSp>
          <p:cxnSp>
            <p:nvCxnSpPr>
              <p:cNvPr id="69" name="Straight Arrow Connector 68">
                <a:extLst>
                  <a:ext uri="{FF2B5EF4-FFF2-40B4-BE49-F238E27FC236}">
                    <a16:creationId xmlns:a16="http://schemas.microsoft.com/office/drawing/2014/main" id="{C589E5EA-0E7B-47B3-B8E9-4577A74061B4}"/>
                  </a:ext>
                </a:extLst>
              </p:cNvPr>
              <p:cNvCxnSpPr/>
              <p:nvPr/>
            </p:nvCxnSpPr>
            <p:spPr>
              <a:xfrm>
                <a:off x="2003318" y="3959475"/>
                <a:ext cx="378542" cy="0"/>
              </a:xfrm>
              <a:prstGeom prst="straightConnector1">
                <a:avLst/>
              </a:prstGeom>
              <a:noFill/>
              <a:ln w="38100" cap="flat" cmpd="sng" algn="ctr">
                <a:solidFill>
                  <a:srgbClr val="4472C4"/>
                </a:solidFill>
                <a:prstDash val="solid"/>
                <a:miter lim="800000"/>
                <a:tailEnd type="triangle"/>
              </a:ln>
              <a:effectLst/>
            </p:spPr>
          </p:cxnSp>
        </p:grpSp>
        <p:sp>
          <p:nvSpPr>
            <p:cNvPr id="6" name="TextBox 5">
              <a:extLst>
                <a:ext uri="{FF2B5EF4-FFF2-40B4-BE49-F238E27FC236}">
                  <a16:creationId xmlns:a16="http://schemas.microsoft.com/office/drawing/2014/main" id="{1C5C7552-1DB0-4A78-A38F-8F1EA921740B}"/>
                </a:ext>
              </a:extLst>
            </p:cNvPr>
            <p:cNvSpPr txBox="1"/>
            <p:nvPr/>
          </p:nvSpPr>
          <p:spPr>
            <a:xfrm rot="16200000">
              <a:off x="1017429" y="3209242"/>
              <a:ext cx="1451038" cy="261610"/>
            </a:xfrm>
            <a:prstGeom prst="rect">
              <a:avLst/>
            </a:prstGeom>
            <a:noFill/>
          </p:spPr>
          <p:txBody>
            <a:bodyPr wrap="none" rtlCol="0">
              <a:spAutoFit/>
            </a:bodyPr>
            <a:lstStyle/>
            <a:p>
              <a:pPr>
                <a:spcAft>
                  <a:spcPts val="600"/>
                </a:spcAft>
              </a:pPr>
              <a:r>
                <a:rPr lang="en-US" sz="1100" b="1" dirty="0"/>
                <a:t>Input: Set of Pixels</a:t>
              </a:r>
            </a:p>
          </p:txBody>
        </p:sp>
      </p:grpSp>
      <p:grpSp>
        <p:nvGrpSpPr>
          <p:cNvPr id="8" name="Group 7">
            <a:extLst>
              <a:ext uri="{FF2B5EF4-FFF2-40B4-BE49-F238E27FC236}">
                <a16:creationId xmlns:a16="http://schemas.microsoft.com/office/drawing/2014/main" id="{0E1CAAD8-DAFD-45C9-9C7A-B0E851D63D8B}"/>
              </a:ext>
            </a:extLst>
          </p:cNvPr>
          <p:cNvGrpSpPr/>
          <p:nvPr/>
        </p:nvGrpSpPr>
        <p:grpSpPr>
          <a:xfrm>
            <a:off x="10998774" y="2570037"/>
            <a:ext cx="745509" cy="1544012"/>
            <a:chOff x="11028274" y="2570037"/>
            <a:chExt cx="745509" cy="1544012"/>
          </a:xfrm>
        </p:grpSpPr>
        <p:grpSp>
          <p:nvGrpSpPr>
            <p:cNvPr id="91" name="Group 90">
              <a:extLst>
                <a:ext uri="{FF2B5EF4-FFF2-40B4-BE49-F238E27FC236}">
                  <a16:creationId xmlns:a16="http://schemas.microsoft.com/office/drawing/2014/main" id="{A757944B-FEC8-4C7E-BF21-8176AEDE1CD7}"/>
                </a:ext>
              </a:extLst>
            </p:cNvPr>
            <p:cNvGrpSpPr/>
            <p:nvPr/>
          </p:nvGrpSpPr>
          <p:grpSpPr>
            <a:xfrm>
              <a:off x="11028274" y="2727529"/>
              <a:ext cx="390835" cy="1233942"/>
              <a:chOff x="1991025" y="2725533"/>
              <a:chExt cx="390835" cy="1233942"/>
            </a:xfrm>
          </p:grpSpPr>
          <p:cxnSp>
            <p:nvCxnSpPr>
              <p:cNvPr id="93" name="Straight Arrow Connector 92">
                <a:extLst>
                  <a:ext uri="{FF2B5EF4-FFF2-40B4-BE49-F238E27FC236}">
                    <a16:creationId xmlns:a16="http://schemas.microsoft.com/office/drawing/2014/main" id="{BA55BC59-E8FE-4DBA-9907-DF58E62B62EA}"/>
                  </a:ext>
                </a:extLst>
              </p:cNvPr>
              <p:cNvCxnSpPr/>
              <p:nvPr/>
            </p:nvCxnSpPr>
            <p:spPr>
              <a:xfrm>
                <a:off x="1991025" y="2725533"/>
                <a:ext cx="378542" cy="0"/>
              </a:xfrm>
              <a:prstGeom prst="straightConnector1">
                <a:avLst/>
              </a:prstGeom>
              <a:noFill/>
              <a:ln w="38100" cap="flat" cmpd="sng" algn="ctr">
                <a:solidFill>
                  <a:srgbClr val="4472C4"/>
                </a:solidFill>
                <a:prstDash val="solid"/>
                <a:miter lim="800000"/>
                <a:tailEnd type="triangle"/>
              </a:ln>
              <a:effectLst/>
            </p:spPr>
          </p:cxnSp>
          <p:cxnSp>
            <p:nvCxnSpPr>
              <p:cNvPr id="94" name="Straight Arrow Connector 93">
                <a:extLst>
                  <a:ext uri="{FF2B5EF4-FFF2-40B4-BE49-F238E27FC236}">
                    <a16:creationId xmlns:a16="http://schemas.microsoft.com/office/drawing/2014/main" id="{03A7E18B-0E5E-4263-A9B5-B7401255F1E8}"/>
                  </a:ext>
                </a:extLst>
              </p:cNvPr>
              <p:cNvCxnSpPr/>
              <p:nvPr/>
            </p:nvCxnSpPr>
            <p:spPr>
              <a:xfrm>
                <a:off x="1991025" y="2877933"/>
                <a:ext cx="378542" cy="0"/>
              </a:xfrm>
              <a:prstGeom prst="straightConnector1">
                <a:avLst/>
              </a:prstGeom>
              <a:noFill/>
              <a:ln w="38100" cap="flat" cmpd="sng" algn="ctr">
                <a:solidFill>
                  <a:srgbClr val="4472C4"/>
                </a:solidFill>
                <a:prstDash val="solid"/>
                <a:miter lim="800000"/>
                <a:tailEnd type="triangle"/>
              </a:ln>
              <a:effectLst/>
            </p:spPr>
          </p:cxnSp>
          <p:cxnSp>
            <p:nvCxnSpPr>
              <p:cNvPr id="95" name="Straight Arrow Connector 94">
                <a:extLst>
                  <a:ext uri="{FF2B5EF4-FFF2-40B4-BE49-F238E27FC236}">
                    <a16:creationId xmlns:a16="http://schemas.microsoft.com/office/drawing/2014/main" id="{7DF60F6B-1C1A-4C5A-891A-D7E2EB8D6FAA}"/>
                  </a:ext>
                </a:extLst>
              </p:cNvPr>
              <p:cNvCxnSpPr/>
              <p:nvPr/>
            </p:nvCxnSpPr>
            <p:spPr>
              <a:xfrm>
                <a:off x="1991025" y="3032791"/>
                <a:ext cx="378542" cy="0"/>
              </a:xfrm>
              <a:prstGeom prst="straightConnector1">
                <a:avLst/>
              </a:prstGeom>
              <a:noFill/>
              <a:ln w="38100" cap="flat" cmpd="sng" algn="ctr">
                <a:solidFill>
                  <a:srgbClr val="4472C4"/>
                </a:solidFill>
                <a:prstDash val="solid"/>
                <a:miter lim="800000"/>
                <a:tailEnd type="triangle"/>
              </a:ln>
              <a:effectLst/>
            </p:spPr>
          </p:cxnSp>
          <p:cxnSp>
            <p:nvCxnSpPr>
              <p:cNvPr id="96" name="Straight Arrow Connector 95">
                <a:extLst>
                  <a:ext uri="{FF2B5EF4-FFF2-40B4-BE49-F238E27FC236}">
                    <a16:creationId xmlns:a16="http://schemas.microsoft.com/office/drawing/2014/main" id="{FF34439B-5726-4A95-95A1-48AE7378844D}"/>
                  </a:ext>
                </a:extLst>
              </p:cNvPr>
              <p:cNvCxnSpPr/>
              <p:nvPr/>
            </p:nvCxnSpPr>
            <p:spPr>
              <a:xfrm>
                <a:off x="1995942" y="3180273"/>
                <a:ext cx="378542" cy="0"/>
              </a:xfrm>
              <a:prstGeom prst="straightConnector1">
                <a:avLst/>
              </a:prstGeom>
              <a:noFill/>
              <a:ln w="38100" cap="flat" cmpd="sng" algn="ctr">
                <a:solidFill>
                  <a:srgbClr val="4472C4"/>
                </a:solidFill>
                <a:prstDash val="solid"/>
                <a:miter lim="800000"/>
                <a:tailEnd type="triangle"/>
              </a:ln>
              <a:effectLst/>
            </p:spPr>
          </p:cxnSp>
          <p:cxnSp>
            <p:nvCxnSpPr>
              <p:cNvPr id="97" name="Straight Arrow Connector 96">
                <a:extLst>
                  <a:ext uri="{FF2B5EF4-FFF2-40B4-BE49-F238E27FC236}">
                    <a16:creationId xmlns:a16="http://schemas.microsoft.com/office/drawing/2014/main" id="{A099F6FB-6B35-4991-9697-A7547907F486}"/>
                  </a:ext>
                </a:extLst>
              </p:cNvPr>
              <p:cNvCxnSpPr/>
              <p:nvPr/>
            </p:nvCxnSpPr>
            <p:spPr>
              <a:xfrm>
                <a:off x="1995942" y="3332673"/>
                <a:ext cx="378542" cy="0"/>
              </a:xfrm>
              <a:prstGeom prst="straightConnector1">
                <a:avLst/>
              </a:prstGeom>
              <a:noFill/>
              <a:ln w="38100" cap="flat" cmpd="sng" algn="ctr">
                <a:solidFill>
                  <a:srgbClr val="4472C4"/>
                </a:solidFill>
                <a:prstDash val="solid"/>
                <a:miter lim="800000"/>
                <a:tailEnd type="triangle"/>
              </a:ln>
              <a:effectLst/>
            </p:spPr>
          </p:cxnSp>
          <p:cxnSp>
            <p:nvCxnSpPr>
              <p:cNvPr id="98" name="Straight Arrow Connector 97">
                <a:extLst>
                  <a:ext uri="{FF2B5EF4-FFF2-40B4-BE49-F238E27FC236}">
                    <a16:creationId xmlns:a16="http://schemas.microsoft.com/office/drawing/2014/main" id="{4595EF5A-5512-495F-8BD9-78BDAB745DCE}"/>
                  </a:ext>
                </a:extLst>
              </p:cNvPr>
              <p:cNvCxnSpPr/>
              <p:nvPr/>
            </p:nvCxnSpPr>
            <p:spPr>
              <a:xfrm>
                <a:off x="1995942" y="3487531"/>
                <a:ext cx="378542" cy="0"/>
              </a:xfrm>
              <a:prstGeom prst="straightConnector1">
                <a:avLst/>
              </a:prstGeom>
              <a:noFill/>
              <a:ln w="38100" cap="flat" cmpd="sng" algn="ctr">
                <a:solidFill>
                  <a:srgbClr val="4472C4"/>
                </a:solidFill>
                <a:prstDash val="solid"/>
                <a:miter lim="800000"/>
                <a:tailEnd type="triangle"/>
              </a:ln>
              <a:effectLst/>
            </p:spPr>
          </p:cxnSp>
          <p:cxnSp>
            <p:nvCxnSpPr>
              <p:cNvPr id="99" name="Straight Arrow Connector 98">
                <a:extLst>
                  <a:ext uri="{FF2B5EF4-FFF2-40B4-BE49-F238E27FC236}">
                    <a16:creationId xmlns:a16="http://schemas.microsoft.com/office/drawing/2014/main" id="{64C8CA6C-00F2-4330-9963-DE105C6B4D00}"/>
                  </a:ext>
                </a:extLst>
              </p:cNvPr>
              <p:cNvCxnSpPr/>
              <p:nvPr/>
            </p:nvCxnSpPr>
            <p:spPr>
              <a:xfrm>
                <a:off x="2003318" y="3652217"/>
                <a:ext cx="378542" cy="0"/>
              </a:xfrm>
              <a:prstGeom prst="straightConnector1">
                <a:avLst/>
              </a:prstGeom>
              <a:noFill/>
              <a:ln w="38100" cap="flat" cmpd="sng" algn="ctr">
                <a:solidFill>
                  <a:srgbClr val="4472C4"/>
                </a:solidFill>
                <a:prstDash val="solid"/>
                <a:miter lim="800000"/>
                <a:tailEnd type="triangle"/>
              </a:ln>
              <a:effectLst/>
            </p:spPr>
          </p:cxnSp>
          <p:cxnSp>
            <p:nvCxnSpPr>
              <p:cNvPr id="100" name="Straight Arrow Connector 99">
                <a:extLst>
                  <a:ext uri="{FF2B5EF4-FFF2-40B4-BE49-F238E27FC236}">
                    <a16:creationId xmlns:a16="http://schemas.microsoft.com/office/drawing/2014/main" id="{FD88AF99-2CE1-455E-BAC1-1CF2FD413836}"/>
                  </a:ext>
                </a:extLst>
              </p:cNvPr>
              <p:cNvCxnSpPr/>
              <p:nvPr/>
            </p:nvCxnSpPr>
            <p:spPr>
              <a:xfrm>
                <a:off x="2003318" y="3804617"/>
                <a:ext cx="378542" cy="0"/>
              </a:xfrm>
              <a:prstGeom prst="straightConnector1">
                <a:avLst/>
              </a:prstGeom>
              <a:noFill/>
              <a:ln w="38100" cap="flat" cmpd="sng" algn="ctr">
                <a:solidFill>
                  <a:srgbClr val="4472C4"/>
                </a:solidFill>
                <a:prstDash val="solid"/>
                <a:miter lim="800000"/>
                <a:tailEnd type="triangle"/>
              </a:ln>
              <a:effectLst/>
            </p:spPr>
          </p:cxnSp>
          <p:cxnSp>
            <p:nvCxnSpPr>
              <p:cNvPr id="101" name="Straight Arrow Connector 100">
                <a:extLst>
                  <a:ext uri="{FF2B5EF4-FFF2-40B4-BE49-F238E27FC236}">
                    <a16:creationId xmlns:a16="http://schemas.microsoft.com/office/drawing/2014/main" id="{5892D79F-43BB-4181-BBF6-A9D0750F5F71}"/>
                  </a:ext>
                </a:extLst>
              </p:cNvPr>
              <p:cNvCxnSpPr/>
              <p:nvPr/>
            </p:nvCxnSpPr>
            <p:spPr>
              <a:xfrm>
                <a:off x="2003318" y="3959475"/>
                <a:ext cx="378542" cy="0"/>
              </a:xfrm>
              <a:prstGeom prst="straightConnector1">
                <a:avLst/>
              </a:prstGeom>
              <a:noFill/>
              <a:ln w="38100" cap="flat" cmpd="sng" algn="ctr">
                <a:solidFill>
                  <a:srgbClr val="4472C4"/>
                </a:solidFill>
                <a:prstDash val="solid"/>
                <a:miter lim="800000"/>
                <a:tailEnd type="triangle"/>
              </a:ln>
              <a:effectLst/>
            </p:spPr>
          </p:cxnSp>
        </p:grpSp>
        <p:sp>
          <p:nvSpPr>
            <p:cNvPr id="92" name="TextBox 91">
              <a:extLst>
                <a:ext uri="{FF2B5EF4-FFF2-40B4-BE49-F238E27FC236}">
                  <a16:creationId xmlns:a16="http://schemas.microsoft.com/office/drawing/2014/main" id="{309A69B2-1F6A-47A9-9FC6-A38E27777A04}"/>
                </a:ext>
              </a:extLst>
            </p:cNvPr>
            <p:cNvSpPr txBox="1"/>
            <p:nvPr/>
          </p:nvSpPr>
          <p:spPr>
            <a:xfrm rot="16200000">
              <a:off x="10870972" y="3211238"/>
              <a:ext cx="1544012" cy="261610"/>
            </a:xfrm>
            <a:prstGeom prst="rect">
              <a:avLst/>
            </a:prstGeom>
            <a:noFill/>
          </p:spPr>
          <p:txBody>
            <a:bodyPr wrap="none" rtlCol="0">
              <a:spAutoFit/>
            </a:bodyPr>
            <a:lstStyle/>
            <a:p>
              <a:pPr>
                <a:spcAft>
                  <a:spcPts val="600"/>
                </a:spcAft>
              </a:pPr>
              <a:r>
                <a:rPr lang="en-US" sz="1100" b="1" dirty="0"/>
                <a:t>Output:  Final Image</a:t>
              </a:r>
            </a:p>
          </p:txBody>
        </p:sp>
      </p:grpSp>
      <p:grpSp>
        <p:nvGrpSpPr>
          <p:cNvPr id="51" name="Group 50">
            <a:extLst>
              <a:ext uri="{FF2B5EF4-FFF2-40B4-BE49-F238E27FC236}">
                <a16:creationId xmlns:a16="http://schemas.microsoft.com/office/drawing/2014/main" id="{9A910780-659C-48C0-87FE-77082561591A}"/>
              </a:ext>
            </a:extLst>
          </p:cNvPr>
          <p:cNvGrpSpPr/>
          <p:nvPr/>
        </p:nvGrpSpPr>
        <p:grpSpPr>
          <a:xfrm>
            <a:off x="1483950" y="2725533"/>
            <a:ext cx="9397182" cy="1181868"/>
            <a:chOff x="533399" y="2123768"/>
            <a:chExt cx="9397182" cy="1181868"/>
          </a:xfrm>
        </p:grpSpPr>
        <p:sp>
          <p:nvSpPr>
            <p:cNvPr id="52" name="Flowchart: Alternate Process 51">
              <a:extLst>
                <a:ext uri="{FF2B5EF4-FFF2-40B4-BE49-F238E27FC236}">
                  <a16:creationId xmlns:a16="http://schemas.microsoft.com/office/drawing/2014/main" id="{5AD70591-A851-4006-B08A-942482C53FF9}"/>
                </a:ext>
              </a:extLst>
            </p:cNvPr>
            <p:cNvSpPr/>
            <p:nvPr/>
          </p:nvSpPr>
          <p:spPr>
            <a:xfrm>
              <a:off x="533399" y="2232541"/>
              <a:ext cx="2809568" cy="1073095"/>
            </a:xfrm>
            <a:prstGeom prst="flowChartAlternateProcess">
              <a:avLst/>
            </a:prstGeom>
            <a:solidFill>
              <a:srgbClr val="FFC000">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Take input pixel position, generate ray(s)</a:t>
              </a:r>
            </a:p>
          </p:txBody>
        </p:sp>
        <p:sp>
          <p:nvSpPr>
            <p:cNvPr id="70" name="Flowchart: Alternate Process 69">
              <a:extLst>
                <a:ext uri="{FF2B5EF4-FFF2-40B4-BE49-F238E27FC236}">
                  <a16:creationId xmlns:a16="http://schemas.microsoft.com/office/drawing/2014/main" id="{ABB0ABF7-4203-4C88-8215-F16EA70832EE}"/>
                </a:ext>
              </a:extLst>
            </p:cNvPr>
            <p:cNvSpPr/>
            <p:nvPr/>
          </p:nvSpPr>
          <p:spPr>
            <a:xfrm>
              <a:off x="3721509" y="2407445"/>
              <a:ext cx="1629702" cy="798410"/>
            </a:xfrm>
            <a:prstGeom prst="flowChartAlternateProcess">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Intersect</a:t>
              </a:r>
              <a:r>
                <a:rPr lang="en-US" kern="0" dirty="0">
                  <a:solidFill>
                    <a:prstClr val="white"/>
                  </a:solidFill>
                  <a:latin typeface="Calibri" panose="020F0502020204030204"/>
                </a:rPr>
                <a:t> Rays</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panose="020F0502020204030204"/>
                </a:rPr>
                <a:t>With Scene</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Flowchart: Alternate Process 70">
              <a:extLst>
                <a:ext uri="{FF2B5EF4-FFF2-40B4-BE49-F238E27FC236}">
                  <a16:creationId xmlns:a16="http://schemas.microsoft.com/office/drawing/2014/main" id="{98707574-3248-43A2-9761-DDC4F4EFE6D9}"/>
                </a:ext>
              </a:extLst>
            </p:cNvPr>
            <p:cNvSpPr/>
            <p:nvPr/>
          </p:nvSpPr>
          <p:spPr>
            <a:xfrm>
              <a:off x="5729753" y="2232541"/>
              <a:ext cx="2809568" cy="1073095"/>
            </a:xfrm>
            <a:prstGeom prst="flowChartAlternateProcess">
              <a:avLst/>
            </a:prstGeom>
            <a:solidFill>
              <a:srgbClr val="FFC000">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Shade hit points;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(Optional) generate recursive ray(s)</a:t>
              </a:r>
            </a:p>
          </p:txBody>
        </p:sp>
        <p:cxnSp>
          <p:nvCxnSpPr>
            <p:cNvPr id="72" name="Straight Arrow Connector 71">
              <a:extLst>
                <a:ext uri="{FF2B5EF4-FFF2-40B4-BE49-F238E27FC236}">
                  <a16:creationId xmlns:a16="http://schemas.microsoft.com/office/drawing/2014/main" id="{ADC1A191-BA82-434A-8F12-858BEAEBF9D8}"/>
                </a:ext>
              </a:extLst>
            </p:cNvPr>
            <p:cNvCxnSpPr/>
            <p:nvPr/>
          </p:nvCxnSpPr>
          <p:spPr>
            <a:xfrm>
              <a:off x="3342967" y="2806650"/>
              <a:ext cx="378542" cy="0"/>
            </a:xfrm>
            <a:prstGeom prst="straightConnector1">
              <a:avLst/>
            </a:prstGeom>
            <a:noFill/>
            <a:ln w="38100" cap="flat" cmpd="sng" algn="ctr">
              <a:solidFill>
                <a:srgbClr val="4472C4"/>
              </a:solidFill>
              <a:prstDash val="solid"/>
              <a:miter lim="800000"/>
              <a:tailEnd type="triangle"/>
            </a:ln>
            <a:effectLst/>
          </p:spPr>
        </p:cxnSp>
        <p:cxnSp>
          <p:nvCxnSpPr>
            <p:cNvPr id="73" name="Straight Arrow Connector 72">
              <a:extLst>
                <a:ext uri="{FF2B5EF4-FFF2-40B4-BE49-F238E27FC236}">
                  <a16:creationId xmlns:a16="http://schemas.microsoft.com/office/drawing/2014/main" id="{852E566A-9B9E-4719-816D-0B90B877C26E}"/>
                </a:ext>
              </a:extLst>
            </p:cNvPr>
            <p:cNvCxnSpPr/>
            <p:nvPr/>
          </p:nvCxnSpPr>
          <p:spPr>
            <a:xfrm>
              <a:off x="5351211" y="2806650"/>
              <a:ext cx="378542" cy="0"/>
            </a:xfrm>
            <a:prstGeom prst="straightConnector1">
              <a:avLst/>
            </a:prstGeom>
            <a:noFill/>
            <a:ln w="38100" cap="flat" cmpd="sng" algn="ctr">
              <a:solidFill>
                <a:srgbClr val="4472C4"/>
              </a:solidFill>
              <a:prstDash val="solid"/>
              <a:miter lim="800000"/>
              <a:tailEnd type="triangle"/>
            </a:ln>
            <a:effectLst/>
          </p:spPr>
        </p:cxnSp>
        <p:cxnSp>
          <p:nvCxnSpPr>
            <p:cNvPr id="74" name="Straight Arrow Connector 73">
              <a:extLst>
                <a:ext uri="{FF2B5EF4-FFF2-40B4-BE49-F238E27FC236}">
                  <a16:creationId xmlns:a16="http://schemas.microsoft.com/office/drawing/2014/main" id="{B7EA838C-6256-491D-9CB1-582F8C0DBB4C}"/>
                </a:ext>
              </a:extLst>
            </p:cNvPr>
            <p:cNvCxnSpPr/>
            <p:nvPr/>
          </p:nvCxnSpPr>
          <p:spPr>
            <a:xfrm>
              <a:off x="8539321" y="2769088"/>
              <a:ext cx="378542" cy="0"/>
            </a:xfrm>
            <a:prstGeom prst="straightConnector1">
              <a:avLst/>
            </a:prstGeom>
            <a:noFill/>
            <a:ln w="38100" cap="flat" cmpd="sng" algn="ctr">
              <a:solidFill>
                <a:srgbClr val="4472C4"/>
              </a:solidFill>
              <a:prstDash val="solid"/>
              <a:miter lim="800000"/>
              <a:tailEnd type="triangle"/>
            </a:ln>
            <a:effectLst/>
          </p:spPr>
        </p:cxnSp>
        <p:cxnSp>
          <p:nvCxnSpPr>
            <p:cNvPr id="75" name="Straight Connector 74">
              <a:extLst>
                <a:ext uri="{FF2B5EF4-FFF2-40B4-BE49-F238E27FC236}">
                  <a16:creationId xmlns:a16="http://schemas.microsoft.com/office/drawing/2014/main" id="{12136B74-C01B-4DD8-9120-74E72882EED9}"/>
                </a:ext>
              </a:extLst>
            </p:cNvPr>
            <p:cNvCxnSpPr>
              <a:cxnSpLocks/>
            </p:cNvCxnSpPr>
            <p:nvPr/>
          </p:nvCxnSpPr>
          <p:spPr>
            <a:xfrm flipV="1">
              <a:off x="8662219" y="2133600"/>
              <a:ext cx="0" cy="635488"/>
            </a:xfrm>
            <a:prstGeom prst="line">
              <a:avLst/>
            </a:prstGeom>
            <a:noFill/>
            <a:ln w="38100" cap="flat" cmpd="sng" algn="ctr">
              <a:solidFill>
                <a:srgbClr val="4472C4"/>
              </a:solidFill>
              <a:prstDash val="solid"/>
              <a:miter lim="800000"/>
            </a:ln>
            <a:effectLst/>
          </p:spPr>
        </p:cxnSp>
        <p:cxnSp>
          <p:nvCxnSpPr>
            <p:cNvPr id="76" name="Straight Connector 75">
              <a:extLst>
                <a:ext uri="{FF2B5EF4-FFF2-40B4-BE49-F238E27FC236}">
                  <a16:creationId xmlns:a16="http://schemas.microsoft.com/office/drawing/2014/main" id="{3E0C93E0-C446-47BE-9E42-08E9E6AD41BC}"/>
                </a:ext>
              </a:extLst>
            </p:cNvPr>
            <p:cNvCxnSpPr>
              <a:cxnSpLocks/>
            </p:cNvCxnSpPr>
            <p:nvPr/>
          </p:nvCxnSpPr>
          <p:spPr>
            <a:xfrm flipH="1" flipV="1">
              <a:off x="3532238" y="2123768"/>
              <a:ext cx="5129981" cy="9832"/>
            </a:xfrm>
            <a:prstGeom prst="line">
              <a:avLst/>
            </a:prstGeom>
            <a:noFill/>
            <a:ln w="38100" cap="flat" cmpd="sng" algn="ctr">
              <a:solidFill>
                <a:srgbClr val="4472C4"/>
              </a:solidFill>
              <a:prstDash val="solid"/>
              <a:miter lim="800000"/>
            </a:ln>
            <a:effectLst/>
          </p:spPr>
        </p:cxnSp>
        <p:cxnSp>
          <p:nvCxnSpPr>
            <p:cNvPr id="77" name="Straight Connector 76">
              <a:extLst>
                <a:ext uri="{FF2B5EF4-FFF2-40B4-BE49-F238E27FC236}">
                  <a16:creationId xmlns:a16="http://schemas.microsoft.com/office/drawing/2014/main" id="{D91A8EAD-5EE1-4C6C-B702-F39AFDB670C2}"/>
                </a:ext>
              </a:extLst>
            </p:cNvPr>
            <p:cNvCxnSpPr/>
            <p:nvPr/>
          </p:nvCxnSpPr>
          <p:spPr>
            <a:xfrm>
              <a:off x="3532238" y="2133600"/>
              <a:ext cx="0" cy="673050"/>
            </a:xfrm>
            <a:prstGeom prst="line">
              <a:avLst/>
            </a:prstGeom>
            <a:noFill/>
            <a:ln w="38100" cap="flat" cmpd="sng" algn="ctr">
              <a:solidFill>
                <a:srgbClr val="4472C4"/>
              </a:solidFill>
              <a:prstDash val="solid"/>
              <a:miter lim="800000"/>
            </a:ln>
            <a:effectLst/>
          </p:spPr>
        </p:cxnSp>
        <p:cxnSp>
          <p:nvCxnSpPr>
            <p:cNvPr id="78" name="Straight Arrow Connector 77">
              <a:extLst>
                <a:ext uri="{FF2B5EF4-FFF2-40B4-BE49-F238E27FC236}">
                  <a16:creationId xmlns:a16="http://schemas.microsoft.com/office/drawing/2014/main" id="{DDA005EE-259D-4AAF-8EBF-241B65A0997E}"/>
                </a:ext>
              </a:extLst>
            </p:cNvPr>
            <p:cNvCxnSpPr/>
            <p:nvPr/>
          </p:nvCxnSpPr>
          <p:spPr>
            <a:xfrm flipH="1">
              <a:off x="6253318" y="2134256"/>
              <a:ext cx="2406450" cy="0"/>
            </a:xfrm>
            <a:prstGeom prst="straightConnector1">
              <a:avLst/>
            </a:prstGeom>
            <a:noFill/>
            <a:ln w="41275" cap="flat" cmpd="sng" algn="ctr">
              <a:solidFill>
                <a:srgbClr val="4472C4"/>
              </a:solidFill>
              <a:prstDash val="solid"/>
              <a:miter lim="800000"/>
              <a:tailEnd type="triangle"/>
            </a:ln>
            <a:effectLst/>
          </p:spPr>
        </p:cxnSp>
        <p:sp>
          <p:nvSpPr>
            <p:cNvPr id="80" name="Flowchart: Alternate Process 79">
              <a:extLst>
                <a:ext uri="{FF2B5EF4-FFF2-40B4-BE49-F238E27FC236}">
                  <a16:creationId xmlns:a16="http://schemas.microsoft.com/office/drawing/2014/main" id="{71CD5388-228D-4F8F-ACF3-9EA4D95BD883}"/>
                </a:ext>
              </a:extLst>
            </p:cNvPr>
            <p:cNvSpPr/>
            <p:nvPr/>
          </p:nvSpPr>
          <p:spPr>
            <a:xfrm>
              <a:off x="8917863" y="2369883"/>
              <a:ext cx="1012718" cy="798410"/>
            </a:xfrm>
            <a:prstGeom prst="flowChartAlternateProcess">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Output</a:t>
              </a:r>
            </a:p>
          </p:txBody>
        </p:sp>
      </p:grpSp>
      <p:sp>
        <p:nvSpPr>
          <p:cNvPr id="44" name="TextBox 43">
            <a:extLst>
              <a:ext uri="{FF2B5EF4-FFF2-40B4-BE49-F238E27FC236}">
                <a16:creationId xmlns:a16="http://schemas.microsoft.com/office/drawing/2014/main" id="{00616AEC-5CF0-4B42-8FE1-32C85ACBBC2D}"/>
              </a:ext>
            </a:extLst>
          </p:cNvPr>
          <p:cNvSpPr txBox="1"/>
          <p:nvPr/>
        </p:nvSpPr>
        <p:spPr>
          <a:xfrm>
            <a:off x="139949" y="6211446"/>
            <a:ext cx="2903103" cy="600164"/>
          </a:xfrm>
          <a:prstGeom prst="rect">
            <a:avLst/>
          </a:prstGeom>
          <a:noFill/>
        </p:spPr>
        <p:txBody>
          <a:bodyPr wrap="none" rtlCol="0">
            <a:spAutoFit/>
          </a:bodyPr>
          <a:lstStyle/>
          <a:p>
            <a:pPr algn="ctr">
              <a:spcAft>
                <a:spcPts val="600"/>
              </a:spcAft>
            </a:pPr>
            <a:r>
              <a:rPr lang="en-US" sz="1400" b="1" i="1" dirty="0">
                <a:solidFill>
                  <a:srgbClr val="FF0000"/>
                </a:solidFill>
              </a:rPr>
              <a:t>Please note: </a:t>
            </a:r>
          </a:p>
          <a:p>
            <a:pPr algn="ctr">
              <a:spcAft>
                <a:spcPts val="600"/>
              </a:spcAft>
            </a:pPr>
            <a:r>
              <a:rPr lang="en-US" sz="1400" b="1" i="1" dirty="0">
                <a:solidFill>
                  <a:srgbClr val="FF0000"/>
                </a:solidFill>
              </a:rPr>
              <a:t>A very simplified representation</a:t>
            </a:r>
          </a:p>
        </p:txBody>
      </p:sp>
    </p:spTree>
    <p:extLst>
      <p:ext uri="{BB962C8B-B14F-4D97-AF65-F5344CB8AC3E}">
        <p14:creationId xmlns:p14="http://schemas.microsoft.com/office/powerpoint/2010/main" val="3726579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1CB6-002F-4FEF-9EA1-EA4F5D14B02D}"/>
              </a:ext>
            </a:extLst>
          </p:cNvPr>
          <p:cNvSpPr>
            <a:spLocks noGrp="1"/>
          </p:cNvSpPr>
          <p:nvPr>
            <p:ph type="title"/>
          </p:nvPr>
        </p:nvSpPr>
        <p:spPr>
          <a:xfrm>
            <a:off x="474508" y="229913"/>
            <a:ext cx="10515600" cy="1325563"/>
          </a:xfrm>
        </p:spPr>
        <p:txBody>
          <a:bodyPr>
            <a:normAutofit/>
          </a:bodyPr>
          <a:lstStyle/>
          <a:p>
            <a:r>
              <a:rPr lang="en-US" sz="4000" b="1" dirty="0">
                <a:latin typeface="+mn-lt"/>
              </a:rPr>
              <a:t>DirectX Ray Tracing Shaders</a:t>
            </a:r>
          </a:p>
        </p:txBody>
      </p:sp>
      <p:sp>
        <p:nvSpPr>
          <p:cNvPr id="3" name="Content Placeholder 2">
            <a:extLst>
              <a:ext uri="{FF2B5EF4-FFF2-40B4-BE49-F238E27FC236}">
                <a16:creationId xmlns:a16="http://schemas.microsoft.com/office/drawing/2014/main" id="{F052841D-BFEA-4007-A85C-050EBC149B6B}"/>
              </a:ext>
            </a:extLst>
          </p:cNvPr>
          <p:cNvSpPr>
            <a:spLocks noGrp="1"/>
          </p:cNvSpPr>
          <p:nvPr>
            <p:ph idx="1"/>
          </p:nvPr>
        </p:nvSpPr>
        <p:spPr>
          <a:xfrm>
            <a:off x="474508" y="1894402"/>
            <a:ext cx="11096707" cy="3894339"/>
          </a:xfrm>
        </p:spPr>
        <p:txBody>
          <a:bodyPr>
            <a:normAutofit/>
          </a:bodyPr>
          <a:lstStyle/>
          <a:p>
            <a:r>
              <a:rPr lang="en-US" dirty="0"/>
              <a:t>Pipeline is split into </a:t>
            </a:r>
            <a:r>
              <a:rPr lang="en-US" b="1" i="1" dirty="0"/>
              <a:t>five</a:t>
            </a:r>
            <a:r>
              <a:rPr lang="en-US" dirty="0"/>
              <a:t> new </a:t>
            </a:r>
            <a:r>
              <a:rPr lang="en-US" dirty="0" err="1"/>
              <a:t>shaders</a:t>
            </a:r>
            <a:r>
              <a:rPr lang="en-US" dirty="0"/>
              <a:t>:</a:t>
            </a:r>
          </a:p>
          <a:p>
            <a:pPr lvl="1"/>
            <a:r>
              <a:rPr lang="en-US" i="1" dirty="0"/>
              <a:t>A</a:t>
            </a:r>
            <a:r>
              <a:rPr lang="en-US" b="1" i="1" dirty="0"/>
              <a:t> ray generation </a:t>
            </a:r>
            <a:r>
              <a:rPr lang="en-US" b="1" i="1" dirty="0" err="1"/>
              <a:t>shader</a:t>
            </a:r>
            <a:r>
              <a:rPr lang="en-US" i="1" dirty="0"/>
              <a:t> defines how to start ray tracing</a:t>
            </a:r>
          </a:p>
          <a:p>
            <a:pPr lvl="1"/>
            <a:r>
              <a:rPr lang="en-US" b="1" i="1" dirty="0"/>
              <a:t>Intersection </a:t>
            </a:r>
            <a:r>
              <a:rPr lang="en-US" b="1" i="1" dirty="0" err="1"/>
              <a:t>shader</a:t>
            </a:r>
            <a:r>
              <a:rPr lang="en-US" b="1" i="1" dirty="0"/>
              <a:t>(s)</a:t>
            </a:r>
            <a:r>
              <a:rPr lang="en-US" i="1" dirty="0"/>
              <a:t> define how rays intersect geometry</a:t>
            </a:r>
          </a:p>
          <a:p>
            <a:pPr lvl="1"/>
            <a:r>
              <a:rPr lang="en-US" b="1" i="1" dirty="0"/>
              <a:t>Miss </a:t>
            </a:r>
            <a:r>
              <a:rPr lang="en-US" b="1" i="1" dirty="0" err="1"/>
              <a:t>shader</a:t>
            </a:r>
            <a:r>
              <a:rPr lang="en-US" b="1" i="1" dirty="0"/>
              <a:t>(s)</a:t>
            </a:r>
            <a:r>
              <a:rPr lang="en-US" i="1" dirty="0"/>
              <a:t> define behavior when rays miss geometry</a:t>
            </a:r>
          </a:p>
          <a:p>
            <a:pPr lvl="1"/>
            <a:r>
              <a:rPr lang="en-US" b="1" i="1" dirty="0"/>
              <a:t>Closest-hit </a:t>
            </a:r>
            <a:r>
              <a:rPr lang="en-US" b="1" i="1" dirty="0" err="1"/>
              <a:t>shader</a:t>
            </a:r>
            <a:r>
              <a:rPr lang="en-US" b="1" i="1" dirty="0"/>
              <a:t>(s)</a:t>
            </a:r>
            <a:r>
              <a:rPr lang="en-US" i="1" dirty="0"/>
              <a:t> run once per ray (e.g., to shade the final hit)</a:t>
            </a:r>
          </a:p>
          <a:p>
            <a:pPr lvl="1"/>
            <a:r>
              <a:rPr lang="en-US" b="1" i="1" dirty="0"/>
              <a:t>Any-hit</a:t>
            </a:r>
            <a:r>
              <a:rPr lang="en-US" b="1" i="1" baseline="30000" dirty="0"/>
              <a:t>1</a:t>
            </a:r>
            <a:r>
              <a:rPr lang="en-US" b="1" i="1" dirty="0"/>
              <a:t> </a:t>
            </a:r>
            <a:r>
              <a:rPr lang="en-US" b="1" i="1" dirty="0" err="1"/>
              <a:t>shader</a:t>
            </a:r>
            <a:r>
              <a:rPr lang="en-US" b="1" i="1" dirty="0"/>
              <a:t>(s)</a:t>
            </a:r>
            <a:r>
              <a:rPr lang="en-US" i="1" dirty="0"/>
              <a:t> run once per hit (e.g., to determine transparency)</a:t>
            </a:r>
          </a:p>
          <a:p>
            <a:endParaRPr lang="en-US" dirty="0"/>
          </a:p>
          <a:p>
            <a:r>
              <a:rPr lang="en-US" dirty="0"/>
              <a:t>An new, unrelated </a:t>
            </a:r>
            <a:r>
              <a:rPr lang="en-US" b="1" i="1" dirty="0"/>
              <a:t>sixth</a:t>
            </a:r>
            <a:r>
              <a:rPr lang="en-US" dirty="0"/>
              <a:t> </a:t>
            </a:r>
            <a:r>
              <a:rPr lang="en-US" dirty="0" err="1"/>
              <a:t>shader</a:t>
            </a:r>
            <a:r>
              <a:rPr lang="en-US" dirty="0"/>
              <a:t>:</a:t>
            </a:r>
          </a:p>
          <a:p>
            <a:pPr lvl="1"/>
            <a:r>
              <a:rPr lang="en-US" i="1" dirty="0"/>
              <a:t>A </a:t>
            </a:r>
            <a:r>
              <a:rPr lang="en-US" b="1" i="1" dirty="0"/>
              <a:t>callable </a:t>
            </a:r>
            <a:r>
              <a:rPr lang="en-US" b="1" i="1" dirty="0" err="1"/>
              <a:t>shader</a:t>
            </a:r>
            <a:r>
              <a:rPr lang="en-US" b="1" i="1" dirty="0"/>
              <a:t> </a:t>
            </a:r>
            <a:r>
              <a:rPr lang="en-US" i="1" dirty="0"/>
              <a:t>can be launched from another </a:t>
            </a:r>
            <a:r>
              <a:rPr lang="en-US" i="1" dirty="0" err="1"/>
              <a:t>shader</a:t>
            </a:r>
            <a:r>
              <a:rPr lang="en-US" i="1" dirty="0"/>
              <a:t> stage</a:t>
            </a:r>
          </a:p>
          <a:p>
            <a:pPr lvl="1"/>
            <a:endParaRPr lang="en-US" i="1" dirty="0"/>
          </a:p>
          <a:p>
            <a:pPr lvl="1"/>
            <a:endParaRPr lang="en-US" i="1" dirty="0"/>
          </a:p>
        </p:txBody>
      </p:sp>
      <p:sp>
        <p:nvSpPr>
          <p:cNvPr id="4" name="Slide Number Placeholder 3">
            <a:extLst>
              <a:ext uri="{FF2B5EF4-FFF2-40B4-BE49-F238E27FC236}">
                <a16:creationId xmlns:a16="http://schemas.microsoft.com/office/drawing/2014/main" id="{7083BB5C-BCCB-4EEF-A927-A2220F8F6395}"/>
              </a:ext>
            </a:extLst>
          </p:cNvPr>
          <p:cNvSpPr>
            <a:spLocks noGrp="1"/>
          </p:cNvSpPr>
          <p:nvPr>
            <p:ph type="sldNum" sz="quarter" idx="12"/>
          </p:nvPr>
        </p:nvSpPr>
        <p:spPr/>
        <p:txBody>
          <a:bodyPr/>
          <a:lstStyle/>
          <a:p>
            <a:fld id="{E29B65BC-2EC6-6640-9118-3890223F93F3}" type="slidenum">
              <a:rPr lang="en-US" smtClean="0"/>
              <a:t>39</a:t>
            </a:fld>
            <a:endParaRPr lang="en-US"/>
          </a:p>
        </p:txBody>
      </p:sp>
      <p:sp>
        <p:nvSpPr>
          <p:cNvPr id="12" name="TextBox 11">
            <a:extLst>
              <a:ext uri="{FF2B5EF4-FFF2-40B4-BE49-F238E27FC236}">
                <a16:creationId xmlns:a16="http://schemas.microsoft.com/office/drawing/2014/main" id="{DC3A49F9-DD70-45A4-98F6-E12ED1BB5E8E}"/>
              </a:ext>
            </a:extLst>
          </p:cNvPr>
          <p:cNvSpPr txBox="1"/>
          <p:nvPr/>
        </p:nvSpPr>
        <p:spPr>
          <a:xfrm>
            <a:off x="206478" y="6351088"/>
            <a:ext cx="7128875" cy="276999"/>
          </a:xfrm>
          <a:prstGeom prst="rect">
            <a:avLst/>
          </a:prstGeom>
          <a:noFill/>
        </p:spPr>
        <p:txBody>
          <a:bodyPr wrap="none" rtlCol="0">
            <a:spAutoFit/>
          </a:bodyPr>
          <a:lstStyle/>
          <a:p>
            <a:pPr>
              <a:spcAft>
                <a:spcPts val="600"/>
              </a:spcAft>
            </a:pPr>
            <a:r>
              <a:rPr lang="en-US" sz="1200" i="1" baseline="30000" dirty="0">
                <a:solidFill>
                  <a:schemeClr val="bg1">
                    <a:lumMod val="50000"/>
                  </a:schemeClr>
                </a:solidFill>
              </a:rPr>
              <a:t>1</a:t>
            </a:r>
            <a:r>
              <a:rPr lang="en-US" sz="1200" b="1" i="1" dirty="0">
                <a:solidFill>
                  <a:schemeClr val="bg1">
                    <a:lumMod val="50000"/>
                  </a:schemeClr>
                </a:solidFill>
              </a:rPr>
              <a:t>Note: </a:t>
            </a:r>
            <a:r>
              <a:rPr lang="en-US" sz="1200" i="1" dirty="0">
                <a:solidFill>
                  <a:schemeClr val="bg1">
                    <a:lumMod val="50000"/>
                  </a:schemeClr>
                </a:solidFill>
              </a:rPr>
              <a:t>Read spec for more advanced usage, since meaning of “any” may not match your expectations</a:t>
            </a:r>
            <a:endParaRPr lang="en-US" sz="1200" b="1" i="1" dirty="0">
              <a:solidFill>
                <a:schemeClr val="bg1">
                  <a:lumMod val="50000"/>
                </a:schemeClr>
              </a:solidFill>
            </a:endParaRPr>
          </a:p>
        </p:txBody>
      </p:sp>
    </p:spTree>
    <p:extLst>
      <p:ext uri="{BB962C8B-B14F-4D97-AF65-F5344CB8AC3E}">
        <p14:creationId xmlns:p14="http://schemas.microsoft.com/office/powerpoint/2010/main" val="127702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0" name="Google Shape;100;p16"/>
          <p:cNvCxnSpPr/>
          <p:nvPr/>
        </p:nvCxnSpPr>
        <p:spPr>
          <a:xfrm>
            <a:off x="1189858" y="5387979"/>
            <a:ext cx="3030600" cy="57000"/>
          </a:xfrm>
          <a:prstGeom prst="straightConnector1">
            <a:avLst/>
          </a:prstGeom>
          <a:noFill/>
          <a:ln w="76200" cap="flat" cmpd="sng">
            <a:solidFill>
              <a:srgbClr val="B7B7B7"/>
            </a:solidFill>
            <a:prstDash val="solid"/>
            <a:round/>
            <a:headEnd type="none" w="med" len="med"/>
            <a:tailEnd type="none" w="med" len="med"/>
          </a:ln>
        </p:spPr>
      </p:cxnSp>
      <p:sp>
        <p:nvSpPr>
          <p:cNvPr id="101" name="Google Shape;101;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1980: </a:t>
            </a:r>
            <a:r>
              <a:rPr lang="en-US" sz="4000" b="1" dirty="0" err="1">
                <a:latin typeface="+mn-lt"/>
              </a:rPr>
              <a:t>Whitted</a:t>
            </a:r>
            <a:r>
              <a:rPr lang="en-US" sz="4000" b="1" dirty="0">
                <a:latin typeface="+mn-lt"/>
              </a:rPr>
              <a:t>-Style Ray Tracing</a:t>
            </a:r>
            <a:endParaRPr sz="4000" b="1" dirty="0">
              <a:latin typeface="+mn-lt"/>
            </a:endParaRPr>
          </a:p>
        </p:txBody>
      </p:sp>
      <p:sp>
        <p:nvSpPr>
          <p:cNvPr id="102" name="Google Shape;102;p16"/>
          <p:cNvSpPr txBox="1">
            <a:spLocks noGrp="1"/>
          </p:cNvSpPr>
          <p:nvPr>
            <p:ph type="body" idx="1"/>
          </p:nvPr>
        </p:nvSpPr>
        <p:spPr>
          <a:xfrm>
            <a:off x="415600" y="1385542"/>
            <a:ext cx="6584700" cy="2043458"/>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1900" dirty="0"/>
              <a:t>For each pixel</a:t>
            </a:r>
            <a:endParaRPr sz="1900" dirty="0"/>
          </a:p>
          <a:p>
            <a:pPr marL="342900" indent="-342900"/>
            <a:r>
              <a:rPr lang="en-US" dirty="0"/>
              <a:t>Send ray from eye into scene</a:t>
            </a:r>
          </a:p>
          <a:p>
            <a:pPr marL="342900" indent="-342900"/>
            <a:r>
              <a:rPr lang="en-US" dirty="0"/>
              <a:t>Send a ray from the intersection to each light: shadows</a:t>
            </a:r>
          </a:p>
          <a:p>
            <a:pPr marL="342900" indent="-342900"/>
            <a:r>
              <a:rPr lang="en-US" sz="1900" dirty="0"/>
              <a:t>Spawn a new color ray for each reflection &amp; refraction</a:t>
            </a:r>
            <a:endParaRPr sz="1900" dirty="0"/>
          </a:p>
          <a:p>
            <a:pPr marL="0" lvl="0" indent="0" algn="l" rtl="0">
              <a:spcBef>
                <a:spcPts val="1000"/>
              </a:spcBef>
              <a:spcAft>
                <a:spcPts val="0"/>
              </a:spcAft>
              <a:buNone/>
            </a:pPr>
            <a:r>
              <a:rPr lang="en-US" sz="1900" dirty="0"/>
              <a:t>            </a:t>
            </a:r>
            <a:endParaRPr sz="1900" dirty="0"/>
          </a:p>
          <a:p>
            <a:pPr marL="0" lvl="0" indent="0" algn="l" rtl="0">
              <a:spcBef>
                <a:spcPts val="1000"/>
              </a:spcBef>
              <a:spcAft>
                <a:spcPts val="600"/>
              </a:spcAft>
              <a:buNone/>
            </a:pPr>
            <a:endParaRPr sz="1900" dirty="0"/>
          </a:p>
        </p:txBody>
      </p:sp>
      <p:pic>
        <p:nvPicPr>
          <p:cNvPr id="103" name="Google Shape;103;p16"/>
          <p:cNvPicPr preferRelativeResize="0"/>
          <p:nvPr/>
        </p:nvPicPr>
        <p:blipFill>
          <a:blip r:embed="rId3">
            <a:alphaModFix/>
          </a:blip>
          <a:stretch>
            <a:fillRect/>
          </a:stretch>
        </p:blipFill>
        <p:spPr>
          <a:xfrm>
            <a:off x="7248300" y="2003463"/>
            <a:ext cx="4667250" cy="3590925"/>
          </a:xfrm>
          <a:prstGeom prst="rect">
            <a:avLst/>
          </a:prstGeom>
          <a:noFill/>
          <a:ln>
            <a:noFill/>
          </a:ln>
        </p:spPr>
      </p:pic>
      <p:cxnSp>
        <p:nvCxnSpPr>
          <p:cNvPr id="104" name="Google Shape;104;p16"/>
          <p:cNvCxnSpPr/>
          <p:nvPr/>
        </p:nvCxnSpPr>
        <p:spPr>
          <a:xfrm>
            <a:off x="1460208" y="4582029"/>
            <a:ext cx="1280400" cy="839400"/>
          </a:xfrm>
          <a:prstGeom prst="straightConnector1">
            <a:avLst/>
          </a:prstGeom>
          <a:noFill/>
          <a:ln w="38100" cap="flat" cmpd="sng">
            <a:solidFill>
              <a:schemeClr val="dk2"/>
            </a:solidFill>
            <a:prstDash val="solid"/>
            <a:round/>
            <a:headEnd type="none" w="med" len="med"/>
            <a:tailEnd type="triangle" w="med" len="med"/>
          </a:ln>
        </p:spPr>
      </p:cxnSp>
      <p:cxnSp>
        <p:nvCxnSpPr>
          <p:cNvPr id="105" name="Google Shape;105;p16"/>
          <p:cNvCxnSpPr/>
          <p:nvPr/>
        </p:nvCxnSpPr>
        <p:spPr>
          <a:xfrm rot="10800000" flipH="1">
            <a:off x="2740733" y="4553454"/>
            <a:ext cx="1351800" cy="853800"/>
          </a:xfrm>
          <a:prstGeom prst="straightConnector1">
            <a:avLst/>
          </a:prstGeom>
          <a:noFill/>
          <a:ln w="38100" cap="flat" cmpd="sng">
            <a:solidFill>
              <a:schemeClr val="dk2"/>
            </a:solidFill>
            <a:prstDash val="solid"/>
            <a:round/>
            <a:headEnd type="none" w="med" len="med"/>
            <a:tailEnd type="triangle" w="med" len="med"/>
          </a:ln>
        </p:spPr>
      </p:cxnSp>
      <p:sp>
        <p:nvSpPr>
          <p:cNvPr id="2" name="TextBox 1">
            <a:extLst>
              <a:ext uri="{FF2B5EF4-FFF2-40B4-BE49-F238E27FC236}">
                <a16:creationId xmlns:a16="http://schemas.microsoft.com/office/drawing/2014/main" id="{096226B0-514D-46F8-89A6-EDF0BBB39FBE}"/>
              </a:ext>
            </a:extLst>
          </p:cNvPr>
          <p:cNvSpPr txBox="1"/>
          <p:nvPr/>
        </p:nvSpPr>
        <p:spPr>
          <a:xfrm>
            <a:off x="1460208" y="5577719"/>
            <a:ext cx="2874258" cy="369332"/>
          </a:xfrm>
          <a:prstGeom prst="rect">
            <a:avLst/>
          </a:prstGeom>
          <a:noFill/>
        </p:spPr>
        <p:txBody>
          <a:bodyPr wrap="square" rtlCol="0">
            <a:spAutoFit/>
          </a:bodyPr>
          <a:lstStyle/>
          <a:p>
            <a:r>
              <a:rPr lang="en-US" dirty="0"/>
              <a:t>highly polished surface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1CB6-002F-4FEF-9EA1-EA4F5D14B02D}"/>
              </a:ext>
            </a:extLst>
          </p:cNvPr>
          <p:cNvSpPr>
            <a:spLocks noGrp="1"/>
          </p:cNvSpPr>
          <p:nvPr>
            <p:ph type="title"/>
          </p:nvPr>
        </p:nvSpPr>
        <p:spPr>
          <a:xfrm>
            <a:off x="474508" y="229913"/>
            <a:ext cx="10515600" cy="1325563"/>
          </a:xfrm>
        </p:spPr>
        <p:txBody>
          <a:bodyPr>
            <a:normAutofit/>
          </a:bodyPr>
          <a:lstStyle/>
          <a:p>
            <a:r>
              <a:rPr lang="en-US" sz="4000" b="1" dirty="0">
                <a:latin typeface="+mn-lt"/>
              </a:rPr>
              <a:t>DirectX Ray Tracing Flow</a:t>
            </a:r>
          </a:p>
        </p:txBody>
      </p:sp>
      <p:sp>
        <p:nvSpPr>
          <p:cNvPr id="4" name="Slide Number Placeholder 3">
            <a:extLst>
              <a:ext uri="{FF2B5EF4-FFF2-40B4-BE49-F238E27FC236}">
                <a16:creationId xmlns:a16="http://schemas.microsoft.com/office/drawing/2014/main" id="{7083BB5C-BCCB-4EEF-A927-A2220F8F6395}"/>
              </a:ext>
            </a:extLst>
          </p:cNvPr>
          <p:cNvSpPr>
            <a:spLocks noGrp="1"/>
          </p:cNvSpPr>
          <p:nvPr>
            <p:ph type="sldNum" sz="quarter" idx="12"/>
          </p:nvPr>
        </p:nvSpPr>
        <p:spPr/>
        <p:txBody>
          <a:bodyPr/>
          <a:lstStyle/>
          <a:p>
            <a:fld id="{E29B65BC-2EC6-6640-9118-3890223F93F3}" type="slidenum">
              <a:rPr lang="en-US" smtClean="0"/>
              <a:t>40</a:t>
            </a:fld>
            <a:endParaRPr lang="en-US"/>
          </a:p>
        </p:txBody>
      </p:sp>
      <p:pic>
        <p:nvPicPr>
          <p:cNvPr id="5" name="Picture 4">
            <a:extLst>
              <a:ext uri="{FF2B5EF4-FFF2-40B4-BE49-F238E27FC236}">
                <a16:creationId xmlns:a16="http://schemas.microsoft.com/office/drawing/2014/main" id="{367CDD69-981E-402C-953E-BE71081C5C5A}"/>
              </a:ext>
            </a:extLst>
          </p:cNvPr>
          <p:cNvPicPr>
            <a:picLocks noChangeAspect="1"/>
          </p:cNvPicPr>
          <p:nvPr/>
        </p:nvPicPr>
        <p:blipFill>
          <a:blip r:embed="rId3"/>
          <a:stretch>
            <a:fillRect/>
          </a:stretch>
        </p:blipFill>
        <p:spPr>
          <a:xfrm>
            <a:off x="474507" y="1205183"/>
            <a:ext cx="5258078" cy="5417699"/>
          </a:xfrm>
          <a:prstGeom prst="rect">
            <a:avLst/>
          </a:prstGeom>
        </p:spPr>
      </p:pic>
      <p:pic>
        <p:nvPicPr>
          <p:cNvPr id="6" name="Picture 5">
            <a:extLst>
              <a:ext uri="{FF2B5EF4-FFF2-40B4-BE49-F238E27FC236}">
                <a16:creationId xmlns:a16="http://schemas.microsoft.com/office/drawing/2014/main" id="{6066C1AF-7E4F-4DE3-8ACD-6629A98CA204}"/>
              </a:ext>
            </a:extLst>
          </p:cNvPr>
          <p:cNvPicPr>
            <a:picLocks noChangeAspect="1"/>
          </p:cNvPicPr>
          <p:nvPr/>
        </p:nvPicPr>
        <p:blipFill>
          <a:blip r:embed="rId4"/>
          <a:stretch>
            <a:fillRect/>
          </a:stretch>
        </p:blipFill>
        <p:spPr>
          <a:xfrm>
            <a:off x="6118489" y="1809952"/>
            <a:ext cx="4485714" cy="1619048"/>
          </a:xfrm>
          <a:prstGeom prst="rect">
            <a:avLst/>
          </a:prstGeom>
        </p:spPr>
      </p:pic>
      <p:pic>
        <p:nvPicPr>
          <p:cNvPr id="1026" name="Picture 2" descr="Image result for ray traced sphere">
            <a:extLst>
              <a:ext uri="{FF2B5EF4-FFF2-40B4-BE49-F238E27FC236}">
                <a16:creationId xmlns:a16="http://schemas.microsoft.com/office/drawing/2014/main" id="{13F5B0DB-99C4-4B56-95B9-89682AC1C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10476"/>
            <a:ext cx="283210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4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Demo Time</a:t>
            </a:r>
            <a:endParaRPr sz="4000" b="1" dirty="0">
              <a:latin typeface="+mn-lt"/>
            </a:endParaRPr>
          </a:p>
        </p:txBody>
      </p:sp>
      <p:pic>
        <p:nvPicPr>
          <p:cNvPr id="3" name="Picture 2">
            <a:extLst>
              <a:ext uri="{FF2B5EF4-FFF2-40B4-BE49-F238E27FC236}">
                <a16:creationId xmlns:a16="http://schemas.microsoft.com/office/drawing/2014/main" id="{C76CA6C6-5634-4144-85BA-810F13374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257300"/>
            <a:ext cx="9956798" cy="5600699"/>
          </a:xfrm>
          <a:prstGeom prst="rect">
            <a:avLst/>
          </a:prstGeom>
        </p:spPr>
      </p:pic>
    </p:spTree>
    <p:extLst>
      <p:ext uri="{BB962C8B-B14F-4D97-AF65-F5344CB8AC3E}">
        <p14:creationId xmlns:p14="http://schemas.microsoft.com/office/powerpoint/2010/main" val="2535289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Uses of Fast Ray Tracing</a:t>
            </a:r>
            <a:endParaRPr sz="4000" b="1" dirty="0">
              <a:latin typeface="+mn-lt"/>
            </a:endParaRPr>
          </a:p>
        </p:txBody>
      </p:sp>
      <p:sp>
        <p:nvSpPr>
          <p:cNvPr id="3" name="TextBox 2">
            <a:extLst>
              <a:ext uri="{FF2B5EF4-FFF2-40B4-BE49-F238E27FC236}">
                <a16:creationId xmlns:a16="http://schemas.microsoft.com/office/drawing/2014/main" id="{E357181B-560D-4EC0-979B-BA9B1BB8238F}"/>
              </a:ext>
            </a:extLst>
          </p:cNvPr>
          <p:cNvSpPr txBox="1"/>
          <p:nvPr/>
        </p:nvSpPr>
        <p:spPr>
          <a:xfrm>
            <a:off x="546100" y="1574800"/>
            <a:ext cx="106807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In video games, of course. But also for development:</a:t>
            </a:r>
          </a:p>
          <a:p>
            <a:pPr marL="742950" lvl="1" indent="-285750">
              <a:buFont typeface="Arial" panose="020B0604020202020204" pitchFamily="34" charset="0"/>
              <a:buChar char="•"/>
            </a:pPr>
            <a:r>
              <a:rPr lang="en-US" sz="3600" dirty="0"/>
              <a:t>Fast baking for global illumination</a:t>
            </a:r>
          </a:p>
          <a:p>
            <a:pPr marL="742950" lvl="1" indent="-285750">
              <a:buFont typeface="Arial" panose="020B0604020202020204" pitchFamily="34" charset="0"/>
              <a:buChar char="•"/>
            </a:pPr>
            <a:r>
              <a:rPr lang="en-US" sz="3600" dirty="0"/>
              <a:t>Generate ground truth image for comparison</a:t>
            </a:r>
          </a:p>
          <a:p>
            <a:pPr marL="285750" indent="-285750">
              <a:buFont typeface="Arial" panose="020B0604020202020204" pitchFamily="34" charset="0"/>
              <a:buChar char="•"/>
            </a:pPr>
            <a:r>
              <a:rPr lang="en-US" sz="3600" dirty="0"/>
              <a:t>And possibly other interesting (ab)uses of the GPU</a:t>
            </a:r>
          </a:p>
          <a:p>
            <a:pPr marL="742950" lvl="1"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In film production:</a:t>
            </a:r>
          </a:p>
          <a:p>
            <a:pPr marL="742950" lvl="1" indent="-285750">
              <a:buFont typeface="Arial" panose="020B0604020202020204" pitchFamily="34" charset="0"/>
              <a:buChar char="•"/>
            </a:pPr>
            <a:r>
              <a:rPr lang="en-US" sz="3600" dirty="0"/>
              <a:t>Save artists time waiting</a:t>
            </a:r>
          </a:p>
          <a:p>
            <a:pPr marL="742950" lvl="1" indent="-285750">
              <a:buFont typeface="Arial" panose="020B0604020202020204" pitchFamily="34" charset="0"/>
              <a:buChar char="•"/>
            </a:pPr>
            <a:r>
              <a:rPr lang="en-US" sz="3600" dirty="0"/>
              <a:t>Possibly even final frames</a:t>
            </a:r>
          </a:p>
        </p:txBody>
      </p:sp>
    </p:spTree>
    <p:extLst>
      <p:ext uri="{BB962C8B-B14F-4D97-AF65-F5344CB8AC3E}">
        <p14:creationId xmlns:p14="http://schemas.microsoft.com/office/powerpoint/2010/main" val="586044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Ways to Get Farther</a:t>
            </a:r>
            <a:endParaRPr sz="4000" b="1" dirty="0">
              <a:latin typeface="+mn-lt"/>
            </a:endParaRPr>
          </a:p>
        </p:txBody>
      </p:sp>
      <p:sp>
        <p:nvSpPr>
          <p:cNvPr id="3" name="TextBox 2">
            <a:extLst>
              <a:ext uri="{FF2B5EF4-FFF2-40B4-BE49-F238E27FC236}">
                <a16:creationId xmlns:a16="http://schemas.microsoft.com/office/drawing/2014/main" id="{96E0CBB1-680F-4F00-BE89-A0BAB34D1501}"/>
              </a:ext>
            </a:extLst>
          </p:cNvPr>
          <p:cNvSpPr txBox="1"/>
          <p:nvPr/>
        </p:nvSpPr>
        <p:spPr>
          <a:xfrm>
            <a:off x="574431" y="1488831"/>
            <a:ext cx="10679723" cy="5262979"/>
          </a:xfrm>
          <a:prstGeom prst="rect">
            <a:avLst/>
          </a:prstGeom>
          <a:noFill/>
        </p:spPr>
        <p:txBody>
          <a:bodyPr wrap="square" rtlCol="0">
            <a:spAutoFit/>
          </a:bodyPr>
          <a:lstStyle/>
          <a:p>
            <a:r>
              <a:rPr lang="en-US" sz="2400" dirty="0"/>
              <a:t>Do that extra thing, something you enjoy:</a:t>
            </a:r>
          </a:p>
          <a:p>
            <a:pPr marL="342900" indent="-342900">
              <a:buFont typeface="Arial" panose="020B0604020202020204" pitchFamily="34" charset="0"/>
              <a:buChar char="•"/>
            </a:pPr>
            <a:r>
              <a:rPr lang="en-US" sz="2400" dirty="0"/>
              <a:t>Work on some project you like, in a team or on your own.</a:t>
            </a:r>
          </a:p>
          <a:p>
            <a:pPr marL="342900" indent="-342900">
              <a:buFont typeface="Arial" panose="020B0604020202020204" pitchFamily="34" charset="0"/>
              <a:buChar char="•"/>
            </a:pPr>
            <a:r>
              <a:rPr lang="en-US" sz="2400" dirty="0"/>
              <a:t>Volunteer at any conference, for any position – help is always needed.</a:t>
            </a:r>
          </a:p>
          <a:p>
            <a:pPr marL="342900" indent="-342900">
              <a:buFont typeface="Arial" panose="020B0604020202020204" pitchFamily="34" charset="0"/>
              <a:buChar char="•"/>
            </a:pPr>
            <a:r>
              <a:rPr lang="en-US" sz="2400" dirty="0"/>
              <a:t>Make a great web site collecting information on some topic. </a:t>
            </a:r>
            <a:r>
              <a:rPr lang="en-US" sz="2400" b="1" dirty="0"/>
              <a:t>REGISTER A URL.</a:t>
            </a:r>
          </a:p>
          <a:p>
            <a:pPr marL="342900" indent="-342900">
              <a:buFont typeface="Arial" panose="020B0604020202020204" pitchFamily="34" charset="0"/>
              <a:buChar char="•"/>
            </a:pPr>
            <a:r>
              <a:rPr lang="en-US" sz="2400" dirty="0"/>
              <a:t>Volunteer to help review papers in an area you know well.</a:t>
            </a:r>
          </a:p>
          <a:p>
            <a:pPr marL="342900" indent="-342900">
              <a:buFont typeface="Arial" panose="020B0604020202020204" pitchFamily="34" charset="0"/>
              <a:buChar char="•"/>
            </a:pPr>
            <a:r>
              <a:rPr lang="en-US" sz="2400" dirty="0"/>
              <a:t>Write articles on things you know or things you’ve tried. Write a book. </a:t>
            </a:r>
            <a:r>
              <a:rPr lang="en-US" sz="2400" dirty="0">
                <a:sym typeface="Wingdings" panose="05000000000000000000" pitchFamily="2" charset="2"/>
              </a:rPr>
              <a:t></a:t>
            </a:r>
            <a:endParaRPr lang="en-US" sz="2400" dirty="0"/>
          </a:p>
          <a:p>
            <a:endParaRPr lang="en-US" sz="2400" dirty="0"/>
          </a:p>
          <a:p>
            <a:r>
              <a:rPr lang="en-US" sz="2400" dirty="0"/>
              <a:t>Work tips:</a:t>
            </a:r>
          </a:p>
          <a:p>
            <a:pPr marL="342900" indent="-342900">
              <a:buFont typeface="Arial" panose="020B0604020202020204" pitchFamily="34" charset="0"/>
              <a:buChar char="•"/>
            </a:pPr>
            <a:r>
              <a:rPr lang="en-US" sz="2400" dirty="0"/>
              <a:t>Ask questions when you don’t know. Get over looking ignorant – everyone is.</a:t>
            </a:r>
          </a:p>
          <a:p>
            <a:pPr marL="342900" indent="-342900">
              <a:buFont typeface="Arial" panose="020B0604020202020204" pitchFamily="34" charset="0"/>
              <a:buChar char="•"/>
            </a:pPr>
            <a:r>
              <a:rPr lang="en-US" sz="2400" dirty="0"/>
              <a:t>Solo is fine, failing solo is fine, but failing with others is less likely – get help.</a:t>
            </a:r>
          </a:p>
          <a:p>
            <a:pPr marL="342900" indent="-342900">
              <a:buFont typeface="Arial" panose="020B0604020202020204" pitchFamily="34" charset="0"/>
              <a:buChar char="•"/>
            </a:pPr>
            <a:r>
              <a:rPr lang="en-US" sz="2400" dirty="0"/>
              <a:t>Don’t toot your own horn – let others sing your praises.</a:t>
            </a:r>
          </a:p>
          <a:p>
            <a:pPr marL="342900" indent="-342900">
              <a:buFont typeface="Arial" panose="020B0604020202020204" pitchFamily="34" charset="0"/>
              <a:buChar char="•"/>
            </a:pPr>
            <a:endParaRPr lang="en-US" sz="2400" dirty="0"/>
          </a:p>
          <a:p>
            <a:r>
              <a:rPr lang="en-US" sz="2400" dirty="0"/>
              <a:t>Don’t “networking on purpose.” But, when you’re in a line at a conference, start up a conversation with your neighbors. </a:t>
            </a:r>
            <a:r>
              <a:rPr lang="en-US" sz="2400" i="1" dirty="0"/>
              <a:t>Everyone</a:t>
            </a:r>
            <a:r>
              <a:rPr lang="en-US" sz="2400" dirty="0"/>
              <a:t> knows about something you don’t.</a:t>
            </a:r>
          </a:p>
        </p:txBody>
      </p:sp>
    </p:spTree>
    <p:extLst>
      <p:ext uri="{BB962C8B-B14F-4D97-AF65-F5344CB8AC3E}">
        <p14:creationId xmlns:p14="http://schemas.microsoft.com/office/powerpoint/2010/main" val="1155446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a:latin typeface="+mn-lt"/>
              </a:rPr>
              <a:t>The Dangers of Ray Tracing</a:t>
            </a:r>
          </a:p>
        </p:txBody>
      </p:sp>
      <p:pic>
        <p:nvPicPr>
          <p:cNvPr id="4" name="Content Placeholder 3" descr="100_0765.JPG"/>
          <p:cNvPicPr>
            <a:picLocks noGrp="1" noChangeAspect="1"/>
          </p:cNvPicPr>
          <p:nvPr>
            <p:ph idx="1"/>
          </p:nvPr>
        </p:nvPicPr>
        <p:blipFill>
          <a:blip r:embed="rId3" cstate="print"/>
          <a:stretch>
            <a:fillRect/>
          </a:stretch>
        </p:blipFill>
        <p:spPr>
          <a:xfrm>
            <a:off x="2540000" y="1600201"/>
            <a:ext cx="6573309" cy="4929982"/>
          </a:xfrm>
        </p:spPr>
      </p:pic>
    </p:spTree>
    <p:extLst>
      <p:ext uri="{BB962C8B-B14F-4D97-AF65-F5344CB8AC3E}">
        <p14:creationId xmlns:p14="http://schemas.microsoft.com/office/powerpoint/2010/main" val="1382995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a:latin typeface="+mn-lt"/>
              </a:rPr>
              <a:t>The Dangers of Ray Tracing</a:t>
            </a:r>
          </a:p>
        </p:txBody>
      </p:sp>
      <p:pic>
        <p:nvPicPr>
          <p:cNvPr id="5" name="Content Placeholder 4" descr="crop_danger.png"/>
          <p:cNvPicPr>
            <a:picLocks noGrp="1" noChangeAspect="1"/>
          </p:cNvPicPr>
          <p:nvPr>
            <p:ph idx="1"/>
          </p:nvPr>
        </p:nvPicPr>
        <p:blipFill>
          <a:blip r:embed="rId3"/>
          <a:stretch>
            <a:fillRect/>
          </a:stretch>
        </p:blipFill>
        <p:spPr>
          <a:xfrm>
            <a:off x="2438400" y="1600201"/>
            <a:ext cx="6851337" cy="4854642"/>
          </a:xfrm>
        </p:spPr>
      </p:pic>
    </p:spTree>
    <p:extLst>
      <p:ext uri="{BB962C8B-B14F-4D97-AF65-F5344CB8AC3E}">
        <p14:creationId xmlns:p14="http://schemas.microsoft.com/office/powerpoint/2010/main" val="147903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t>Questions?</a:t>
            </a:r>
            <a:endParaRPr sz="4000" b="1" dirty="0"/>
          </a:p>
        </p:txBody>
      </p:sp>
      <p:pic>
        <p:nvPicPr>
          <p:cNvPr id="5" name="Picture 4">
            <a:extLst>
              <a:ext uri="{FF2B5EF4-FFF2-40B4-BE49-F238E27FC236}">
                <a16:creationId xmlns:a16="http://schemas.microsoft.com/office/drawing/2014/main" id="{C5D2F09E-7254-4558-87CE-BF32852A2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91" y="1356967"/>
            <a:ext cx="8739052" cy="5400735"/>
          </a:xfrm>
          <a:prstGeom prst="rect">
            <a:avLst/>
          </a:prstGeom>
        </p:spPr>
      </p:pic>
      <p:sp>
        <p:nvSpPr>
          <p:cNvPr id="8" name="TextBox 7">
            <a:extLst>
              <a:ext uri="{FF2B5EF4-FFF2-40B4-BE49-F238E27FC236}">
                <a16:creationId xmlns:a16="http://schemas.microsoft.com/office/drawing/2014/main" id="{84F7EF47-8D21-4704-971B-1CF38CC1BDF9}"/>
              </a:ext>
            </a:extLst>
          </p:cNvPr>
          <p:cNvSpPr txBox="1"/>
          <p:nvPr/>
        </p:nvSpPr>
        <p:spPr>
          <a:xfrm>
            <a:off x="9525234" y="6111371"/>
            <a:ext cx="2436457" cy="646331"/>
          </a:xfrm>
          <a:prstGeom prst="rect">
            <a:avLst/>
          </a:prstGeom>
          <a:noFill/>
        </p:spPr>
        <p:txBody>
          <a:bodyPr wrap="square" rtlCol="0">
            <a:spAutoFit/>
          </a:bodyPr>
          <a:lstStyle/>
          <a:p>
            <a:r>
              <a:rPr lang="en-US" dirty="0"/>
              <a:t>realtimerendering.com</a:t>
            </a:r>
          </a:p>
          <a:p>
            <a:r>
              <a:rPr lang="en-US" dirty="0"/>
              <a:t>erichaines.com</a:t>
            </a:r>
          </a:p>
        </p:txBody>
      </p:sp>
    </p:spTree>
    <p:extLst>
      <p:ext uri="{BB962C8B-B14F-4D97-AF65-F5344CB8AC3E}">
        <p14:creationId xmlns:p14="http://schemas.microsoft.com/office/powerpoint/2010/main" val="772616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t>How I Got Here, I Think</a:t>
            </a:r>
            <a:endParaRPr sz="4000" b="1" dirty="0"/>
          </a:p>
        </p:txBody>
      </p:sp>
      <p:sp>
        <p:nvSpPr>
          <p:cNvPr id="3" name="TextBox 2">
            <a:extLst>
              <a:ext uri="{FF2B5EF4-FFF2-40B4-BE49-F238E27FC236}">
                <a16:creationId xmlns:a16="http://schemas.microsoft.com/office/drawing/2014/main" id="{96E0CBB1-680F-4F00-BE89-A0BAB34D1501}"/>
              </a:ext>
            </a:extLst>
          </p:cNvPr>
          <p:cNvSpPr txBox="1"/>
          <p:nvPr/>
        </p:nvSpPr>
        <p:spPr>
          <a:xfrm>
            <a:off x="574431" y="1488831"/>
            <a:ext cx="10679723" cy="5262979"/>
          </a:xfrm>
          <a:prstGeom prst="rect">
            <a:avLst/>
          </a:prstGeom>
          <a:noFill/>
        </p:spPr>
        <p:txBody>
          <a:bodyPr wrap="square" rtlCol="0">
            <a:spAutoFit/>
          </a:bodyPr>
          <a:lstStyle/>
          <a:p>
            <a:r>
              <a:rPr lang="en-US" sz="2400" dirty="0"/>
              <a:t>Over the past 35 years, I’ve:</a:t>
            </a:r>
          </a:p>
          <a:p>
            <a:pPr marL="342900" indent="-342900">
              <a:buFont typeface="Arial" panose="020B0604020202020204" pitchFamily="34" charset="0"/>
              <a:buChar char="•"/>
            </a:pPr>
            <a:r>
              <a:rPr lang="en-US" sz="2400" dirty="0"/>
              <a:t>Helped teach </a:t>
            </a:r>
            <a:r>
              <a:rPr lang="en-US" sz="2400" i="1" dirty="0"/>
              <a:t>An Introduction to Ray Tracing</a:t>
            </a:r>
            <a:r>
              <a:rPr lang="en-US" sz="2400" dirty="0"/>
              <a:t> course at SIGGRAPH (1987)</a:t>
            </a:r>
          </a:p>
          <a:p>
            <a:pPr marL="342900" indent="-342900">
              <a:buFont typeface="Arial" panose="020B0604020202020204" pitchFamily="34" charset="0"/>
              <a:buChar char="•"/>
            </a:pPr>
            <a:r>
              <a:rPr lang="en-US" sz="2400" dirty="0"/>
              <a:t>Made a ray tracing benchmark test suite, </a:t>
            </a:r>
            <a:r>
              <a:rPr lang="en-US" sz="2400" i="1" dirty="0"/>
              <a:t>Standard Procedural Databases </a:t>
            </a:r>
            <a:r>
              <a:rPr lang="en-US" sz="2400" dirty="0"/>
              <a:t>(1987)</a:t>
            </a:r>
          </a:p>
          <a:p>
            <a:pPr marL="342900" indent="-342900">
              <a:buFont typeface="Arial" panose="020B0604020202020204" pitchFamily="34" charset="0"/>
              <a:buChar char="•"/>
            </a:pPr>
            <a:r>
              <a:rPr lang="en-US" sz="2400" dirty="0"/>
              <a:t>Created an informal journal: </a:t>
            </a:r>
            <a:r>
              <a:rPr lang="en-US" sz="2400" i="1" dirty="0"/>
              <a:t>Ray Tracing News </a:t>
            </a:r>
            <a:r>
              <a:rPr lang="en-US" sz="2400" dirty="0"/>
              <a:t>(1988)</a:t>
            </a:r>
          </a:p>
          <a:p>
            <a:pPr marL="342900" indent="-342900">
              <a:buFont typeface="Arial" panose="020B0604020202020204" pitchFamily="34" charset="0"/>
              <a:buChar char="•"/>
            </a:pPr>
            <a:r>
              <a:rPr lang="en-US" sz="2400" dirty="0"/>
              <a:t>Coauthored </a:t>
            </a:r>
            <a:r>
              <a:rPr lang="en-US" sz="2400" i="1" dirty="0"/>
              <a:t>An Introduction to Ray Tracing </a:t>
            </a:r>
            <a:r>
              <a:rPr lang="en-US" sz="2400" dirty="0"/>
              <a:t>(1989)</a:t>
            </a:r>
          </a:p>
          <a:p>
            <a:pPr marL="342900" indent="-342900">
              <a:buFont typeface="Arial" panose="020B0604020202020204" pitchFamily="34" charset="0"/>
              <a:buChar char="•"/>
            </a:pPr>
            <a:r>
              <a:rPr lang="en-US" sz="2400" dirty="0"/>
              <a:t>Helped with </a:t>
            </a:r>
            <a:r>
              <a:rPr lang="en-US" sz="2400" i="1" dirty="0"/>
              <a:t>Graphics Gems</a:t>
            </a:r>
            <a:r>
              <a:rPr lang="en-US" sz="2400" dirty="0"/>
              <a:t>: author, reviewer, code repo (1990-1995-present)</a:t>
            </a:r>
          </a:p>
          <a:p>
            <a:pPr marL="342900" indent="-342900">
              <a:buFont typeface="Arial" panose="020B0604020202020204" pitchFamily="34" charset="0"/>
              <a:buChar char="•"/>
            </a:pPr>
            <a:r>
              <a:rPr lang="en-US" sz="2400" dirty="0"/>
              <a:t>Coauthored </a:t>
            </a:r>
            <a:r>
              <a:rPr lang="en-US" sz="2400" i="1" dirty="0"/>
              <a:t>Real-Time Rendering </a:t>
            </a:r>
            <a:r>
              <a:rPr lang="en-US" sz="2400" dirty="0"/>
              <a:t>(1999, 2002, 2008, 2018)</a:t>
            </a:r>
          </a:p>
          <a:p>
            <a:pPr marL="342900" indent="-342900">
              <a:buFont typeface="Arial" panose="020B0604020202020204" pitchFamily="34" charset="0"/>
              <a:buChar char="•"/>
            </a:pPr>
            <a:r>
              <a:rPr lang="en-US" sz="2400" dirty="0"/>
              <a:t>Co-chaired I3D Symposium (general 2006, papers 2007)</a:t>
            </a:r>
          </a:p>
          <a:p>
            <a:pPr marL="342900" indent="-342900">
              <a:buFont typeface="Arial" panose="020B0604020202020204" pitchFamily="34" charset="0"/>
              <a:buChar char="•"/>
            </a:pPr>
            <a:r>
              <a:rPr lang="en-US" sz="2400" dirty="0"/>
              <a:t>Helped found a Gems-like journal: </a:t>
            </a:r>
            <a:r>
              <a:rPr lang="en-US" sz="2400" i="1" dirty="0"/>
              <a:t>journal of graphics tools </a:t>
            </a:r>
            <a:r>
              <a:rPr lang="en-US" sz="2400" dirty="0"/>
              <a:t>(1996)</a:t>
            </a:r>
          </a:p>
          <a:p>
            <a:pPr marL="342900" indent="-342900">
              <a:buFont typeface="Arial" panose="020B0604020202020204" pitchFamily="34" charset="0"/>
              <a:buChar char="•"/>
            </a:pPr>
            <a:r>
              <a:rPr lang="en-US" sz="2400" dirty="0"/>
              <a:t>Co-founded open access version, </a:t>
            </a:r>
            <a:r>
              <a:rPr lang="en-US" sz="2400" i="1" dirty="0"/>
              <a:t>Journal of Computer Graphics Techniques </a:t>
            </a:r>
            <a:r>
              <a:rPr lang="en-US" sz="2400" dirty="0"/>
              <a:t>(2011)</a:t>
            </a:r>
          </a:p>
          <a:p>
            <a:pPr marL="342900" indent="-342900">
              <a:buFont typeface="Arial" panose="020B0604020202020204" pitchFamily="34" charset="0"/>
              <a:buChar char="•"/>
            </a:pPr>
            <a:r>
              <a:rPr lang="en-US" sz="2400" dirty="0"/>
              <a:t>Created </a:t>
            </a:r>
            <a:r>
              <a:rPr lang="en-US" sz="2400" i="1" dirty="0"/>
              <a:t>Interactive 3D Graphics </a:t>
            </a:r>
            <a:r>
              <a:rPr lang="en-US" sz="2400" dirty="0"/>
              <a:t>MOOC (2013-present)</a:t>
            </a:r>
          </a:p>
          <a:p>
            <a:pPr marL="342900" indent="-342900">
              <a:buFont typeface="Arial" panose="020B0604020202020204" pitchFamily="34" charset="0"/>
              <a:buChar char="•"/>
            </a:pPr>
            <a:r>
              <a:rPr lang="en-US" sz="2400" dirty="0"/>
              <a:t>Co-editing </a:t>
            </a:r>
            <a:r>
              <a:rPr lang="en-US" sz="2400" i="1" dirty="0"/>
              <a:t>Ray Tracing Gems </a:t>
            </a:r>
            <a:r>
              <a:rPr lang="en-US" sz="2400" dirty="0"/>
              <a:t>right now (2018-2019). 12 days left to contribute!</a:t>
            </a:r>
          </a:p>
          <a:p>
            <a:pPr marL="342900" indent="-342900">
              <a:buFont typeface="Arial" panose="020B0604020202020204" pitchFamily="34" charset="0"/>
              <a:buChar char="•"/>
            </a:pPr>
            <a:r>
              <a:rPr lang="en-US" sz="2400" dirty="0"/>
              <a:t>All this time, contributed to SIGGRAPH and ACM TOG in various ways: courses, panels, art show, studio session, webmaster, etc.</a:t>
            </a:r>
          </a:p>
        </p:txBody>
      </p:sp>
    </p:spTree>
    <p:extLst>
      <p:ext uri="{BB962C8B-B14F-4D97-AF65-F5344CB8AC3E}">
        <p14:creationId xmlns:p14="http://schemas.microsoft.com/office/powerpoint/2010/main" val="63432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1984: Cook Stochastic (“</a:t>
            </a:r>
            <a:r>
              <a:rPr lang="en-US" sz="4000" b="1" strike="sngStrike" dirty="0">
                <a:latin typeface="+mn-lt"/>
              </a:rPr>
              <a:t>Distributed</a:t>
            </a:r>
            <a:r>
              <a:rPr lang="en-US" sz="4000" b="1" dirty="0">
                <a:latin typeface="+mn-lt"/>
              </a:rPr>
              <a:t>”) Ray Tracing</a:t>
            </a:r>
            <a:endParaRPr sz="4000" b="1" dirty="0">
              <a:latin typeface="+mn-lt"/>
            </a:endParaRPr>
          </a:p>
        </p:txBody>
      </p:sp>
      <p:sp>
        <p:nvSpPr>
          <p:cNvPr id="111" name="Google Shape;111;p17"/>
          <p:cNvSpPr txBox="1">
            <a:spLocks noGrp="1"/>
          </p:cNvSpPr>
          <p:nvPr>
            <p:ph type="body" idx="1"/>
          </p:nvPr>
        </p:nvSpPr>
        <p:spPr>
          <a:xfrm>
            <a:off x="415600" y="1536625"/>
            <a:ext cx="5787900" cy="21852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1900" dirty="0"/>
              <a:t>Allow shadow rays to go to a random point on area light.</a:t>
            </a:r>
            <a:endParaRPr dirty="0"/>
          </a:p>
          <a:p>
            <a:pPr marL="0" lvl="0" indent="0" algn="l" rtl="0">
              <a:spcBef>
                <a:spcPts val="1000"/>
              </a:spcBef>
              <a:spcAft>
                <a:spcPts val="0"/>
              </a:spcAft>
              <a:buNone/>
            </a:pPr>
            <a:r>
              <a:rPr lang="en-US" sz="1900" dirty="0"/>
              <a:t>Allow specular rays to be perturbed </a:t>
            </a:r>
            <a:r>
              <a:rPr lang="en-US" sz="1900" dirty="0" err="1"/>
              <a:t>specularly</a:t>
            </a:r>
            <a:r>
              <a:rPr lang="en-US" sz="1900" dirty="0"/>
              <a:t> around the ideal reflection.</a:t>
            </a:r>
            <a:endParaRPr sz="1900" dirty="0"/>
          </a:p>
          <a:p>
            <a:pPr marL="0" lvl="0" indent="0" algn="l" rtl="0">
              <a:spcBef>
                <a:spcPts val="1000"/>
              </a:spcBef>
              <a:spcAft>
                <a:spcPts val="0"/>
              </a:spcAft>
              <a:buNone/>
            </a:pPr>
            <a:r>
              <a:rPr lang="en-US" sz="1900" dirty="0"/>
              <a:t>Shoot sometime during the frame for motion blur.</a:t>
            </a:r>
            <a:endParaRPr sz="1900" dirty="0"/>
          </a:p>
          <a:p>
            <a:pPr marL="0" lvl="0" indent="0" algn="l" rtl="0">
              <a:spcBef>
                <a:spcPts val="1000"/>
              </a:spcBef>
              <a:spcAft>
                <a:spcPts val="0"/>
              </a:spcAft>
              <a:buNone/>
            </a:pPr>
            <a:endParaRPr sz="1900" dirty="0"/>
          </a:p>
          <a:p>
            <a:pPr marL="0" lvl="0" indent="0" algn="l" rtl="0">
              <a:spcBef>
                <a:spcPts val="1000"/>
              </a:spcBef>
              <a:spcAft>
                <a:spcPts val="600"/>
              </a:spcAft>
              <a:buNone/>
            </a:pPr>
            <a:endParaRPr sz="1900" dirty="0"/>
          </a:p>
        </p:txBody>
      </p:sp>
      <p:pic>
        <p:nvPicPr>
          <p:cNvPr id="112" name="Google Shape;112;p17"/>
          <p:cNvPicPr preferRelativeResize="0"/>
          <p:nvPr/>
        </p:nvPicPr>
        <p:blipFill>
          <a:blip r:embed="rId3">
            <a:alphaModFix/>
          </a:blip>
          <a:stretch>
            <a:fillRect/>
          </a:stretch>
        </p:blipFill>
        <p:spPr>
          <a:xfrm>
            <a:off x="6701950" y="1356967"/>
            <a:ext cx="5490050" cy="4880824"/>
          </a:xfrm>
          <a:prstGeom prst="rect">
            <a:avLst/>
          </a:prstGeom>
          <a:noFill/>
          <a:ln>
            <a:noFill/>
          </a:ln>
        </p:spPr>
      </p:pic>
      <p:cxnSp>
        <p:nvCxnSpPr>
          <p:cNvPr id="113" name="Google Shape;113;p17"/>
          <p:cNvCxnSpPr/>
          <p:nvPr/>
        </p:nvCxnSpPr>
        <p:spPr>
          <a:xfrm>
            <a:off x="1579325" y="4965125"/>
            <a:ext cx="3030600" cy="57000"/>
          </a:xfrm>
          <a:prstGeom prst="straightConnector1">
            <a:avLst/>
          </a:prstGeom>
          <a:noFill/>
          <a:ln w="76200" cap="flat" cmpd="sng">
            <a:solidFill>
              <a:srgbClr val="B7B7B7"/>
            </a:solidFill>
            <a:prstDash val="solid"/>
            <a:round/>
            <a:headEnd type="none" w="med" len="med"/>
            <a:tailEnd type="none" w="med" len="med"/>
          </a:ln>
        </p:spPr>
      </p:cxnSp>
      <p:cxnSp>
        <p:nvCxnSpPr>
          <p:cNvPr id="114" name="Google Shape;114;p17"/>
          <p:cNvCxnSpPr/>
          <p:nvPr/>
        </p:nvCxnSpPr>
        <p:spPr>
          <a:xfrm>
            <a:off x="1849675" y="4159175"/>
            <a:ext cx="1280400" cy="839400"/>
          </a:xfrm>
          <a:prstGeom prst="straightConnector1">
            <a:avLst/>
          </a:prstGeom>
          <a:noFill/>
          <a:ln w="38100" cap="flat" cmpd="sng">
            <a:solidFill>
              <a:schemeClr val="dk2"/>
            </a:solidFill>
            <a:prstDash val="solid"/>
            <a:round/>
            <a:headEnd type="none" w="med" len="med"/>
            <a:tailEnd type="triangle" w="med" len="med"/>
          </a:ln>
        </p:spPr>
      </p:cxnSp>
      <p:cxnSp>
        <p:nvCxnSpPr>
          <p:cNvPr id="115" name="Google Shape;115;p17"/>
          <p:cNvCxnSpPr/>
          <p:nvPr/>
        </p:nvCxnSpPr>
        <p:spPr>
          <a:xfrm rot="10800000" flipH="1">
            <a:off x="3130200" y="4130600"/>
            <a:ext cx="1351800" cy="853800"/>
          </a:xfrm>
          <a:prstGeom prst="straightConnector1">
            <a:avLst/>
          </a:prstGeom>
          <a:noFill/>
          <a:ln w="38100" cap="flat" cmpd="sng">
            <a:solidFill>
              <a:schemeClr val="dk2"/>
            </a:solidFill>
            <a:prstDash val="dot"/>
            <a:round/>
            <a:headEnd type="none" w="med" len="med"/>
            <a:tailEnd type="triangle" w="med" len="med"/>
          </a:ln>
        </p:spPr>
      </p:cxnSp>
      <p:cxnSp>
        <p:nvCxnSpPr>
          <p:cNvPr id="116" name="Google Shape;116;p17"/>
          <p:cNvCxnSpPr/>
          <p:nvPr/>
        </p:nvCxnSpPr>
        <p:spPr>
          <a:xfrm rot="10800000" flipH="1">
            <a:off x="3144425" y="4362225"/>
            <a:ext cx="1365900" cy="640200"/>
          </a:xfrm>
          <a:prstGeom prst="straightConnector1">
            <a:avLst/>
          </a:prstGeom>
          <a:noFill/>
          <a:ln w="38100" cap="flat" cmpd="sng">
            <a:solidFill>
              <a:schemeClr val="dk2"/>
            </a:solidFill>
            <a:prstDash val="solid"/>
            <a:round/>
            <a:headEnd type="none" w="med" len="med"/>
            <a:tailEnd type="triangle" w="med" len="med"/>
          </a:ln>
        </p:spPr>
      </p:cxnSp>
      <p:cxnSp>
        <p:nvCxnSpPr>
          <p:cNvPr id="117" name="Google Shape;117;p17"/>
          <p:cNvCxnSpPr/>
          <p:nvPr/>
        </p:nvCxnSpPr>
        <p:spPr>
          <a:xfrm rot="10800000" flipH="1">
            <a:off x="3130200" y="4435425"/>
            <a:ext cx="1656600" cy="567000"/>
          </a:xfrm>
          <a:prstGeom prst="straightConnector1">
            <a:avLst/>
          </a:prstGeom>
          <a:noFill/>
          <a:ln w="38100" cap="flat" cmpd="sng">
            <a:solidFill>
              <a:schemeClr val="dk2"/>
            </a:solidFill>
            <a:prstDash val="solid"/>
            <a:round/>
            <a:headEnd type="none" w="med" len="med"/>
            <a:tailEnd type="triangle" w="med" len="med"/>
          </a:ln>
        </p:spPr>
      </p:cxnSp>
      <p:cxnSp>
        <p:nvCxnSpPr>
          <p:cNvPr id="118" name="Google Shape;118;p17"/>
          <p:cNvCxnSpPr/>
          <p:nvPr/>
        </p:nvCxnSpPr>
        <p:spPr>
          <a:xfrm rot="10800000" flipH="1">
            <a:off x="3115975" y="4006550"/>
            <a:ext cx="1024500" cy="1010100"/>
          </a:xfrm>
          <a:prstGeom prst="straightConnector1">
            <a:avLst/>
          </a:prstGeom>
          <a:noFill/>
          <a:ln w="38100" cap="flat" cmpd="sng">
            <a:solidFill>
              <a:schemeClr val="dk2"/>
            </a:solidFill>
            <a:prstDash val="solid"/>
            <a:round/>
            <a:headEnd type="none" w="med" len="med"/>
            <a:tailEnd type="triangle" w="med" len="med"/>
          </a:ln>
        </p:spPr>
      </p:cxnSp>
      <p:cxnSp>
        <p:nvCxnSpPr>
          <p:cNvPr id="119" name="Google Shape;119;p17"/>
          <p:cNvCxnSpPr/>
          <p:nvPr/>
        </p:nvCxnSpPr>
        <p:spPr>
          <a:xfrm rot="10800000" flipH="1">
            <a:off x="3187125" y="4589800"/>
            <a:ext cx="1636200" cy="398400"/>
          </a:xfrm>
          <a:prstGeom prst="straightConnector1">
            <a:avLst/>
          </a:prstGeom>
          <a:noFill/>
          <a:ln w="38100" cap="flat" cmpd="sng">
            <a:solidFill>
              <a:schemeClr val="dk2"/>
            </a:solidFill>
            <a:prstDash val="solid"/>
            <a:round/>
            <a:headEnd type="none" w="med" len="med"/>
            <a:tailEnd type="triangle" w="med" len="med"/>
          </a:ln>
        </p:spPr>
      </p:cxnSp>
      <p:cxnSp>
        <p:nvCxnSpPr>
          <p:cNvPr id="120" name="Google Shape;120;p17"/>
          <p:cNvCxnSpPr/>
          <p:nvPr/>
        </p:nvCxnSpPr>
        <p:spPr>
          <a:xfrm rot="10800000" flipH="1">
            <a:off x="3130200" y="4034750"/>
            <a:ext cx="1209300" cy="981900"/>
          </a:xfrm>
          <a:prstGeom prst="straightConnector1">
            <a:avLst/>
          </a:prstGeom>
          <a:noFill/>
          <a:ln w="38100" cap="flat" cmpd="sng">
            <a:solidFill>
              <a:schemeClr val="dk2"/>
            </a:solidFill>
            <a:prstDash val="solid"/>
            <a:round/>
            <a:headEnd type="none" w="med" len="med"/>
            <a:tailEnd type="triangle" w="med" len="med"/>
          </a:ln>
        </p:spPr>
      </p:cxnSp>
      <p:sp>
        <p:nvSpPr>
          <p:cNvPr id="2" name="TextBox 1">
            <a:extLst>
              <a:ext uri="{FF2B5EF4-FFF2-40B4-BE49-F238E27FC236}">
                <a16:creationId xmlns:a16="http://schemas.microsoft.com/office/drawing/2014/main" id="{87D907EF-FE79-4D9D-B6FB-8F474844940D}"/>
              </a:ext>
            </a:extLst>
          </p:cNvPr>
          <p:cNvSpPr txBox="1"/>
          <p:nvPr/>
        </p:nvSpPr>
        <p:spPr>
          <a:xfrm>
            <a:off x="2522659" y="5121942"/>
            <a:ext cx="2967392" cy="369332"/>
          </a:xfrm>
          <a:prstGeom prst="rect">
            <a:avLst/>
          </a:prstGeom>
          <a:noFill/>
        </p:spPr>
        <p:txBody>
          <a:bodyPr wrap="square" rtlCol="0">
            <a:spAutoFit/>
          </a:bodyPr>
          <a:lstStyle/>
          <a:p>
            <a:r>
              <a:rPr lang="en-US" dirty="0"/>
              <a:t>glossy surface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358675" y="664517"/>
            <a:ext cx="11360700" cy="7635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1986: </a:t>
            </a:r>
            <a:r>
              <a:rPr lang="en-US" sz="4000" b="1" dirty="0" err="1">
                <a:latin typeface="+mn-lt"/>
              </a:rPr>
              <a:t>Kajiya</a:t>
            </a:r>
            <a:r>
              <a:rPr lang="en-US" sz="4000" b="1" dirty="0">
                <a:latin typeface="+mn-lt"/>
              </a:rPr>
              <a:t>-Style Diffuse Interreflection</a:t>
            </a:r>
            <a:endParaRPr sz="4000" b="1" dirty="0">
              <a:latin typeface="+mn-lt"/>
            </a:endParaRPr>
          </a:p>
          <a:p>
            <a:pPr marL="0" lvl="0" indent="0" algn="l" rtl="0">
              <a:spcBef>
                <a:spcPts val="0"/>
              </a:spcBef>
              <a:spcAft>
                <a:spcPts val="0"/>
              </a:spcAft>
              <a:buNone/>
            </a:pPr>
            <a:endParaRPr sz="1900" dirty="0"/>
          </a:p>
        </p:txBody>
      </p:sp>
      <p:pic>
        <p:nvPicPr>
          <p:cNvPr id="126" name="Google Shape;126;p18"/>
          <p:cNvPicPr preferRelativeResize="0"/>
          <p:nvPr/>
        </p:nvPicPr>
        <p:blipFill>
          <a:blip r:embed="rId3">
            <a:alphaModFix/>
          </a:blip>
          <a:stretch>
            <a:fillRect/>
          </a:stretch>
        </p:blipFill>
        <p:spPr>
          <a:xfrm>
            <a:off x="6217444" y="1201858"/>
            <a:ext cx="5501931" cy="5125183"/>
          </a:xfrm>
          <a:prstGeom prst="rect">
            <a:avLst/>
          </a:prstGeom>
          <a:noFill/>
          <a:ln>
            <a:noFill/>
          </a:ln>
        </p:spPr>
      </p:pic>
      <p:sp>
        <p:nvSpPr>
          <p:cNvPr id="127" name="Google Shape;127;p18"/>
          <p:cNvSpPr txBox="1">
            <a:spLocks noGrp="1"/>
          </p:cNvSpPr>
          <p:nvPr>
            <p:ph type="body" idx="1"/>
          </p:nvPr>
        </p:nvSpPr>
        <p:spPr>
          <a:xfrm>
            <a:off x="415600" y="1536631"/>
            <a:ext cx="5558956" cy="200001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dirty="0"/>
              <a:t>Path tracing: shoot each ray and follow it along a series of interreflections.</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dirty="0"/>
              <a:t>“The Rendering Equation”</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dirty="0"/>
              <a:t>Guaranteed to give the right answer </a:t>
            </a:r>
            <a:r>
              <a:rPr lang="en-US" i="1" dirty="0"/>
              <a:t>at the limit</a:t>
            </a:r>
            <a:r>
              <a:rPr lang="en-US" dirty="0"/>
              <a:t>.</a:t>
            </a:r>
          </a:p>
          <a:p>
            <a:pPr marL="0" lvl="0" indent="0" algn="l" rtl="0">
              <a:spcBef>
                <a:spcPts val="1000"/>
              </a:spcBef>
              <a:spcAft>
                <a:spcPts val="0"/>
              </a:spcAft>
              <a:buNone/>
            </a:pPr>
            <a:endParaRPr dirty="0"/>
          </a:p>
        </p:txBody>
      </p:sp>
      <p:cxnSp>
        <p:nvCxnSpPr>
          <p:cNvPr id="128" name="Google Shape;128;p18"/>
          <p:cNvCxnSpPr/>
          <p:nvPr/>
        </p:nvCxnSpPr>
        <p:spPr>
          <a:xfrm>
            <a:off x="1550100" y="5638767"/>
            <a:ext cx="3030600" cy="57000"/>
          </a:xfrm>
          <a:prstGeom prst="straightConnector1">
            <a:avLst/>
          </a:prstGeom>
          <a:noFill/>
          <a:ln w="76200" cap="flat" cmpd="sng">
            <a:solidFill>
              <a:srgbClr val="B7B7B7"/>
            </a:solidFill>
            <a:prstDash val="solid"/>
            <a:round/>
            <a:headEnd type="none" w="med" len="med"/>
            <a:tailEnd type="none" w="med" len="med"/>
          </a:ln>
        </p:spPr>
      </p:cxnSp>
      <p:cxnSp>
        <p:nvCxnSpPr>
          <p:cNvPr id="129" name="Google Shape;129;p18"/>
          <p:cNvCxnSpPr/>
          <p:nvPr/>
        </p:nvCxnSpPr>
        <p:spPr>
          <a:xfrm>
            <a:off x="1820450" y="4832817"/>
            <a:ext cx="725700" cy="501900"/>
          </a:xfrm>
          <a:prstGeom prst="straightConnector1">
            <a:avLst/>
          </a:prstGeom>
          <a:noFill/>
          <a:ln w="38100" cap="flat" cmpd="sng">
            <a:solidFill>
              <a:schemeClr val="dk2"/>
            </a:solidFill>
            <a:prstDash val="solid"/>
            <a:round/>
            <a:headEnd type="none" w="med" len="med"/>
            <a:tailEnd type="triangle" w="med" len="med"/>
          </a:ln>
        </p:spPr>
      </p:cxnSp>
      <p:cxnSp>
        <p:nvCxnSpPr>
          <p:cNvPr id="130" name="Google Shape;130;p18"/>
          <p:cNvCxnSpPr/>
          <p:nvPr/>
        </p:nvCxnSpPr>
        <p:spPr>
          <a:xfrm rot="10800000">
            <a:off x="1663975" y="5320242"/>
            <a:ext cx="1437000" cy="337800"/>
          </a:xfrm>
          <a:prstGeom prst="straightConnector1">
            <a:avLst/>
          </a:prstGeom>
          <a:noFill/>
          <a:ln w="38100" cap="flat" cmpd="sng">
            <a:solidFill>
              <a:schemeClr val="dk2"/>
            </a:solidFill>
            <a:prstDash val="solid"/>
            <a:round/>
            <a:headEnd type="none" w="med" len="med"/>
            <a:tailEnd type="triangle" w="med" len="med"/>
          </a:ln>
        </p:spPr>
      </p:cxnSp>
      <p:cxnSp>
        <p:nvCxnSpPr>
          <p:cNvPr id="131" name="Google Shape;131;p18"/>
          <p:cNvCxnSpPr/>
          <p:nvPr/>
        </p:nvCxnSpPr>
        <p:spPr>
          <a:xfrm rot="10800000">
            <a:off x="3115200" y="4338667"/>
            <a:ext cx="0" cy="1337400"/>
          </a:xfrm>
          <a:prstGeom prst="straightConnector1">
            <a:avLst/>
          </a:prstGeom>
          <a:noFill/>
          <a:ln w="38100" cap="flat" cmpd="sng">
            <a:solidFill>
              <a:schemeClr val="dk2"/>
            </a:solidFill>
            <a:prstDash val="solid"/>
            <a:round/>
            <a:headEnd type="none" w="med" len="med"/>
            <a:tailEnd type="triangle" w="med" len="med"/>
          </a:ln>
        </p:spPr>
      </p:cxnSp>
      <p:cxnSp>
        <p:nvCxnSpPr>
          <p:cNvPr id="132" name="Google Shape;132;p18"/>
          <p:cNvCxnSpPr/>
          <p:nvPr/>
        </p:nvCxnSpPr>
        <p:spPr>
          <a:xfrm rot="10800000" flipH="1">
            <a:off x="3100975" y="4865167"/>
            <a:ext cx="1138200" cy="810900"/>
          </a:xfrm>
          <a:prstGeom prst="straightConnector1">
            <a:avLst/>
          </a:prstGeom>
          <a:noFill/>
          <a:ln w="38100" cap="flat" cmpd="sng">
            <a:solidFill>
              <a:schemeClr val="dk2"/>
            </a:solidFill>
            <a:prstDash val="solid"/>
            <a:round/>
            <a:headEnd type="none" w="med" len="med"/>
            <a:tailEnd type="triangle" w="med" len="med"/>
          </a:ln>
        </p:spPr>
      </p:cxnSp>
      <p:cxnSp>
        <p:nvCxnSpPr>
          <p:cNvPr id="133" name="Google Shape;133;p18"/>
          <p:cNvCxnSpPr/>
          <p:nvPr/>
        </p:nvCxnSpPr>
        <p:spPr>
          <a:xfrm rot="10800000">
            <a:off x="2517650" y="4438092"/>
            <a:ext cx="569100" cy="1252200"/>
          </a:xfrm>
          <a:prstGeom prst="straightConnector1">
            <a:avLst/>
          </a:prstGeom>
          <a:noFill/>
          <a:ln w="38100" cap="flat" cmpd="sng">
            <a:solidFill>
              <a:schemeClr val="dk2"/>
            </a:solidFill>
            <a:prstDash val="solid"/>
            <a:round/>
            <a:headEnd type="none" w="med" len="med"/>
            <a:tailEnd type="triangle" w="med" len="med"/>
          </a:ln>
        </p:spPr>
      </p:cxnSp>
      <p:cxnSp>
        <p:nvCxnSpPr>
          <p:cNvPr id="134" name="Google Shape;134;p18"/>
          <p:cNvCxnSpPr/>
          <p:nvPr/>
        </p:nvCxnSpPr>
        <p:spPr>
          <a:xfrm rot="10800000" flipH="1">
            <a:off x="3157900" y="5192342"/>
            <a:ext cx="1237800" cy="469500"/>
          </a:xfrm>
          <a:prstGeom prst="straightConnector1">
            <a:avLst/>
          </a:prstGeom>
          <a:noFill/>
          <a:ln w="38100" cap="flat" cmpd="sng">
            <a:solidFill>
              <a:schemeClr val="dk2"/>
            </a:solidFill>
            <a:prstDash val="solid"/>
            <a:round/>
            <a:headEnd type="none" w="med" len="med"/>
            <a:tailEnd type="triangle" w="med" len="med"/>
          </a:ln>
        </p:spPr>
      </p:cxnSp>
      <p:cxnSp>
        <p:nvCxnSpPr>
          <p:cNvPr id="135" name="Google Shape;135;p18"/>
          <p:cNvCxnSpPr/>
          <p:nvPr/>
        </p:nvCxnSpPr>
        <p:spPr>
          <a:xfrm rot="10800000" flipH="1">
            <a:off x="3100975" y="4381392"/>
            <a:ext cx="483900" cy="1308900"/>
          </a:xfrm>
          <a:prstGeom prst="straightConnector1">
            <a:avLst/>
          </a:prstGeom>
          <a:noFill/>
          <a:ln w="38100" cap="flat" cmpd="sng">
            <a:solidFill>
              <a:schemeClr val="dk2"/>
            </a:solidFill>
            <a:prstDash val="solid"/>
            <a:round/>
            <a:headEnd type="none" w="med" len="med"/>
            <a:tailEnd type="triangle" w="med" len="med"/>
          </a:ln>
        </p:spPr>
      </p:cxnSp>
      <p:sp>
        <p:nvSpPr>
          <p:cNvPr id="2" name="TextBox 1">
            <a:extLst>
              <a:ext uri="{FF2B5EF4-FFF2-40B4-BE49-F238E27FC236}">
                <a16:creationId xmlns:a16="http://schemas.microsoft.com/office/drawing/2014/main" id="{BED5134F-9357-484F-A9F9-732E176AD111}"/>
              </a:ext>
            </a:extLst>
          </p:cNvPr>
          <p:cNvSpPr txBox="1"/>
          <p:nvPr/>
        </p:nvSpPr>
        <p:spPr>
          <a:xfrm>
            <a:off x="1798983" y="5824151"/>
            <a:ext cx="2532834" cy="369332"/>
          </a:xfrm>
          <a:prstGeom prst="rect">
            <a:avLst/>
          </a:prstGeom>
          <a:noFill/>
        </p:spPr>
        <p:txBody>
          <a:bodyPr wrap="square" rtlCol="0">
            <a:spAutoFit/>
          </a:bodyPr>
          <a:lstStyle/>
          <a:p>
            <a:r>
              <a:rPr lang="en-US" dirty="0"/>
              <a:t>diffuse surface reflection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lvl="0"/>
            <a:r>
              <a:rPr lang="en-US" sz="4000" b="1" dirty="0">
                <a:latin typeface="+mn-lt"/>
              </a:rPr>
              <a:t>1987: AT&amp;T Pixel Machine</a:t>
            </a:r>
            <a:endParaRPr sz="4000" b="1" dirty="0">
              <a:latin typeface="+mn-lt"/>
            </a:endParaRPr>
          </a:p>
        </p:txBody>
      </p:sp>
      <p:sp>
        <p:nvSpPr>
          <p:cNvPr id="111" name="Google Shape;111;p17"/>
          <p:cNvSpPr txBox="1">
            <a:spLocks noGrp="1"/>
          </p:cNvSpPr>
          <p:nvPr>
            <p:ph type="body" idx="1"/>
          </p:nvPr>
        </p:nvSpPr>
        <p:spPr>
          <a:xfrm>
            <a:off x="415600" y="1536625"/>
            <a:ext cx="4850992" cy="21852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2400" dirty="0"/>
              <a:t>AT&amp;T Pixel Machine. Interactive postage-stamp-sized ray-traced mirror sphere atop a Mandrill.</a:t>
            </a:r>
            <a:endParaRPr sz="1900" dirty="0"/>
          </a:p>
          <a:p>
            <a:pPr marL="0" lvl="0" indent="0" algn="l" rtl="0">
              <a:spcBef>
                <a:spcPts val="1000"/>
              </a:spcBef>
              <a:spcAft>
                <a:spcPts val="600"/>
              </a:spcAft>
              <a:buNone/>
            </a:pPr>
            <a:endParaRPr sz="1900" dirty="0"/>
          </a:p>
        </p:txBody>
      </p:sp>
      <p:pic>
        <p:nvPicPr>
          <p:cNvPr id="5" name="Picture 4">
            <a:extLst>
              <a:ext uri="{FF2B5EF4-FFF2-40B4-BE49-F238E27FC236}">
                <a16:creationId xmlns:a16="http://schemas.microsoft.com/office/drawing/2014/main" id="{400506EB-0C46-4AB7-AE13-80BFE4B92F79}"/>
              </a:ext>
            </a:extLst>
          </p:cNvPr>
          <p:cNvPicPr>
            <a:picLocks noChangeAspect="1"/>
          </p:cNvPicPr>
          <p:nvPr/>
        </p:nvPicPr>
        <p:blipFill>
          <a:blip r:embed="rId3"/>
          <a:stretch>
            <a:fillRect/>
          </a:stretch>
        </p:blipFill>
        <p:spPr>
          <a:xfrm>
            <a:off x="6095999" y="632280"/>
            <a:ext cx="5725809" cy="4854120"/>
          </a:xfrm>
          <a:prstGeom prst="rect">
            <a:avLst/>
          </a:prstGeom>
        </p:spPr>
      </p:pic>
      <p:pic>
        <p:nvPicPr>
          <p:cNvPr id="1028" name="Picture 4" descr="Image result for ray traced mandrill">
            <a:extLst>
              <a:ext uri="{FF2B5EF4-FFF2-40B4-BE49-F238E27FC236}">
                <a16:creationId xmlns:a16="http://schemas.microsoft.com/office/drawing/2014/main" id="{0DAB55ED-CCDE-460B-A02C-2BFDF8A36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0" y="3463600"/>
            <a:ext cx="2090208" cy="2090208"/>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11;p17">
            <a:extLst>
              <a:ext uri="{FF2B5EF4-FFF2-40B4-BE49-F238E27FC236}">
                <a16:creationId xmlns:a16="http://schemas.microsoft.com/office/drawing/2014/main" id="{459E5064-5C84-449F-9C4A-0F89ED3CE219}"/>
              </a:ext>
            </a:extLst>
          </p:cNvPr>
          <p:cNvSpPr txBox="1">
            <a:spLocks/>
          </p:cNvSpPr>
          <p:nvPr/>
        </p:nvSpPr>
        <p:spPr>
          <a:xfrm>
            <a:off x="6095999" y="5486400"/>
            <a:ext cx="5787900" cy="2185200"/>
          </a:xfrm>
          <a:prstGeom prst="rect">
            <a:avLst/>
          </a:prstGeom>
        </p:spPr>
        <p:txBody>
          <a:bodyPr spcFirstLastPara="1" vert="horz" wrap="square" lIns="121900" tIns="121900" rIns="121900" bIns="121900" rtlCol="0" anchor="t" anchorCtr="0">
            <a:noAutofit/>
          </a:bodyPr>
          <a:lstStyle>
            <a:lvl1pPr marL="457200" lvl="0" indent="-349250" algn="l" defTabSz="914400" rtl="0" eaLnBrk="1" latinLnBrk="0" hangingPunct="1">
              <a:lnSpc>
                <a:spcPct val="90000"/>
              </a:lnSpc>
              <a:spcBef>
                <a:spcPts val="1000"/>
              </a:spcBef>
              <a:spcAft>
                <a:spcPts val="0"/>
              </a:spcAft>
              <a:buSzPts val="1900"/>
              <a:buFont typeface="Arial" panose="020B0604020202020204" pitchFamily="34" charset="0"/>
              <a:buChar char="•"/>
              <a:defRPr sz="1900" kern="1200">
                <a:solidFill>
                  <a:schemeClr val="tx1"/>
                </a:solidFill>
                <a:latin typeface="+mn-lt"/>
                <a:ea typeface="+mn-ea"/>
                <a:cs typeface="+mn-cs"/>
              </a:defRPr>
            </a:lvl1pPr>
            <a:lvl2pPr marL="914400" lvl="1"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2pPr>
            <a:lvl3pPr marL="1371600" lvl="2"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3pPr>
            <a:lvl4pPr marL="1828800" lvl="3"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4pPr>
            <a:lvl5pPr marL="2286000" lvl="4"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5pPr>
            <a:lvl6pPr marL="2743200" lvl="5"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6pPr>
            <a:lvl7pPr marL="3200400" lvl="6"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7pPr>
            <a:lvl8pPr marL="3657600" lvl="7"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8pPr>
            <a:lvl9pPr marL="4114800" lvl="8"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9pPr>
          </a:lstStyle>
          <a:p>
            <a:pPr marL="0" indent="0">
              <a:buFont typeface="Arial" panose="020B0604020202020204" pitchFamily="34" charset="0"/>
              <a:buNone/>
            </a:pPr>
            <a:r>
              <a:rPr lang="en-US" sz="2400" dirty="0"/>
              <a:t>But could be more serious: 50K objects in 25 minutes/frame.</a:t>
            </a:r>
          </a:p>
          <a:p>
            <a:pPr marL="0" indent="0">
              <a:buFont typeface="Arial" panose="020B0604020202020204" pitchFamily="34" charset="0"/>
              <a:buNone/>
            </a:pPr>
            <a:endParaRPr lang="en-US" dirty="0"/>
          </a:p>
          <a:p>
            <a:pPr marL="0" indent="0">
              <a:spcAft>
                <a:spcPts val="600"/>
              </a:spcAft>
              <a:buFont typeface="Arial" panose="020B0604020202020204" pitchFamily="34" charset="0"/>
              <a:buNone/>
            </a:pPr>
            <a:endParaRPr lang="en-US" dirty="0"/>
          </a:p>
        </p:txBody>
      </p:sp>
      <p:pic>
        <p:nvPicPr>
          <p:cNvPr id="20" name="Picture 19" descr="50_-_Checkered_floor.png">
            <a:extLst>
              <a:ext uri="{FF2B5EF4-FFF2-40B4-BE49-F238E27FC236}">
                <a16:creationId xmlns:a16="http://schemas.microsoft.com/office/drawing/2014/main" id="{AB249DB8-217A-45C0-9483-0B479951B86A}"/>
              </a:ext>
            </a:extLst>
          </p:cNvPr>
          <p:cNvPicPr>
            <a:picLocks noChangeAspect="1"/>
          </p:cNvPicPr>
          <p:nvPr/>
        </p:nvPicPr>
        <p:blipFill>
          <a:blip r:embed="rId5"/>
          <a:stretch>
            <a:fillRect/>
          </a:stretch>
        </p:blipFill>
        <p:spPr>
          <a:xfrm>
            <a:off x="2998177" y="3512495"/>
            <a:ext cx="2631873" cy="1973905"/>
          </a:xfrm>
          <a:prstGeom prst="rect">
            <a:avLst/>
          </a:prstGeom>
        </p:spPr>
      </p:pic>
      <p:sp>
        <p:nvSpPr>
          <p:cNvPr id="6" name="TextBox 5">
            <a:extLst>
              <a:ext uri="{FF2B5EF4-FFF2-40B4-BE49-F238E27FC236}">
                <a16:creationId xmlns:a16="http://schemas.microsoft.com/office/drawing/2014/main" id="{4F67AE99-8B23-4404-AF2C-ECD0B112F525}"/>
              </a:ext>
            </a:extLst>
          </p:cNvPr>
          <p:cNvSpPr txBox="1"/>
          <p:nvPr/>
        </p:nvSpPr>
        <p:spPr>
          <a:xfrm>
            <a:off x="2505808" y="4250169"/>
            <a:ext cx="403858"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206744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215" y="231286"/>
            <a:ext cx="10515600" cy="4351338"/>
          </a:xfrm>
        </p:spPr>
        <p:txBody>
          <a:bodyPr>
            <a:normAutofit/>
          </a:bodyPr>
          <a:lstStyle/>
          <a:p>
            <a:pPr>
              <a:buFont typeface="Monotype Sorts" pitchFamily="2" charset="2"/>
              <a:buNone/>
            </a:pPr>
            <a:r>
              <a:rPr lang="en-US" sz="4000" i="1" dirty="0"/>
              <a:t>“… the brute-force approach … is ridiculously expensive.” </a:t>
            </a:r>
            <a:r>
              <a:rPr lang="en-US" sz="4000" dirty="0"/>
              <a:t>- Sutherland, </a:t>
            </a:r>
            <a:r>
              <a:rPr lang="en-US" sz="4000" dirty="0" err="1"/>
              <a:t>Sproull</a:t>
            </a:r>
            <a:r>
              <a:rPr lang="en-US" sz="4000" dirty="0"/>
              <a:t>, and </a:t>
            </a:r>
            <a:r>
              <a:rPr lang="en-US" sz="4000" dirty="0" err="1"/>
              <a:t>Schumacker</a:t>
            </a:r>
            <a:r>
              <a:rPr lang="en-US" sz="4000" dirty="0"/>
              <a:t>, </a:t>
            </a:r>
            <a:r>
              <a:rPr lang="en-US" sz="4000" i="1" dirty="0"/>
              <a:t>A Characterization of Ten Hidden-Surface Algorithms,</a:t>
            </a:r>
            <a:r>
              <a:rPr lang="en-US" sz="4000" b="1" i="1" dirty="0"/>
              <a:t> </a:t>
            </a:r>
            <a:r>
              <a:rPr lang="en-US" sz="4000" dirty="0"/>
              <a:t>1974</a:t>
            </a:r>
          </a:p>
          <a:p>
            <a:pPr>
              <a:buFont typeface="Monotype Sorts" pitchFamily="2" charset="2"/>
              <a:buNone/>
            </a:pPr>
            <a:endParaRPr lang="en-US" dirty="0"/>
          </a:p>
          <a:p>
            <a:pPr>
              <a:buNone/>
            </a:pPr>
            <a:endParaRPr lang="en-US" dirty="0"/>
          </a:p>
        </p:txBody>
      </p:sp>
      <p:pic>
        <p:nvPicPr>
          <p:cNvPr id="2" name="Picture 1">
            <a:extLst>
              <a:ext uri="{FF2B5EF4-FFF2-40B4-BE49-F238E27FC236}">
                <a16:creationId xmlns:a16="http://schemas.microsoft.com/office/drawing/2014/main" id="{1661C6A9-560C-441A-A4F4-3FF33D88378F}"/>
              </a:ext>
            </a:extLst>
          </p:cNvPr>
          <p:cNvPicPr>
            <a:picLocks noChangeAspect="1"/>
          </p:cNvPicPr>
          <p:nvPr/>
        </p:nvPicPr>
        <p:blipFill>
          <a:blip r:embed="rId3"/>
          <a:stretch>
            <a:fillRect/>
          </a:stretch>
        </p:blipFill>
        <p:spPr>
          <a:xfrm>
            <a:off x="4431322" y="2493580"/>
            <a:ext cx="7760677" cy="4360898"/>
          </a:xfrm>
          <a:prstGeom prst="rect">
            <a:avLst/>
          </a:prstGeom>
        </p:spPr>
      </p:pic>
    </p:spTree>
    <p:extLst>
      <p:ext uri="{BB962C8B-B14F-4D97-AF65-F5344CB8AC3E}">
        <p14:creationId xmlns:p14="http://schemas.microsoft.com/office/powerpoint/2010/main" val="68907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4000" b="1" dirty="0">
                <a:latin typeface="+mn-lt"/>
              </a:rPr>
              <a:t>Rasterization vs. Ray Tracing</a:t>
            </a:r>
            <a:endParaRPr sz="4000" b="1" dirty="0">
              <a:latin typeface="+mn-lt"/>
            </a:endParaRPr>
          </a:p>
        </p:txBody>
      </p:sp>
      <p:sp>
        <p:nvSpPr>
          <p:cNvPr id="111" name="Google Shape;111;p17"/>
          <p:cNvSpPr txBox="1">
            <a:spLocks noGrp="1"/>
          </p:cNvSpPr>
          <p:nvPr>
            <p:ph type="body" idx="1"/>
          </p:nvPr>
        </p:nvSpPr>
        <p:spPr>
          <a:xfrm>
            <a:off x="415600" y="1536625"/>
            <a:ext cx="5787900" cy="1611021"/>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2400" dirty="0"/>
              <a:t>Rasterization loop:</a:t>
            </a:r>
          </a:p>
          <a:p>
            <a:pPr marL="0" lvl="0" indent="0" algn="l" rtl="0">
              <a:spcBef>
                <a:spcPts val="1000"/>
              </a:spcBef>
              <a:spcAft>
                <a:spcPts val="0"/>
              </a:spcAft>
              <a:buNone/>
            </a:pPr>
            <a:r>
              <a:rPr lang="en-US" sz="2400" dirty="0"/>
              <a:t>     For each object</a:t>
            </a:r>
          </a:p>
          <a:p>
            <a:pPr marL="0" indent="0">
              <a:buNone/>
            </a:pPr>
            <a:r>
              <a:rPr lang="en-US" sz="2400" dirty="0"/>
              <a:t>          For each pixel – closer?</a:t>
            </a:r>
            <a:endParaRPr sz="2400" dirty="0"/>
          </a:p>
          <a:p>
            <a:pPr marL="0" lvl="0" indent="0" algn="l" rtl="0">
              <a:spcBef>
                <a:spcPts val="1000"/>
              </a:spcBef>
              <a:spcAft>
                <a:spcPts val="600"/>
              </a:spcAft>
              <a:buNone/>
            </a:pPr>
            <a:endParaRPr lang="en-US" sz="2400" dirty="0"/>
          </a:p>
        </p:txBody>
      </p:sp>
      <p:sp>
        <p:nvSpPr>
          <p:cNvPr id="4" name="Google Shape;111;p17">
            <a:extLst>
              <a:ext uri="{FF2B5EF4-FFF2-40B4-BE49-F238E27FC236}">
                <a16:creationId xmlns:a16="http://schemas.microsoft.com/office/drawing/2014/main" id="{D4377B9E-D6C3-4149-8CD3-B77DF0806E79}"/>
              </a:ext>
            </a:extLst>
          </p:cNvPr>
          <p:cNvSpPr txBox="1">
            <a:spLocks/>
          </p:cNvSpPr>
          <p:nvPr/>
        </p:nvSpPr>
        <p:spPr>
          <a:xfrm>
            <a:off x="6404100" y="1536625"/>
            <a:ext cx="5787900" cy="1769283"/>
          </a:xfrm>
          <a:prstGeom prst="rect">
            <a:avLst/>
          </a:prstGeom>
        </p:spPr>
        <p:txBody>
          <a:bodyPr spcFirstLastPara="1" vert="horz" wrap="square" lIns="121900" tIns="121900" rIns="121900" bIns="121900" rtlCol="0" anchor="t" anchorCtr="0">
            <a:noAutofit/>
          </a:bodyPr>
          <a:lstStyle>
            <a:lvl1pPr marL="457200" lvl="0" indent="-349250" algn="l" defTabSz="914400" rtl="0" eaLnBrk="1" latinLnBrk="0" hangingPunct="1">
              <a:lnSpc>
                <a:spcPct val="90000"/>
              </a:lnSpc>
              <a:spcBef>
                <a:spcPts val="1000"/>
              </a:spcBef>
              <a:spcAft>
                <a:spcPts val="0"/>
              </a:spcAft>
              <a:buSzPts val="1900"/>
              <a:buFont typeface="Arial" panose="020B0604020202020204" pitchFamily="34" charset="0"/>
              <a:buChar char="•"/>
              <a:defRPr sz="1900" kern="1200">
                <a:solidFill>
                  <a:schemeClr val="tx1"/>
                </a:solidFill>
                <a:latin typeface="+mn-lt"/>
                <a:ea typeface="+mn-ea"/>
                <a:cs typeface="+mn-cs"/>
              </a:defRPr>
            </a:lvl1pPr>
            <a:lvl2pPr marL="914400" lvl="1"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2pPr>
            <a:lvl3pPr marL="1371600" lvl="2"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3pPr>
            <a:lvl4pPr marL="1828800" lvl="3"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4pPr>
            <a:lvl5pPr marL="2286000" lvl="4"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5pPr>
            <a:lvl6pPr marL="2743200" lvl="5" indent="-349250" algn="l" defTabSz="914400" rtl="0" eaLnBrk="1" latinLnBrk="0" hangingPunct="1">
              <a:lnSpc>
                <a:spcPct val="90000"/>
              </a:lnSpc>
              <a:spcBef>
                <a:spcPts val="600"/>
              </a:spcBef>
              <a:spcAft>
                <a:spcPts val="0"/>
              </a:spcAft>
              <a:buSzPts val="1900"/>
              <a:buFont typeface="Arial" panose="020B0604020202020204" pitchFamily="34" charset="0"/>
              <a:buChar char="•"/>
              <a:defRPr sz="1900" kern="1200">
                <a:solidFill>
                  <a:schemeClr val="tx1"/>
                </a:solidFill>
                <a:latin typeface="+mn-lt"/>
                <a:ea typeface="+mn-ea"/>
                <a:cs typeface="+mn-cs"/>
              </a:defRPr>
            </a:lvl6pPr>
            <a:lvl7pPr marL="3200400" lvl="6"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7pPr>
            <a:lvl8pPr marL="3657600" lvl="7"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8pPr>
            <a:lvl9pPr marL="4114800" lvl="8" indent="-349250" algn="l" defTabSz="914400" rtl="0" eaLnBrk="1" latinLnBrk="0" hangingPunct="1">
              <a:lnSpc>
                <a:spcPct val="90000"/>
              </a:lnSpc>
              <a:spcBef>
                <a:spcPts val="500"/>
              </a:spcBef>
              <a:spcAft>
                <a:spcPts val="0"/>
              </a:spcAft>
              <a:buSzPts val="1900"/>
              <a:buFont typeface="Arial" panose="020B0604020202020204" pitchFamily="34" charset="0"/>
              <a:buChar char="•"/>
              <a:defRPr sz="1900" kern="1200">
                <a:solidFill>
                  <a:schemeClr val="tx1"/>
                </a:solidFill>
                <a:latin typeface="+mn-lt"/>
                <a:ea typeface="+mn-ea"/>
                <a:cs typeface="+mn-cs"/>
              </a:defRPr>
            </a:lvl9pPr>
          </a:lstStyle>
          <a:p>
            <a:pPr marL="0" lvl="0" indent="0">
              <a:buNone/>
            </a:pPr>
            <a:r>
              <a:rPr lang="en-US" sz="2400" dirty="0"/>
              <a:t>Ray Tracing loop:</a:t>
            </a:r>
          </a:p>
          <a:p>
            <a:pPr marL="0" lvl="0" indent="0">
              <a:buNone/>
            </a:pPr>
            <a:r>
              <a:rPr lang="en-US" sz="2400" dirty="0"/>
              <a:t>     For each pixel</a:t>
            </a:r>
          </a:p>
          <a:p>
            <a:pPr marL="0" indent="0">
              <a:buNone/>
            </a:pPr>
            <a:r>
              <a:rPr lang="en-US" sz="2400" dirty="0"/>
              <a:t>          For each object – closest?</a:t>
            </a:r>
          </a:p>
        </p:txBody>
      </p:sp>
      <p:pic>
        <p:nvPicPr>
          <p:cNvPr id="5" name="Content Placeholder 3" descr="hoy.png">
            <a:extLst>
              <a:ext uri="{FF2B5EF4-FFF2-40B4-BE49-F238E27FC236}">
                <a16:creationId xmlns:a16="http://schemas.microsoft.com/office/drawing/2014/main" id="{A45C3E18-FE4E-46C2-892A-7E95CCBD7A3D}"/>
              </a:ext>
            </a:extLst>
          </p:cNvPr>
          <p:cNvPicPr>
            <a:picLocks noChangeAspect="1"/>
          </p:cNvPicPr>
          <p:nvPr/>
        </p:nvPicPr>
        <p:blipFill>
          <a:blip r:embed="rId3" cstate="print"/>
          <a:stretch>
            <a:fillRect/>
          </a:stretch>
        </p:blipFill>
        <p:spPr>
          <a:xfrm>
            <a:off x="6534783" y="3094893"/>
            <a:ext cx="4554509" cy="3169740"/>
          </a:xfrm>
          <a:prstGeom prst="rect">
            <a:avLst/>
          </a:prstGeom>
        </p:spPr>
      </p:pic>
      <p:pic>
        <p:nvPicPr>
          <p:cNvPr id="6" name="Picture 5" descr="mirrorsfinal.png">
            <a:extLst>
              <a:ext uri="{FF2B5EF4-FFF2-40B4-BE49-F238E27FC236}">
                <a16:creationId xmlns:a16="http://schemas.microsoft.com/office/drawing/2014/main" id="{1B49DD5C-2889-487F-B364-017CEC56D011}"/>
              </a:ext>
            </a:extLst>
          </p:cNvPr>
          <p:cNvPicPr>
            <a:picLocks noChangeAspect="1"/>
          </p:cNvPicPr>
          <p:nvPr/>
        </p:nvPicPr>
        <p:blipFill>
          <a:blip r:embed="rId4"/>
          <a:stretch>
            <a:fillRect/>
          </a:stretch>
        </p:blipFill>
        <p:spPr>
          <a:xfrm>
            <a:off x="582758" y="3094893"/>
            <a:ext cx="3215519" cy="3215519"/>
          </a:xfrm>
          <a:prstGeom prst="rect">
            <a:avLst/>
          </a:prstGeom>
        </p:spPr>
      </p:pic>
      <p:sp>
        <p:nvSpPr>
          <p:cNvPr id="7" name="TextBox 6">
            <a:extLst>
              <a:ext uri="{FF2B5EF4-FFF2-40B4-BE49-F238E27FC236}">
                <a16:creationId xmlns:a16="http://schemas.microsoft.com/office/drawing/2014/main" id="{0B8189C3-82A8-4A94-8E6B-4A75A659C0AB}"/>
              </a:ext>
            </a:extLst>
          </p:cNvPr>
          <p:cNvSpPr txBox="1"/>
          <p:nvPr/>
        </p:nvSpPr>
        <p:spPr>
          <a:xfrm>
            <a:off x="2371988" y="6374423"/>
            <a:ext cx="1752600" cy="338554"/>
          </a:xfrm>
          <a:prstGeom prst="rect">
            <a:avLst/>
          </a:prstGeom>
          <a:noFill/>
        </p:spPr>
        <p:txBody>
          <a:bodyPr wrap="square" rtlCol="0">
            <a:spAutoFit/>
          </a:bodyPr>
          <a:lstStyle/>
          <a:p>
            <a:r>
              <a:rPr lang="en-US" sz="1600" dirty="0"/>
              <a:t>Timothy Cooper</a:t>
            </a:r>
          </a:p>
        </p:txBody>
      </p:sp>
      <p:sp>
        <p:nvSpPr>
          <p:cNvPr id="8" name="TextBox 7">
            <a:extLst>
              <a:ext uri="{FF2B5EF4-FFF2-40B4-BE49-F238E27FC236}">
                <a16:creationId xmlns:a16="http://schemas.microsoft.com/office/drawing/2014/main" id="{CA6ED5CE-CB38-445A-95DC-58862C618EF5}"/>
              </a:ext>
            </a:extLst>
          </p:cNvPr>
          <p:cNvSpPr txBox="1"/>
          <p:nvPr/>
        </p:nvSpPr>
        <p:spPr>
          <a:xfrm>
            <a:off x="9363343" y="6310412"/>
            <a:ext cx="1981200" cy="338554"/>
          </a:xfrm>
          <a:prstGeom prst="rect">
            <a:avLst/>
          </a:prstGeom>
          <a:noFill/>
        </p:spPr>
        <p:txBody>
          <a:bodyPr wrap="square" rtlCol="0">
            <a:spAutoFit/>
          </a:bodyPr>
          <a:lstStyle/>
          <a:p>
            <a:r>
              <a:rPr lang="en-US" sz="1600" dirty="0"/>
              <a:t>Kasper </a:t>
            </a:r>
            <a:r>
              <a:rPr lang="en-US" sz="1600" dirty="0" err="1"/>
              <a:t>Høy</a:t>
            </a:r>
            <a:r>
              <a:rPr lang="en-US" sz="1600" dirty="0"/>
              <a:t> Nielsen</a:t>
            </a:r>
          </a:p>
        </p:txBody>
      </p:sp>
    </p:spTree>
    <p:extLst>
      <p:ext uri="{BB962C8B-B14F-4D97-AF65-F5344CB8AC3E}">
        <p14:creationId xmlns:p14="http://schemas.microsoft.com/office/powerpoint/2010/main" val="61643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2978</TotalTime>
  <Words>2549</Words>
  <Application>Microsoft Office PowerPoint</Application>
  <PresentationFormat>Widescreen</PresentationFormat>
  <Paragraphs>312</Paragraphs>
  <Slides>47</Slides>
  <Notes>44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MS PGothic</vt:lpstr>
      <vt:lpstr>Arial</vt:lpstr>
      <vt:lpstr>Calibri</vt:lpstr>
      <vt:lpstr>Calibri Light</vt:lpstr>
      <vt:lpstr>Century Gothic</vt:lpstr>
      <vt:lpstr>Monotype Sorts</vt:lpstr>
      <vt:lpstr>Noto Sans Symbols</vt:lpstr>
      <vt:lpstr>Times New Roman</vt:lpstr>
      <vt:lpstr>Trebuchet MS</vt:lpstr>
      <vt:lpstr>Wingdings</vt:lpstr>
      <vt:lpstr>Office Theme</vt:lpstr>
      <vt:lpstr>Ray Tracing, at Last</vt:lpstr>
      <vt:lpstr>PowerPoint Presentation</vt:lpstr>
      <vt:lpstr>Back in 1980…</vt:lpstr>
      <vt:lpstr>1980: Whitted-Style Ray Tracing</vt:lpstr>
      <vt:lpstr>1984: Cook Stochastic (“Distributed”) Ray Tracing</vt:lpstr>
      <vt:lpstr>1986: Kajiya-Style Diffuse Interreflection </vt:lpstr>
      <vt:lpstr>1987: AT&amp;T Pixel Machine</vt:lpstr>
      <vt:lpstr>PowerPoint Presentation</vt:lpstr>
      <vt:lpstr>Rasterization vs. Ray Tracing</vt:lpstr>
      <vt:lpstr>Rasterization’s Advantages </vt:lpstr>
      <vt:lpstr>Ray Tracing’s Advantages </vt:lpstr>
      <vt:lpstr>The Bounding Volume Hierarchy (BVH)</vt:lpstr>
      <vt:lpstr>Fake News</vt:lpstr>
      <vt:lpstr>Rasterization and Ray Tracing</vt:lpstr>
      <vt:lpstr>PowerPoint Presentation</vt:lpstr>
      <vt:lpstr>Moore’s Law is Ending (Really!)</vt:lpstr>
      <vt:lpstr>More Special-Purpose Hardware</vt:lpstr>
      <vt:lpstr>PowerPoint Presentation</vt:lpstr>
      <vt:lpstr>PowerPoint Presentation</vt:lpstr>
      <vt:lpstr>PowerPoint Presentation</vt:lpstr>
      <vt:lpstr>PowerPoint Presentation</vt:lpstr>
      <vt:lpstr>PowerPoint Presentation</vt:lpstr>
      <vt:lpstr>PowerPoint Presentation</vt:lpstr>
      <vt:lpstr>GPU Memory Capacity in Gigabytes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DirectX Rasterization Pipeline</vt:lpstr>
      <vt:lpstr>DirectX Ray Tracing Pipeline</vt:lpstr>
      <vt:lpstr>DirectX Ray Tracing Shaders</vt:lpstr>
      <vt:lpstr>DirectX Ray Tracing Flow</vt:lpstr>
      <vt:lpstr>Demo Time</vt:lpstr>
      <vt:lpstr>Uses of Fast Ray Tracing</vt:lpstr>
      <vt:lpstr>Ways to Get Farther</vt:lpstr>
      <vt:lpstr>The Dangers of Ray Tracing</vt:lpstr>
      <vt:lpstr>The Dangers of Ray Tracing</vt:lpstr>
      <vt:lpstr>Questions?</vt:lpstr>
      <vt:lpstr>How I Got Here, I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Ray Tracing, at Last</dc:title>
  <dc:creator>Eric Haines</dc:creator>
  <cp:lastModifiedBy>Eric Haines</cp:lastModifiedBy>
  <cp:revision>65</cp:revision>
  <dcterms:created xsi:type="dcterms:W3CDTF">2018-09-24T18:19:06Z</dcterms:created>
  <dcterms:modified xsi:type="dcterms:W3CDTF">2018-10-03T21:29:22Z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558183-044c-4105-8d9c-cea02a2a3d86_Enabled">
    <vt:lpwstr>True</vt:lpwstr>
  </property>
  <property fmtid="{D5CDD505-2E9C-101B-9397-08002B2CF9AE}" pid="3" name="MSIP_Label_6b558183-044c-4105-8d9c-cea02a2a3d86_SiteId">
    <vt:lpwstr>43083d15-7273-40c1-b7db-39efd9ccc17a</vt:lpwstr>
  </property>
  <property fmtid="{D5CDD505-2E9C-101B-9397-08002B2CF9AE}" pid="4" name="MSIP_Label_6b558183-044c-4105-8d9c-cea02a2a3d86_Owner">
    <vt:lpwstr>ehaines@nvidia.com</vt:lpwstr>
  </property>
  <property fmtid="{D5CDD505-2E9C-101B-9397-08002B2CF9AE}" pid="5" name="MSIP_Label_6b558183-044c-4105-8d9c-cea02a2a3d86_SetDate">
    <vt:lpwstr>2018-09-24T18:35:33.0406689Z</vt:lpwstr>
  </property>
  <property fmtid="{D5CDD505-2E9C-101B-9397-08002B2CF9AE}" pid="6" name="MSIP_Label_6b558183-044c-4105-8d9c-cea02a2a3d86_Name">
    <vt:lpwstr>Unrestricted</vt:lpwstr>
  </property>
  <property fmtid="{D5CDD505-2E9C-101B-9397-08002B2CF9AE}" pid="7" name="MSIP_Label_6b558183-044c-4105-8d9c-cea02a2a3d86_Application">
    <vt:lpwstr>Microsoft Azure Information Protection</vt:lpwstr>
  </property>
  <property fmtid="{D5CDD505-2E9C-101B-9397-08002B2CF9AE}" pid="8" name="MSIP_Label_6b558183-044c-4105-8d9c-cea02a2a3d86_Extended_MSFT_Method">
    <vt:lpwstr>Automatic</vt:lpwstr>
  </property>
  <property fmtid="{D5CDD505-2E9C-101B-9397-08002B2CF9AE}" pid="9" name="Sensitivity">
    <vt:lpwstr>Unrestricted</vt:lpwstr>
  </property>
</Properties>
</file>